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5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8EAD2-9C14-4BDC-B358-E8FEF525631B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26CD9-DF16-4ADC-9FEC-654C242D5DF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770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26CD9-DF16-4ADC-9FEC-654C242D5DF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26CD9-DF16-4ADC-9FEC-654C242D5DF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928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26CD9-DF16-4ADC-9FEC-654C242D5DF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259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26CD9-DF16-4ADC-9FEC-654C242D5DF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55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26CD9-DF16-4ADC-9FEC-654C242D5DF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0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26CD9-DF16-4ADC-9FEC-654C242D5DF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92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l">
              <a:defRPr sz="3000" b="1" i="0" baseline="0">
                <a:solidFill>
                  <a:srgbClr val="330066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Title of presentation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3568" y="3886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Date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2CA2-EB23-4E3D-8932-3DFC2AF17715}" type="datetime1">
              <a:rPr lang="en-GB" smtClean="0"/>
              <a:t>10/07/2016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3384376" cy="112812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16016" y="1063769"/>
            <a:ext cx="3252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itchFamily="34" charset="0"/>
                <a:cs typeface="Arial" pitchFamily="34" charset="0"/>
              </a:rPr>
              <a:t>Academic excellence for business</a:t>
            </a:r>
            <a:r>
              <a:rPr lang="en-GB" sz="1000" baseline="0" dirty="0">
                <a:latin typeface="Arial" pitchFamily="34" charset="0"/>
                <a:cs typeface="Arial" pitchFamily="34" charset="0"/>
              </a:rPr>
              <a:t> and the professions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47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8142" y="1061864"/>
            <a:ext cx="8229600" cy="1143000"/>
          </a:xfrm>
        </p:spPr>
        <p:txBody>
          <a:bodyPr>
            <a:normAutofit/>
          </a:bodyPr>
          <a:lstStyle>
            <a:lvl1pPr algn="l">
              <a:defRPr sz="2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Title of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F5A-07C0-4339-BF15-4B68D0F03D27}" type="datetime1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230835" cy="74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60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of slide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4984"/>
            <a:ext cx="8229600" cy="2841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3519F-37D6-4687-BF22-6D88CD67733E}" type="datetime1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2C3F8-564E-4093-A9E6-9DF4B8E45E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23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KeynesMar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KeynesMar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KeynesMar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KeynesMar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KeynesMar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KeynesMar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212976"/>
            <a:ext cx="7918648" cy="216024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“Keynes and Marx: some points of contact”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Andy Denis </a:t>
            </a:r>
            <a:br>
              <a:rPr lang="en-GB" sz="2800" dirty="0"/>
            </a:br>
            <a:r>
              <a:rPr lang="en-GB" sz="2800" dirty="0"/>
              <a:t>City University London</a:t>
            </a:r>
            <a:r>
              <a:rPr lang="en-GB" dirty="0"/>
              <a:t>	</a:t>
            </a:r>
            <a:br>
              <a:rPr lang="en-GB" dirty="0"/>
            </a:br>
            <a:br>
              <a:rPr lang="en-GB" dirty="0"/>
            </a:br>
            <a:r>
              <a:rPr lang="en-GB" dirty="0"/>
              <a:t>Paper available at: </a:t>
            </a:r>
            <a:br>
              <a:rPr lang="en-GB" dirty="0"/>
            </a:br>
            <a:r>
              <a:rPr lang="en-GB" dirty="0">
                <a:hlinkClick r:id="rId3"/>
              </a:rPr>
              <a:t>http://bit.ly/KeynesMarx</a:t>
            </a:r>
            <a:r>
              <a:rPr lang="en-GB" dirty="0"/>
              <a:t> 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7272808" cy="1152128"/>
          </a:xfrm>
        </p:spPr>
        <p:txBody>
          <a:bodyPr>
            <a:normAutofit fontScale="92500" lnSpcReduction="20000"/>
          </a:bodyPr>
          <a:lstStyle/>
          <a:p>
            <a:r>
              <a:rPr lang="en-CA" b="1" i="1" dirty="0"/>
              <a:t>The General Theory</a:t>
            </a:r>
            <a:r>
              <a:rPr lang="en-CA" b="1" dirty="0"/>
              <a:t> and Victoria Chick at 80: A Celebration Conference</a:t>
            </a:r>
          </a:p>
          <a:p>
            <a:r>
              <a:rPr lang="en-CA" b="1" dirty="0"/>
              <a:t>11 July 2016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234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 approaches of Keynes and Marx utterly opposed?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0029"/>
            <a:ext cx="8229600" cy="3993307"/>
          </a:xfrm>
        </p:spPr>
        <p:txBody>
          <a:bodyPr/>
          <a:lstStyle/>
          <a:p>
            <a:r>
              <a:rPr lang="en-GB" dirty="0"/>
              <a:t>Paul Mattick (1969) </a:t>
            </a:r>
            <a:r>
              <a:rPr lang="en-GB" i="1" dirty="0"/>
              <a:t>Marx and Keynes. The limits of the mixed economy</a:t>
            </a:r>
            <a:r>
              <a:rPr lang="en-GB" dirty="0"/>
              <a:t> </a:t>
            </a:r>
          </a:p>
          <a:p>
            <a:r>
              <a:rPr lang="en-GB" dirty="0"/>
              <a:t>Geoff Pilling (1986) </a:t>
            </a:r>
            <a:r>
              <a:rPr lang="en-GB" i="1" dirty="0"/>
              <a:t>The Crisis of Keynesian Economics. A Marxist view</a:t>
            </a:r>
          </a:p>
          <a:p>
            <a:r>
              <a:rPr lang="en-GB" dirty="0"/>
              <a:t>Nick Potts (2013) “Keynesian Economics: In Search of Unnatural Stability”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paper argues that this is incorrect.</a:t>
            </a:r>
          </a:p>
          <a:p>
            <a:pPr marL="0" indent="0">
              <a:buNone/>
            </a:pPr>
            <a:r>
              <a:rPr lang="en-GB" dirty="0"/>
              <a:t>It identifies some points of contact between Keynes and Marx.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http://bit.ly/KeynesMarx</a:t>
            </a:r>
            <a:r>
              <a:rPr lang="en-GB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15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Points of contact between Keynes and Marx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0029"/>
            <a:ext cx="8229600" cy="399330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/>
              <a:t>Historical vision – capitalism points beyond itself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/>
              <a:t>Labour theory of value – labour is the foundation of value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400" dirty="0"/>
              <a:t>roundaboutness and prices of production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/>
              <a:t>Tendency of the rate of profit to fall – declining MEC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/>
              <a:t>The overproduction of capital – production and realisation of values limited by consumption.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http://bit.ly/KeynesMarx</a:t>
            </a:r>
            <a:r>
              <a:rPr lang="en-GB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350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example: roundaboutness and prices of production – the account in GT Ch 16-II,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0029"/>
            <a:ext cx="8229600" cy="3993307"/>
          </a:xfrm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“I sympathise with the pre-classical doctrine that everything is produced by labour, aided by … the results of past labour, embodied in assets”. (213)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“there must be a due proportion between the amount of labour employed in making machines and the amount which will be employed in using them.” (214) 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This is the organic composition of capital.  High organic composition – roundaboutness – must inevitably → lower yield as only present (not past) labour produces anything.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http://bit.ly/KeynesMarx</a:t>
            </a:r>
            <a:r>
              <a:rPr lang="en-GB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0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536503"/>
          </a:xfrm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So articles produced by more roundabout processes must be kept scarce and “therefore expensive relatively to the quantity of labour involved” – they “must be kept sufficiently scarce to command a higher price” (215).  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This is exactly Marx’s argument: capital is reallocated from high organic composition industries, raising prices, such that the price of those commodities = the labour values of inputs plus a fraction which = the general rate of profit.  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Keynes’s “higher price” = Marx’s “price of production”.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http://bit.ly/KeynesMarx</a:t>
            </a:r>
            <a:r>
              <a:rPr lang="en-GB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0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256584"/>
          </a:xfrm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In both Keynes and Marx, additional accumulation – whether in the individual industry or industry as a whole → reduction in profitability of that industry or the economy:  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“If capital becomes less scarce, the excess yield will diminish, without it having become less productive” (213).  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“I should guess that a properly run community … ought to be able to bring down the marginal efficiency of capital in equilibrium approximately to zero within a single generation; so that we should attain the conditions of a quasi-stationary community … [I suppose] it to be comparatively easy to make capital goods so abundant that the marginal efficiency of capital is zero.  (220-1)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http://bit.ly/KeynesMarx</a:t>
            </a:r>
            <a:r>
              <a:rPr lang="en-GB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76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503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“Keynes and Marx: some points of contact”  Andy Denis  City University London   Paper available at:  http://bit.ly/KeynesMarx </vt:lpstr>
      <vt:lpstr>Are approaches of Keynes and Marx utterly opposed?  </vt:lpstr>
      <vt:lpstr>Points of contact between Keynes and Marx</vt:lpstr>
      <vt:lpstr>An example: roundaboutness and prices of production – the account in GT Ch 16-II, IV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Venden, Lindsey</dc:creator>
  <cp:lastModifiedBy>Andrew Denis</cp:lastModifiedBy>
  <cp:revision>36</cp:revision>
  <dcterms:created xsi:type="dcterms:W3CDTF">2012-11-22T11:56:15Z</dcterms:created>
  <dcterms:modified xsi:type="dcterms:W3CDTF">2016-07-10T20:20:45Z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-1477388968</vt:i4>
  </property>
  <property fmtid="{D5CDD505-2E9C-101B-9397-08002B2CF9AE}" pid="3" name="_NewReviewCycle">
    <vt:lpwstr/>
  </property>
  <property fmtid="{D5CDD505-2E9C-101B-9397-08002B2CF9AE}" pid="4" name="_EmailSubject">
    <vt:lpwstr>The General Theory and Victoria Chick at 80: A Celebration: final programme and logistics for the day</vt:lpwstr>
  </property>
  <property fmtid="{D5CDD505-2E9C-101B-9397-08002B2CF9AE}" pid="5" name="_AuthorEmail">
    <vt:lpwstr>A.M.P.Denis@city.ac.uk</vt:lpwstr>
  </property>
  <property fmtid="{D5CDD505-2E9C-101B-9397-08002B2CF9AE}" pid="6" name="_AuthorEmailDisplayName">
    <vt:lpwstr>Denis, Andy</vt:lpwstr>
  </property>
</Properties>
</file>