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8" r:id="rId4"/>
    <p:sldId id="267" r:id="rId5"/>
    <p:sldId id="259" r:id="rId6"/>
    <p:sldId id="260" r:id="rId7"/>
    <p:sldId id="261" r:id="rId8"/>
    <p:sldId id="264" r:id="rId9"/>
    <p:sldId id="262" r:id="rId10"/>
    <p:sldId id="263" r:id="rId11"/>
    <p:sldId id="269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F13D-5ADD-3F48-9435-21689CA90BC0}" type="datetimeFigureOut">
              <a:rPr lang="en-US" smtClean="0"/>
              <a:t>10/07/16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4269-B5BB-4941-A70B-C22B369AB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443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F13D-5ADD-3F48-9435-21689CA90BC0}" type="datetimeFigureOut">
              <a:rPr lang="en-US" smtClean="0"/>
              <a:t>10/07/16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4269-B5BB-4941-A70B-C22B369AB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6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F13D-5ADD-3F48-9435-21689CA90BC0}" type="datetimeFigureOut">
              <a:rPr lang="en-US" smtClean="0"/>
              <a:t>10/07/16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4269-B5BB-4941-A70B-C22B369AB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73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F13D-5ADD-3F48-9435-21689CA90BC0}" type="datetimeFigureOut">
              <a:rPr lang="en-US" smtClean="0"/>
              <a:t>10/07/16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4269-B5BB-4941-A70B-C22B369AB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3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F13D-5ADD-3F48-9435-21689CA90BC0}" type="datetimeFigureOut">
              <a:rPr lang="en-US" smtClean="0"/>
              <a:t>10/07/16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4269-B5BB-4941-A70B-C22B369AB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54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F13D-5ADD-3F48-9435-21689CA90BC0}" type="datetimeFigureOut">
              <a:rPr lang="en-US" smtClean="0"/>
              <a:t>10/07/16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4269-B5BB-4941-A70B-C22B369AB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00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F13D-5ADD-3F48-9435-21689CA90BC0}" type="datetimeFigureOut">
              <a:rPr lang="en-US" smtClean="0"/>
              <a:t>10/07/16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4269-B5BB-4941-A70B-C22B369AB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1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F13D-5ADD-3F48-9435-21689CA90BC0}" type="datetimeFigureOut">
              <a:rPr lang="en-US" smtClean="0"/>
              <a:t>10/07/16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4269-B5BB-4941-A70B-C22B369AB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68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F13D-5ADD-3F48-9435-21689CA90BC0}" type="datetimeFigureOut">
              <a:rPr lang="en-US" smtClean="0"/>
              <a:t>10/07/16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4269-B5BB-4941-A70B-C22B369AB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09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F13D-5ADD-3F48-9435-21689CA90BC0}" type="datetimeFigureOut">
              <a:rPr lang="en-US" smtClean="0"/>
              <a:t>10/07/16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4269-B5BB-4941-A70B-C22B369AB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75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F13D-5ADD-3F48-9435-21689CA90BC0}" type="datetimeFigureOut">
              <a:rPr lang="en-US" smtClean="0"/>
              <a:t>10/07/16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4269-B5BB-4941-A70B-C22B369AB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04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4F13D-5ADD-3F48-9435-21689CA90BC0}" type="datetimeFigureOut">
              <a:rPr lang="en-US" smtClean="0"/>
              <a:t>10/07/16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84269-B5BB-4941-A70B-C22B369AB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13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41785"/>
            <a:ext cx="7772400" cy="2084665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Garamond"/>
                <a:cs typeface="Garamond"/>
              </a:rPr>
              <a:t>Making financial instability visible in space as well as time: Toward </a:t>
            </a:r>
            <a:br>
              <a:rPr lang="en-US" sz="4000" dirty="0" smtClean="0">
                <a:latin typeface="Garamond"/>
                <a:cs typeface="Garamond"/>
              </a:rPr>
            </a:br>
            <a:r>
              <a:rPr lang="en-US" sz="4000" dirty="0" smtClean="0">
                <a:latin typeface="Garamond"/>
                <a:cs typeface="Garamond"/>
              </a:rPr>
              <a:t>a more Keynesian geography</a:t>
            </a:r>
            <a:endParaRPr lang="en-US" sz="4000" dirty="0">
              <a:latin typeface="Garamond"/>
              <a:cs typeface="Garamon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1" y="3092485"/>
            <a:ext cx="8011266" cy="3202931"/>
          </a:xfrm>
        </p:spPr>
        <p:txBody>
          <a:bodyPr>
            <a:normAutofit fontScale="92500" lnSpcReduction="20000"/>
          </a:bodyPr>
          <a:lstStyle/>
          <a:p>
            <a:r>
              <a:rPr lang="en-US" sz="3900" dirty="0" smtClean="0">
                <a:solidFill>
                  <a:srgbClr val="000000"/>
                </a:solidFill>
                <a:latin typeface="Garamond"/>
                <a:cs typeface="Garamond"/>
              </a:rPr>
              <a:t>Gary A. Dymski</a:t>
            </a:r>
            <a:endParaRPr lang="en-GB" sz="3900" dirty="0" smtClean="0">
              <a:solidFill>
                <a:srgbClr val="000000"/>
              </a:solidFill>
              <a:latin typeface="Garamond"/>
              <a:cs typeface="Garamond"/>
            </a:endParaRPr>
          </a:p>
          <a:p>
            <a:r>
              <a:rPr lang="en-US" sz="3000" dirty="0" smtClean="0">
                <a:solidFill>
                  <a:srgbClr val="000000"/>
                </a:solidFill>
                <a:latin typeface="Garamond"/>
                <a:cs typeface="Garamond"/>
              </a:rPr>
              <a:t>Professor </a:t>
            </a:r>
            <a:r>
              <a:rPr lang="en-US" sz="3000" dirty="0" smtClean="0">
                <a:solidFill>
                  <a:srgbClr val="000000"/>
                </a:solidFill>
                <a:latin typeface="Garamond"/>
                <a:cs typeface="Garamond"/>
              </a:rPr>
              <a:t>of Applied </a:t>
            </a:r>
            <a:r>
              <a:rPr lang="en-US" sz="3000" dirty="0" smtClean="0">
                <a:solidFill>
                  <a:srgbClr val="000000"/>
                </a:solidFill>
                <a:latin typeface="Garamond"/>
                <a:cs typeface="Garamond"/>
              </a:rPr>
              <a:t>Economics </a:t>
            </a:r>
          </a:p>
          <a:p>
            <a:r>
              <a:rPr lang="en-US" sz="3000" dirty="0" smtClean="0">
                <a:solidFill>
                  <a:srgbClr val="000000"/>
                </a:solidFill>
                <a:latin typeface="Garamond"/>
                <a:cs typeface="Garamond"/>
              </a:rPr>
              <a:t>Leeds University Business School</a:t>
            </a:r>
          </a:p>
          <a:p>
            <a:endParaRPr lang="en-US" dirty="0"/>
          </a:p>
          <a:p>
            <a:r>
              <a:rPr lang="en-US" sz="3000" dirty="0" smtClean="0">
                <a:solidFill>
                  <a:srgbClr val="000000"/>
                </a:solidFill>
                <a:latin typeface="Garamond"/>
                <a:cs typeface="Garamond"/>
              </a:rPr>
              <a:t>Forthcoming in </a:t>
            </a:r>
            <a:r>
              <a:rPr lang="en-US" sz="3000" i="1" dirty="0" smtClean="0">
                <a:solidFill>
                  <a:srgbClr val="000000"/>
                </a:solidFill>
                <a:latin typeface="Garamond"/>
                <a:cs typeface="Garamond"/>
              </a:rPr>
              <a:t>Money and Finance after the Crisis</a:t>
            </a:r>
            <a:r>
              <a:rPr lang="en-US" sz="3000" dirty="0" smtClean="0">
                <a:solidFill>
                  <a:srgbClr val="000000"/>
                </a:solidFill>
                <a:latin typeface="Garamond"/>
                <a:cs typeface="Garamond"/>
              </a:rPr>
              <a:t>, co-edited by Brett </a:t>
            </a:r>
            <a:r>
              <a:rPr lang="en-US" sz="3000" dirty="0" err="1" smtClean="0">
                <a:solidFill>
                  <a:srgbClr val="000000"/>
                </a:solidFill>
                <a:latin typeface="Garamond"/>
                <a:cs typeface="Garamond"/>
              </a:rPr>
              <a:t>Christophers</a:t>
            </a:r>
            <a:r>
              <a:rPr lang="en-US" sz="3000" dirty="0" smtClean="0">
                <a:solidFill>
                  <a:srgbClr val="000000"/>
                </a:solidFill>
                <a:latin typeface="Garamond"/>
                <a:cs typeface="Garamond"/>
              </a:rPr>
              <a:t>, Andrew </a:t>
            </a:r>
            <a:r>
              <a:rPr lang="en-US" sz="3000" dirty="0" err="1" smtClean="0">
                <a:solidFill>
                  <a:srgbClr val="000000"/>
                </a:solidFill>
                <a:latin typeface="Garamond"/>
                <a:cs typeface="Garamond"/>
              </a:rPr>
              <a:t>Leyshon</a:t>
            </a:r>
            <a:r>
              <a:rPr lang="en-US" sz="3000" dirty="0" smtClean="0">
                <a:solidFill>
                  <a:srgbClr val="000000"/>
                </a:solidFill>
                <a:latin typeface="Garamond"/>
                <a:cs typeface="Garamond"/>
              </a:rPr>
              <a:t>, and Geoff Mann (Wiley-Blackwell). </a:t>
            </a:r>
            <a:endParaRPr lang="en-US" sz="3000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387017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097" y="274638"/>
            <a:ext cx="8545214" cy="705569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en-US" sz="3200" dirty="0" smtClean="0">
                <a:latin typeface="Garamond"/>
                <a:cs typeface="Garamond"/>
              </a:rPr>
              <a:t>Subprime meltdown 2007-08: A “very spatial crisis”</a:t>
            </a:r>
            <a:endParaRPr lang="en-US" sz="3200" dirty="0">
              <a:latin typeface="Garamond"/>
              <a:cs typeface="Garamon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097" y="1183842"/>
            <a:ext cx="8545214" cy="5674158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>
                <a:latin typeface="Garamond"/>
                <a:cs typeface="Garamond"/>
              </a:rPr>
              <a:t>The subprime crisis in 2007 and European financial crisis in 2010 spurred much new geographic work on how financial systems operate in and across space. </a:t>
            </a:r>
          </a:p>
          <a:p>
            <a:r>
              <a:rPr lang="en-US" sz="3000" dirty="0" smtClean="0">
                <a:latin typeface="Garamond"/>
                <a:cs typeface="Garamond"/>
              </a:rPr>
              <a:t>Geographers have documented the fundamentally spatial character of the subprime crisis (</a:t>
            </a:r>
            <a:r>
              <a:rPr lang="en-US" sz="3000" dirty="0" err="1" smtClean="0">
                <a:latin typeface="Garamond"/>
                <a:cs typeface="Garamond"/>
              </a:rPr>
              <a:t>Aalbers</a:t>
            </a:r>
            <a:r>
              <a:rPr lang="en-US" sz="3000" dirty="0" smtClean="0">
                <a:latin typeface="Garamond"/>
                <a:cs typeface="Garamond"/>
              </a:rPr>
              <a:t> 2009, French, </a:t>
            </a:r>
            <a:r>
              <a:rPr lang="en-US" sz="3000" dirty="0" err="1" smtClean="0">
                <a:latin typeface="Garamond"/>
                <a:cs typeface="Garamond"/>
              </a:rPr>
              <a:t>Leyshon</a:t>
            </a:r>
            <a:r>
              <a:rPr lang="en-US" sz="3000" dirty="0" smtClean="0">
                <a:latin typeface="Garamond"/>
                <a:cs typeface="Garamond"/>
              </a:rPr>
              <a:t>, and Thrift 2009, Martin 2011). </a:t>
            </a:r>
          </a:p>
          <a:p>
            <a:r>
              <a:rPr lang="en-US" sz="3000" dirty="0" smtClean="0">
                <a:latin typeface="Garamond"/>
                <a:cs typeface="Garamond"/>
              </a:rPr>
              <a:t>This work has emphasized how these crises have been  shaped by the social and market power that has accrued to the financial industry and is concentrated in global financial </a:t>
            </a:r>
            <a:r>
              <a:rPr lang="en-US" sz="3000" dirty="0" err="1" smtClean="0">
                <a:latin typeface="Garamond"/>
                <a:cs typeface="Garamond"/>
              </a:rPr>
              <a:t>centres</a:t>
            </a:r>
            <a:r>
              <a:rPr lang="en-US" sz="3000" dirty="0" smtClean="0">
                <a:latin typeface="Garamond"/>
                <a:cs typeface="Garamond"/>
              </a:rPr>
              <a:t> (</a:t>
            </a:r>
            <a:r>
              <a:rPr lang="en-US" sz="3000" dirty="0" err="1" smtClean="0">
                <a:latin typeface="Garamond"/>
                <a:cs typeface="Garamond"/>
              </a:rPr>
              <a:t>Wójcik</a:t>
            </a:r>
            <a:r>
              <a:rPr lang="en-US" sz="3000" dirty="0" smtClean="0">
                <a:latin typeface="Garamond"/>
                <a:cs typeface="Garamond"/>
              </a:rPr>
              <a:t> 2013). </a:t>
            </a:r>
          </a:p>
          <a:p>
            <a:r>
              <a:rPr lang="en-US" sz="3000" dirty="0" smtClean="0">
                <a:latin typeface="Garamond"/>
                <a:cs typeface="Garamond"/>
              </a:rPr>
              <a:t>But the different strands of geography work all ignore financial instability, Minsky, and Keynes. For them, Keynes = Keynesian welfare state.  </a:t>
            </a:r>
            <a:endParaRPr lang="en-GB" sz="3000" dirty="0" smtClean="0">
              <a:latin typeface="Garamond"/>
              <a:cs typeface="Garamond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786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en-US" sz="3200" dirty="0" smtClean="0">
                <a:latin typeface="Garamond"/>
                <a:cs typeface="Garamond"/>
              </a:rPr>
              <a:t>The Keynesian pathway for the policy relevance of economic geography</a:t>
            </a:r>
            <a:endParaRPr lang="en-US" sz="3200" dirty="0">
              <a:latin typeface="Garamond"/>
              <a:cs typeface="Garamon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488" y="1600200"/>
            <a:ext cx="8438312" cy="4957525"/>
          </a:xfrm>
        </p:spPr>
        <p:txBody>
          <a:bodyPr>
            <a:normAutofit fontScale="85000" lnSpcReduction="20000"/>
          </a:bodyPr>
          <a:lstStyle/>
          <a:p>
            <a:r>
              <a:rPr lang="en-US" sz="3100" dirty="0">
                <a:latin typeface="Garamond"/>
                <a:cs typeface="Garamond"/>
              </a:rPr>
              <a:t>The absence from geography of financial instability – which, as noted, rests on real time and Keynesian uncertainty – has many important consequences. </a:t>
            </a:r>
            <a:endParaRPr lang="en-US" sz="3100" dirty="0" smtClean="0">
              <a:latin typeface="Garamond"/>
              <a:cs typeface="Garamond"/>
            </a:endParaRPr>
          </a:p>
          <a:p>
            <a:r>
              <a:rPr lang="en-US" sz="3100" dirty="0" smtClean="0">
                <a:latin typeface="Garamond"/>
                <a:cs typeface="Garamond"/>
              </a:rPr>
              <a:t>The inattention </a:t>
            </a:r>
            <a:r>
              <a:rPr lang="en-US" sz="3100" dirty="0">
                <a:latin typeface="Garamond"/>
                <a:cs typeface="Garamond"/>
              </a:rPr>
              <a:t>to real time and uncertainty in conceptualizing finance leaves geographers without an analytical bridge to core Keynesian and </a:t>
            </a:r>
            <a:r>
              <a:rPr lang="en-US" sz="3100" dirty="0" err="1">
                <a:latin typeface="Garamond"/>
                <a:cs typeface="Garamond"/>
              </a:rPr>
              <a:t>Minskyian</a:t>
            </a:r>
            <a:r>
              <a:rPr lang="en-US" sz="3100" dirty="0">
                <a:latin typeface="Garamond"/>
                <a:cs typeface="Garamond"/>
              </a:rPr>
              <a:t> ideas, and thus to the work of </a:t>
            </a:r>
            <a:r>
              <a:rPr lang="en-US" sz="3100" dirty="0" smtClean="0">
                <a:latin typeface="Garamond"/>
                <a:cs typeface="Garamond"/>
              </a:rPr>
              <a:t>(primarily) </a:t>
            </a:r>
            <a:r>
              <a:rPr lang="en-US" sz="3100" dirty="0">
                <a:latin typeface="Garamond"/>
                <a:cs typeface="Garamond"/>
              </a:rPr>
              <a:t>heterodox economists who reject equilibrium and insist that financial instability emerges endogenously in capitalist dynamics. </a:t>
            </a:r>
            <a:endParaRPr lang="en-US" sz="3100" dirty="0" smtClean="0">
              <a:latin typeface="Garamond"/>
              <a:cs typeface="Garamond"/>
            </a:endParaRPr>
          </a:p>
          <a:p>
            <a:r>
              <a:rPr lang="en-US" sz="3100" dirty="0" smtClean="0">
                <a:latin typeface="Garamond"/>
                <a:cs typeface="Garamond"/>
              </a:rPr>
              <a:t>It </a:t>
            </a:r>
            <a:r>
              <a:rPr lang="en-US" sz="3100" dirty="0">
                <a:latin typeface="Garamond"/>
                <a:cs typeface="Garamond"/>
              </a:rPr>
              <a:t>also constitutes a barrier to geographers being more centrally engaged </a:t>
            </a:r>
            <a:r>
              <a:rPr lang="en-US" sz="3100" dirty="0" smtClean="0">
                <a:latin typeface="Garamond"/>
                <a:cs typeface="Garamond"/>
              </a:rPr>
              <a:t>in policy </a:t>
            </a:r>
            <a:r>
              <a:rPr lang="en-US" sz="3100" dirty="0">
                <a:latin typeface="Garamond"/>
                <a:cs typeface="Garamond"/>
              </a:rPr>
              <a:t>debate about </a:t>
            </a:r>
            <a:r>
              <a:rPr lang="en-US" sz="3100" dirty="0" smtClean="0">
                <a:latin typeface="Garamond"/>
                <a:cs typeface="Garamond"/>
              </a:rPr>
              <a:t>finance and global </a:t>
            </a:r>
            <a:r>
              <a:rPr lang="en-US" sz="3100" dirty="0">
                <a:latin typeface="Garamond"/>
                <a:cs typeface="Garamond"/>
              </a:rPr>
              <a:t>financial </a:t>
            </a:r>
            <a:r>
              <a:rPr lang="en-US" sz="3100" dirty="0" smtClean="0">
                <a:latin typeface="Garamond"/>
                <a:cs typeface="Garamond"/>
              </a:rPr>
              <a:t>crisis. For as </a:t>
            </a:r>
            <a:r>
              <a:rPr lang="en-US" sz="3100" dirty="0" err="1" smtClean="0">
                <a:latin typeface="Garamond"/>
                <a:cs typeface="Garamond"/>
              </a:rPr>
              <a:t>Pryke</a:t>
            </a:r>
            <a:r>
              <a:rPr lang="en-US" sz="3100" dirty="0" smtClean="0">
                <a:latin typeface="Garamond"/>
                <a:cs typeface="Garamond"/>
              </a:rPr>
              <a:t> (2011) wrote, “now </a:t>
            </a:r>
            <a:r>
              <a:rPr lang="en-US" sz="3100" dirty="0">
                <a:latin typeface="Garamond"/>
                <a:cs typeface="Garamond"/>
              </a:rPr>
              <a:t>… is the time for geographers of finance to make significant contributions to research and policy agendas.” </a:t>
            </a:r>
            <a:endParaRPr lang="en-GB" sz="3100" dirty="0">
              <a:latin typeface="Garamond"/>
              <a:cs typeface="Garamond"/>
            </a:endParaRPr>
          </a:p>
          <a:p>
            <a:endParaRPr lang="en-US" dirty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2128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708" y="1849304"/>
            <a:ext cx="8726678" cy="4405122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en-US" sz="3200" dirty="0" smtClean="0">
                <a:latin typeface="Garamond"/>
                <a:cs typeface="Garamond"/>
              </a:rPr>
              <a:t>Vicky’s warning: new financial practices require new theoretical insights (</a:t>
            </a:r>
            <a:r>
              <a:rPr lang="en-US" sz="3200" i="1" dirty="0" smtClean="0">
                <a:latin typeface="Garamond"/>
                <a:cs typeface="Garamond"/>
              </a:rPr>
              <a:t>JEI </a:t>
            </a:r>
            <a:r>
              <a:rPr lang="en-US" sz="3200" dirty="0" smtClean="0">
                <a:latin typeface="Garamond"/>
                <a:cs typeface="Garamond"/>
              </a:rPr>
              <a:t>1997)</a:t>
            </a:r>
            <a:endParaRPr lang="en-US" sz="3200" dirty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560762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1238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4000" dirty="0" smtClean="0">
                <a:latin typeface="Garamond"/>
                <a:cs typeface="Garamond"/>
              </a:rPr>
              <a:t>A celebration of Vicky’s work</a:t>
            </a:r>
            <a:endParaRPr lang="en-US" sz="4000" dirty="0">
              <a:latin typeface="Garamond"/>
              <a:cs typeface="Garamon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6474"/>
            <a:ext cx="8229600" cy="52198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 smtClean="0">
                <a:latin typeface="Garamond"/>
                <a:cs typeface="Garamond"/>
              </a:rPr>
              <a:t>“The theory of saving and the rate of interest can – or at any rate should – never be independent of the state of development of financial institutions.” </a:t>
            </a:r>
          </a:p>
          <a:p>
            <a:pPr lvl="2" indent="-342900">
              <a:buFontTx/>
              <a:buChar char="-"/>
            </a:pPr>
            <a:r>
              <a:rPr lang="en-US" dirty="0" smtClean="0">
                <a:latin typeface="Garamond"/>
                <a:cs typeface="Garamond"/>
              </a:rPr>
              <a:t>V. Chick, “The evolution of the banking system and the theory of saving, investment, and interest,” </a:t>
            </a:r>
            <a:r>
              <a:rPr lang="en-US" i="1" dirty="0" err="1" smtClean="0">
                <a:latin typeface="Garamond"/>
                <a:cs typeface="Garamond"/>
              </a:rPr>
              <a:t>Économies</a:t>
            </a:r>
            <a:r>
              <a:rPr lang="en-US" i="1" dirty="0" smtClean="0">
                <a:latin typeface="Garamond"/>
                <a:cs typeface="Garamond"/>
              </a:rPr>
              <a:t> et </a:t>
            </a:r>
            <a:r>
              <a:rPr lang="en-US" i="1" dirty="0" err="1" smtClean="0">
                <a:latin typeface="Garamond"/>
                <a:cs typeface="Garamond"/>
              </a:rPr>
              <a:t>sociétiés</a:t>
            </a:r>
            <a:r>
              <a:rPr lang="en-US" dirty="0" smtClean="0">
                <a:latin typeface="Garamond"/>
                <a:cs typeface="Garamond"/>
              </a:rPr>
              <a:t>, </a:t>
            </a:r>
            <a:r>
              <a:rPr lang="en-US" dirty="0" err="1" smtClean="0">
                <a:latin typeface="Garamond"/>
                <a:cs typeface="Garamond"/>
              </a:rPr>
              <a:t>Série</a:t>
            </a:r>
            <a:r>
              <a:rPr lang="en-US" dirty="0" smtClean="0">
                <a:latin typeface="Garamond"/>
                <a:cs typeface="Garamond"/>
              </a:rPr>
              <a:t> MP, No. 3, 1986.</a:t>
            </a:r>
          </a:p>
          <a:p>
            <a:pPr lvl="2" indent="-342900">
              <a:buFontTx/>
              <a:buChar char="-"/>
            </a:pPr>
            <a:endParaRPr lang="en-US" sz="1600" dirty="0" smtClean="0">
              <a:latin typeface="Garamond"/>
              <a:cs typeface="Garamond"/>
            </a:endParaRPr>
          </a:p>
          <a:p>
            <a:pPr marL="0" indent="0">
              <a:buNone/>
            </a:pPr>
            <a:r>
              <a:rPr lang="en-US" sz="2800" dirty="0" smtClean="0">
                <a:latin typeface="Garamond"/>
                <a:cs typeface="Garamond"/>
              </a:rPr>
              <a:t>Author’s note in the 1996 volume </a:t>
            </a:r>
            <a:r>
              <a:rPr lang="en-US" sz="2800" i="1" dirty="0" smtClean="0">
                <a:latin typeface="Garamond"/>
                <a:cs typeface="Garamond"/>
              </a:rPr>
              <a:t>Money, Method, and Keynes</a:t>
            </a:r>
            <a:r>
              <a:rPr lang="en-US" sz="2800" dirty="0" smtClean="0">
                <a:latin typeface="Garamond"/>
                <a:cs typeface="Garamond"/>
              </a:rPr>
              <a:t>: </a:t>
            </a:r>
          </a:p>
          <a:p>
            <a:pPr marL="0" indent="0">
              <a:buNone/>
            </a:pPr>
            <a:r>
              <a:rPr lang="en-US" dirty="0" smtClean="0">
                <a:latin typeface="Garamond"/>
                <a:cs typeface="Garamond"/>
              </a:rPr>
              <a:t> </a:t>
            </a:r>
            <a:r>
              <a:rPr lang="en-US" sz="2600" dirty="0" smtClean="0">
                <a:latin typeface="Garamond"/>
                <a:cs typeface="Garamond"/>
              </a:rPr>
              <a:t>“my mind wandered to liability management, a phenomenon which had been much discussed in the UK but only in the money-and-banking frame of reference. What difference did it make, I wondered, in the larger framework of macroeconomics?” </a:t>
            </a:r>
            <a:endParaRPr lang="en-US" sz="2600" dirty="0">
              <a:latin typeface="Garamond"/>
              <a:cs typeface="Garamond"/>
            </a:endParaRPr>
          </a:p>
          <a:p>
            <a:pPr>
              <a:buFontTx/>
              <a:buChar char="-"/>
            </a:pPr>
            <a:endParaRPr lang="en-US" sz="2600" dirty="0" smtClean="0">
              <a:latin typeface="Garamond"/>
              <a:cs typeface="Garamond"/>
            </a:endParaRPr>
          </a:p>
          <a:p>
            <a:pPr marL="0" indent="0">
              <a:buNone/>
            </a:pPr>
            <a:endParaRPr lang="en-US" dirty="0">
              <a:latin typeface="Garamond"/>
              <a:cs typeface="Garamond"/>
            </a:endParaRPr>
          </a:p>
          <a:p>
            <a:pPr marL="0" indent="0">
              <a:buNone/>
            </a:pPr>
            <a:endParaRPr lang="en-US" dirty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863757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0386"/>
            <a:ext cx="8229600" cy="1132282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en-US" sz="3200" dirty="0" smtClean="0">
                <a:latin typeface="Garamond"/>
                <a:cs typeface="Garamond"/>
              </a:rPr>
              <a:t>“Some reflections on financial fragility in banking and finance,” </a:t>
            </a:r>
            <a:r>
              <a:rPr lang="en-US" sz="3200" i="1" dirty="0" smtClean="0">
                <a:latin typeface="Garamond"/>
                <a:cs typeface="Garamond"/>
              </a:rPr>
              <a:t>Journal of Economic Issues, </a:t>
            </a:r>
            <a:r>
              <a:rPr lang="en-US" sz="3200" dirty="0" smtClean="0">
                <a:latin typeface="Garamond"/>
                <a:cs typeface="Garamond"/>
              </a:rPr>
              <a:t>June 1997</a:t>
            </a:r>
            <a:endParaRPr lang="en-US" sz="3200" dirty="0">
              <a:latin typeface="Garamond"/>
              <a:cs typeface="Garamond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46760" y="1406920"/>
            <a:ext cx="8557379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Garamond"/>
                <a:cs typeface="Garamond"/>
              </a:rPr>
              <a:t>“The most valuable lesson I learned as a student of </a:t>
            </a:r>
            <a:r>
              <a:rPr lang="en-US" sz="2400" dirty="0" err="1" smtClean="0">
                <a:latin typeface="Garamond"/>
                <a:cs typeface="Garamond"/>
              </a:rPr>
              <a:t>Hy</a:t>
            </a:r>
            <a:r>
              <a:rPr lang="en-US" sz="2400" dirty="0" smtClean="0">
                <a:latin typeface="Garamond"/>
                <a:cs typeface="Garamond"/>
              </a:rPr>
              <a:t> Minsky’s at Berkeley I learned after the seminars. </a:t>
            </a:r>
            <a:r>
              <a:rPr lang="en-US" sz="2400" dirty="0" err="1" smtClean="0">
                <a:latin typeface="Garamond"/>
                <a:cs typeface="Garamond"/>
              </a:rPr>
              <a:t>Hy</a:t>
            </a:r>
            <a:r>
              <a:rPr lang="en-US" sz="2400" dirty="0" smtClean="0">
                <a:latin typeface="Garamond"/>
                <a:cs typeface="Garamond"/>
              </a:rPr>
              <a:t> always had good attendance at his Money and Banking seminars from the Bank of California and the San Francisco Fed </a:t>
            </a:r>
            <a:r>
              <a:rPr lang="is-IS" sz="2400" dirty="0" smtClean="0">
                <a:latin typeface="Garamond"/>
                <a:cs typeface="Garamond"/>
              </a:rPr>
              <a:t>… [Afterward] at a local </a:t>
            </a:r>
            <a:r>
              <a:rPr lang="is-IS" sz="2400" i="1" dirty="0" smtClean="0">
                <a:latin typeface="Garamond"/>
                <a:cs typeface="Garamond"/>
              </a:rPr>
              <a:t>bierstube</a:t>
            </a:r>
            <a:r>
              <a:rPr lang="is-IS" sz="2400" dirty="0">
                <a:latin typeface="Garamond"/>
                <a:cs typeface="Garamond"/>
              </a:rPr>
              <a:t> </a:t>
            </a:r>
            <a:r>
              <a:rPr lang="is-IS" sz="2400" dirty="0" smtClean="0">
                <a:latin typeface="Garamond"/>
                <a:cs typeface="Garamond"/>
              </a:rPr>
              <a:t>... I would watch fascinated as Hy .. </a:t>
            </a:r>
            <a:r>
              <a:rPr lang="en-US" sz="2400" dirty="0" smtClean="0">
                <a:latin typeface="Garamond"/>
                <a:cs typeface="Garamond"/>
              </a:rPr>
              <a:t>W</a:t>
            </a:r>
            <a:r>
              <a:rPr lang="is-IS" sz="2400" dirty="0" smtClean="0">
                <a:latin typeface="Garamond"/>
                <a:cs typeface="Garamond"/>
              </a:rPr>
              <a:t>ould turn first to a student, then to a banker, asking .. </a:t>
            </a:r>
            <a:r>
              <a:rPr lang="en-US" sz="2400" dirty="0">
                <a:latin typeface="Garamond"/>
                <a:cs typeface="Garamond"/>
              </a:rPr>
              <a:t>t</a:t>
            </a:r>
            <a:r>
              <a:rPr lang="is-IS" sz="2400" dirty="0" smtClean="0">
                <a:latin typeface="Garamond"/>
                <a:cs typeface="Garamond"/>
              </a:rPr>
              <a:t>heoretical questions to unworldly students and matters of practice and policy to the bankers. There seemed to be two entirely separate worlds of discourse – only Hy seemed able to live in both at once. ... </a:t>
            </a:r>
            <a:r>
              <a:rPr lang="en-US" sz="2400" dirty="0" smtClean="0">
                <a:latin typeface="Garamond"/>
                <a:cs typeface="Garamond"/>
              </a:rPr>
              <a:t>I</a:t>
            </a:r>
            <a:r>
              <a:rPr lang="is-IS" sz="2400" dirty="0" smtClean="0">
                <a:latin typeface="Garamond"/>
                <a:cs typeface="Garamond"/>
              </a:rPr>
              <a:t>n the next seminar, the answers to practical questions became part of the theoretical discourse, and theory would be turned to .. </a:t>
            </a:r>
            <a:r>
              <a:rPr lang="en-US" sz="2400" dirty="0">
                <a:latin typeface="Garamond"/>
                <a:cs typeface="Garamond"/>
              </a:rPr>
              <a:t>s</a:t>
            </a:r>
            <a:r>
              <a:rPr lang="is-IS" sz="2400" dirty="0" smtClean="0">
                <a:latin typeface="Garamond"/>
                <a:cs typeface="Garamond"/>
              </a:rPr>
              <a:t>ome aspect of bank behavior we had heard about over beer. Despite all the pressures of the mainstream search for ‘pure’ theory, Hy never departed from this method: the historical and institutional contingency of economic theory is a hallmark of Hy’s work.”</a:t>
            </a:r>
            <a:endParaRPr lang="en-US" sz="2400" dirty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547831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5000"/>
            <a:ext cx="9144000" cy="5584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377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en-US" sz="3200" dirty="0" smtClean="0">
                <a:latin typeface="Garamond"/>
                <a:cs typeface="Garamond"/>
              </a:rPr>
              <a:t>Making financial instability visible in space as well as time: Toward a  more Keynesian geography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902" y="1600200"/>
            <a:ext cx="8396898" cy="499894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Garamond"/>
                <a:cs typeface="Garamond"/>
              </a:rPr>
              <a:t>Why has the growing body of geographic research on finance, stimulated to new heights by system-shaking financial crises, neglected financial instability?</a:t>
            </a:r>
          </a:p>
          <a:p>
            <a:r>
              <a:rPr lang="en-US" dirty="0" smtClean="0">
                <a:latin typeface="Garamond"/>
                <a:cs typeface="Garamond"/>
              </a:rPr>
              <a:t>Bringing financial instability into focus means making space in geographic financial discourse for the impact of real time and uncertainty. </a:t>
            </a:r>
          </a:p>
          <a:p>
            <a:r>
              <a:rPr lang="en-US" dirty="0" smtClean="0">
                <a:latin typeface="Garamond"/>
                <a:cs typeface="Garamond"/>
              </a:rPr>
              <a:t>These core elements of Keynes’ ideas are needed if money and credit are to play an essential analytical role, and hence an adequate basis for conceptualizing financial instability. </a:t>
            </a:r>
          </a:p>
          <a:p>
            <a:r>
              <a:rPr lang="en-US" dirty="0" smtClean="0">
                <a:latin typeface="Garamond"/>
                <a:cs typeface="Garamond"/>
              </a:rPr>
              <a:t>So bringing financial instability into spatial analysis requires a more Keynesian geography.</a:t>
            </a:r>
            <a:endParaRPr lang="en-GB" dirty="0" smtClean="0">
              <a:latin typeface="Garamond"/>
              <a:cs typeface="Garamond"/>
            </a:endParaRPr>
          </a:p>
          <a:p>
            <a:pPr marL="0" indent="0">
              <a:buNone/>
            </a:pPr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814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en-US" sz="3600" dirty="0" smtClean="0">
                <a:latin typeface="Garamond"/>
                <a:cs typeface="Garamond"/>
              </a:rPr>
              <a:t>Harvey’s approach to money and credit, and his theory of capitalist crisis</a:t>
            </a:r>
            <a:endParaRPr lang="en-US" sz="3600" dirty="0">
              <a:latin typeface="Garamond"/>
              <a:cs typeface="Garamon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073" y="1600200"/>
            <a:ext cx="8479727" cy="4971331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Garamond"/>
                <a:cs typeface="Garamond"/>
              </a:rPr>
              <a:t>Corbridge</a:t>
            </a:r>
            <a:r>
              <a:rPr lang="en-US" dirty="0" smtClean="0">
                <a:latin typeface="Garamond"/>
                <a:cs typeface="Garamond"/>
              </a:rPr>
              <a:t> and Thrift (1994): money, despites being at the </a:t>
            </a:r>
            <a:r>
              <a:rPr lang="en-US" dirty="0" err="1" smtClean="0">
                <a:latin typeface="Garamond"/>
                <a:cs typeface="Garamond"/>
              </a:rPr>
              <a:t>centre</a:t>
            </a:r>
            <a:r>
              <a:rPr lang="en-US" dirty="0" smtClean="0">
                <a:latin typeface="Garamond"/>
                <a:cs typeface="Garamond"/>
              </a:rPr>
              <a:t> of recent global crises, is neglected in geography. </a:t>
            </a:r>
          </a:p>
          <a:p>
            <a:r>
              <a:rPr lang="en-US" dirty="0" smtClean="0">
                <a:latin typeface="Garamond"/>
                <a:cs typeface="Garamond"/>
              </a:rPr>
              <a:t>Harvey’s pioneering 1980s writings showed how money and credit relations are central to capitalist – and especially urban – dynamics. </a:t>
            </a:r>
          </a:p>
          <a:p>
            <a:r>
              <a:rPr lang="en-US" dirty="0" err="1" smtClean="0">
                <a:latin typeface="Garamond"/>
                <a:cs typeface="Garamond"/>
              </a:rPr>
              <a:t>Corbridge</a:t>
            </a:r>
            <a:r>
              <a:rPr lang="en-US" dirty="0" smtClean="0">
                <a:latin typeface="Garamond"/>
                <a:cs typeface="Garamond"/>
              </a:rPr>
              <a:t> and Thrift objected to Harvey’s maintained hypothesis: while financial phenomena accompany capitalist crises, these crises are moved by deeper causes. So financial dynamics are </a:t>
            </a:r>
            <a:r>
              <a:rPr lang="en-US" dirty="0" smtClean="0">
                <a:latin typeface="Garamond"/>
                <a:cs typeface="Garamond"/>
              </a:rPr>
              <a:t>epiphenomenal. </a:t>
            </a:r>
          </a:p>
          <a:p>
            <a:r>
              <a:rPr lang="en-US" dirty="0" smtClean="0">
                <a:latin typeface="Garamond"/>
                <a:cs typeface="Garamond"/>
              </a:rPr>
              <a:t>These scholars’ volume helped launch financial geography as a subfield of geography, including topics from financial exclusion to pension-fund investment. </a:t>
            </a:r>
            <a:endParaRPr lang="en-GB" dirty="0" smtClean="0">
              <a:latin typeface="Garamond"/>
              <a:cs typeface="Garamond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091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en-US" sz="3600" dirty="0" smtClean="0">
                <a:latin typeface="Garamond"/>
                <a:cs typeface="Garamond"/>
              </a:rPr>
              <a:t>Financialization: a mirror validating every theorist’s pre-analytical vision?</a:t>
            </a:r>
            <a:endParaRPr lang="en-US" sz="3600" dirty="0">
              <a:latin typeface="Garamond"/>
              <a:cs typeface="Garamon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19468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Garamond"/>
                <a:cs typeface="Garamond"/>
              </a:rPr>
              <a:t>n unanchored concept: The rising “geography of finance” accompanied the growing prominence of financial activity within capitalist economies – that is, “financialization.” </a:t>
            </a:r>
          </a:p>
          <a:p>
            <a:r>
              <a:rPr lang="en-US" sz="2800" dirty="0" smtClean="0">
                <a:latin typeface="Garamond"/>
                <a:cs typeface="Garamond"/>
              </a:rPr>
              <a:t>But financialization has been </a:t>
            </a:r>
            <a:r>
              <a:rPr lang="en-US" sz="2800" dirty="0" smtClean="0">
                <a:latin typeface="Garamond"/>
                <a:cs typeface="Garamond"/>
              </a:rPr>
              <a:t>so broadly defined that it has been twisted into many shapes. </a:t>
            </a:r>
          </a:p>
          <a:p>
            <a:r>
              <a:rPr lang="en-GB" sz="2800" dirty="0" err="1" smtClean="0">
                <a:latin typeface="Garamond"/>
                <a:cs typeface="Garamond"/>
              </a:rPr>
              <a:t>Christophers</a:t>
            </a:r>
            <a:r>
              <a:rPr lang="en-GB" sz="2800" dirty="0" smtClean="0">
                <a:latin typeface="Garamond"/>
                <a:cs typeface="Garamond"/>
              </a:rPr>
              <a:t> (2015) has </a:t>
            </a:r>
            <a:r>
              <a:rPr lang="en-GB" sz="2800" dirty="0" smtClean="0">
                <a:latin typeface="Garamond"/>
                <a:cs typeface="Garamond"/>
              </a:rPr>
              <a:t>argu</a:t>
            </a:r>
            <a:r>
              <a:rPr lang="en-GB" sz="2800" dirty="0" smtClean="0">
                <a:latin typeface="Garamond"/>
                <a:cs typeface="Garamond"/>
              </a:rPr>
              <a:t>ed that “financialization” has come to mean everything and nothing. </a:t>
            </a:r>
          </a:p>
          <a:p>
            <a:r>
              <a:rPr lang="en-GB" sz="2800" dirty="0" smtClean="0">
                <a:latin typeface="Garamond"/>
                <a:cs typeface="Garamond"/>
              </a:rPr>
              <a:t>So he has (</a:t>
            </a:r>
            <a:r>
              <a:rPr lang="en-GB" sz="2800" dirty="0" err="1" smtClean="0">
                <a:latin typeface="Garamond"/>
                <a:cs typeface="Garamond"/>
              </a:rPr>
              <a:t>Christophers</a:t>
            </a:r>
            <a:r>
              <a:rPr lang="en-GB" sz="2800" dirty="0" smtClean="0">
                <a:latin typeface="Garamond"/>
                <a:cs typeface="Garamond"/>
              </a:rPr>
              <a:t> 2016) asserted that the subprime crisis can be attributed to end of Fordism. </a:t>
            </a:r>
            <a:endParaRPr lang="en-GB" sz="2800" dirty="0" smtClean="0">
              <a:latin typeface="Garamond"/>
              <a:cs typeface="Garamond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097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5000"/>
            <a:ext cx="9144000" cy="5584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655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5000"/>
            <a:ext cx="9144000" cy="5584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510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984</Words>
  <Application>Microsoft Macintosh PowerPoint</Application>
  <PresentationFormat>On-screen Show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Making financial instability visible in space as well as time: Toward  a more Keynesian geography</vt:lpstr>
      <vt:lpstr>A celebration of Vicky’s work</vt:lpstr>
      <vt:lpstr>“Some reflections on financial fragility in banking and finance,” Journal of Economic Issues, June 1997</vt:lpstr>
      <vt:lpstr>PowerPoint Presentation</vt:lpstr>
      <vt:lpstr>Making financial instability visible in space as well as time: Toward a  more Keynesian geography</vt:lpstr>
      <vt:lpstr>Harvey’s approach to money and credit, and his theory of capitalist crisis</vt:lpstr>
      <vt:lpstr>Financialization: a mirror validating every theorist’s pre-analytical vision?</vt:lpstr>
      <vt:lpstr>PowerPoint Presentation</vt:lpstr>
      <vt:lpstr>PowerPoint Presentation</vt:lpstr>
      <vt:lpstr>Subprime meltdown 2007-08: A “very spatial crisis”</vt:lpstr>
      <vt:lpstr>The Keynesian pathway for the policy relevance of economic geography</vt:lpstr>
      <vt:lpstr>Vicky’s warning: new financial practices require new theoretical insights (JEI 1997)</vt:lpstr>
    </vt:vector>
  </TitlesOfParts>
  <Company>UC Riverside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financial instability visible in space as well as time: Toward  a more Keynesian geography</dc:title>
  <dc:creator>Gary Dymski</dc:creator>
  <cp:lastModifiedBy>Gary Dymski</cp:lastModifiedBy>
  <cp:revision>13</cp:revision>
  <dcterms:created xsi:type="dcterms:W3CDTF">2016-07-10T17:53:26Z</dcterms:created>
  <dcterms:modified xsi:type="dcterms:W3CDTF">2016-07-10T20:26:37Z</dcterms:modified>
</cp:coreProperties>
</file>