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1"/>
    <p:restoredTop sz="86466"/>
  </p:normalViewPr>
  <p:slideViewPr>
    <p:cSldViewPr snapToGrid="0" snapToObjects="1">
      <p:cViewPr>
        <p:scale>
          <a:sx n="86" d="100"/>
          <a:sy n="86" d="100"/>
        </p:scale>
        <p:origin x="864" y="-10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130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Texto del título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 Juan López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“Escribir una cita aquí”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Shape 31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Texto del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tif"/><Relationship Id="rId13" Type="http://schemas.openxmlformats.org/officeDocument/2006/relationships/image" Target="../media/image19.png"/><Relationship Id="rId14" Type="http://schemas.openxmlformats.org/officeDocument/2006/relationships/image" Target="../media/image20.jpeg"/><Relationship Id="rId15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tif"/><Relationship Id="rId13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xfrm>
            <a:off x="7771308" y="3008629"/>
            <a:ext cx="4802784" cy="901701"/>
          </a:xfrm>
          <a:prstGeom prst="rect">
            <a:avLst/>
          </a:prstGeom>
        </p:spPr>
        <p:txBody>
          <a:bodyPr/>
          <a:lstStyle/>
          <a:p>
            <a:pPr algn="r">
              <a:defRPr sz="2300">
                <a:solidFill>
                  <a:schemeClr val="accent5">
                    <a:hueOff val="-375889"/>
                    <a:satOff val="-9195"/>
                    <a:lumOff val="-14901"/>
                  </a:schemeClr>
                </a:solidFill>
              </a:defRPr>
            </a:pPr>
            <a:r>
              <a:rPr dirty="0"/>
              <a:t>Carlos J. Rodríguez-Fuentes</a:t>
            </a:r>
          </a:p>
          <a:p>
            <a:pPr algn="r">
              <a:defRPr sz="2300">
                <a:solidFill>
                  <a:schemeClr val="accent5">
                    <a:hueOff val="-375889"/>
                    <a:satOff val="-9195"/>
                    <a:lumOff val="-14901"/>
                  </a:schemeClr>
                </a:solidFill>
              </a:defRPr>
            </a:pPr>
            <a:r>
              <a:rPr dirty="0"/>
              <a:t>University of La Laguna</a:t>
            </a:r>
          </a:p>
        </p:txBody>
      </p:sp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spcBef>
                <a:spcPts val="1200"/>
              </a:spcBef>
              <a:defRPr sz="5390"/>
            </a:lvl1pPr>
          </a:lstStyle>
          <a:p>
            <a:r>
              <a:rPr dirty="0"/>
              <a:t>The General Theory and Victoria Chick at 80: A Celebration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hueOff val="-375889"/>
                    <a:satOff val="-9195"/>
                    <a:lumOff val="-14901"/>
                  </a:schemeClr>
                </a:solidFill>
              </a:defRPr>
            </a:lvl1pPr>
          </a:lstStyle>
          <a:p>
            <a:r>
              <a:rPr dirty="0"/>
              <a:t>A personal interpretation of Victoria Chick’s thought on monetary policy: intellectual rigor, scientific innovation and common sense</a:t>
            </a:r>
          </a:p>
        </p:txBody>
      </p:sp>
      <p:sp>
        <p:nvSpPr>
          <p:cNvPr id="136" name="Shape 136"/>
          <p:cNvSpPr/>
          <p:nvPr/>
        </p:nvSpPr>
        <p:spPr>
          <a:xfrm>
            <a:off x="557708" y="2995929"/>
            <a:ext cx="480278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defRPr sz="2300" i="1"/>
            </a:pPr>
            <a:r>
              <a:rPr dirty="0"/>
              <a:t>University College London</a:t>
            </a:r>
          </a:p>
          <a:p>
            <a:pPr algn="l">
              <a:lnSpc>
                <a:spcPct val="110000"/>
              </a:lnSpc>
              <a:defRPr sz="2300" i="1"/>
            </a:pPr>
            <a:r>
              <a:rPr dirty="0"/>
              <a:t>Monday 11 July 2016</a:t>
            </a:r>
          </a:p>
        </p:txBody>
      </p:sp>
      <p:sp>
        <p:nvSpPr>
          <p:cNvPr id="137" name="Shape 137"/>
          <p:cNvSpPr/>
          <p:nvPr/>
        </p:nvSpPr>
        <p:spPr>
          <a:xfrm>
            <a:off x="456108" y="6580505"/>
            <a:ext cx="11999454" cy="875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10000"/>
              </a:lnSpc>
              <a:defRPr sz="2200" i="1"/>
            </a:lvl1pPr>
          </a:lstStyle>
          <a:p>
            <a:r>
              <a:t>Organized by the PostKeynesian Economics Study Group (PKSG) and the Association for Heterodox Economics (AHE)</a:t>
            </a:r>
          </a:p>
        </p:txBody>
      </p:sp>
      <p:grpSp>
        <p:nvGrpSpPr>
          <p:cNvPr id="140" name="Group 140"/>
          <p:cNvGrpSpPr/>
          <p:nvPr/>
        </p:nvGrpSpPr>
        <p:grpSpPr>
          <a:xfrm>
            <a:off x="304800" y="527050"/>
            <a:ext cx="12479983" cy="1338999"/>
            <a:chOff x="0" y="0"/>
            <a:chExt cx="12479982" cy="1338998"/>
          </a:xfrm>
        </p:grpSpPr>
        <p:pic>
          <p:nvPicPr>
            <p:cNvPr id="138" name="PKSG banner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479983" cy="1338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Vicky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792" r="6792" b="27297"/>
            <a:stretch>
              <a:fillRect/>
            </a:stretch>
          </p:blipFill>
          <p:spPr>
            <a:xfrm>
              <a:off x="11348131" y="102652"/>
              <a:ext cx="898160" cy="1133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1117377" y="3004712"/>
            <a:ext cx="1088815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700"/>
            </a:lvl1pPr>
          </a:lstStyle>
          <a:p>
            <a:r>
              <a:t>Stiglitz, it was Victoria Chick (not you) …. who cut (in 1988) this Gordian knot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 idx="4294967295"/>
          </p:nvPr>
        </p:nvSpPr>
        <p:spPr>
          <a:xfrm>
            <a:off x="331191" y="3215258"/>
            <a:ext cx="6816858" cy="2298701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spcBef>
                <a:spcPts val="0"/>
              </a:spcBef>
              <a:defRPr sz="5600"/>
            </a:lvl1pPr>
          </a:lstStyle>
          <a:p>
            <a:r>
              <a:rPr dirty="0"/>
              <a:t>The Pursuit of Truth in the Company of Friends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4294967295"/>
          </p:nvPr>
        </p:nvSpPr>
        <p:spPr>
          <a:xfrm>
            <a:off x="7775848" y="7281167"/>
            <a:ext cx="4840823" cy="2198953"/>
          </a:xfrm>
          <a:prstGeom prst="rect">
            <a:avLst/>
          </a:prstGeom>
          <a:ln w="9525">
            <a:round/>
          </a:ln>
        </p:spPr>
        <p:txBody>
          <a:bodyPr anchor="t"/>
          <a:lstStyle/>
          <a:p>
            <a:pPr marL="0" indent="0" algn="just" defTabSz="514095">
              <a:lnSpc>
                <a:spcPct val="110000"/>
              </a:lnSpc>
              <a:spcBef>
                <a:spcPts val="300"/>
              </a:spcBef>
              <a:buClrTx/>
              <a:buSzTx/>
              <a:buFontTx/>
              <a:buNone/>
              <a:defRPr sz="2464" i="1"/>
            </a:pPr>
            <a:r>
              <a:rPr dirty="0"/>
              <a:t>Real </a:t>
            </a:r>
            <a:r>
              <a:rPr dirty="0" smtClean="0"/>
              <a:t>economist</a:t>
            </a:r>
            <a:r>
              <a:rPr lang="es-ES" dirty="0" smtClean="0"/>
              <a:t>s</a:t>
            </a:r>
            <a:r>
              <a:rPr dirty="0" smtClean="0"/>
              <a:t> </a:t>
            </a:r>
            <a:r>
              <a:rPr dirty="0"/>
              <a:t>are “those who know what their values are and put them forward for public debate</a:t>
            </a:r>
          </a:p>
          <a:p>
            <a:pPr marL="0" indent="0" algn="r" defTabSz="514095">
              <a:lnSpc>
                <a:spcPct val="110000"/>
              </a:lnSpc>
              <a:spcBef>
                <a:spcPts val="100"/>
              </a:spcBef>
              <a:buClrTx/>
              <a:buSzTx/>
              <a:buFontTx/>
              <a:buNone/>
              <a:defRPr sz="2200" b="1" i="1"/>
            </a:pPr>
            <a:r>
              <a:rPr dirty="0"/>
              <a:t>Prof. Victoria Chick</a:t>
            </a:r>
          </a:p>
          <a:p>
            <a:pPr marL="0" indent="0" algn="r" defTabSz="514095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760" i="1"/>
            </a:pPr>
            <a:r>
              <a:rPr dirty="0"/>
              <a:t>The Guardian, 18 November, 2011</a:t>
            </a:r>
          </a:p>
        </p:txBody>
      </p:sp>
      <p:pic>
        <p:nvPicPr>
          <p:cNvPr id="144" name="Imagen 143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8048" y="-185085"/>
            <a:ext cx="5196423" cy="7549273"/>
          </a:xfrm>
          <a:prstGeom prst="rect">
            <a:avLst/>
          </a:prstGeom>
        </p:spPr>
      </p:pic>
      <p:pic>
        <p:nvPicPr>
          <p:cNvPr id="145" name="Imagen 144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464" y="-29126"/>
            <a:ext cx="7514169" cy="2844801"/>
          </a:xfrm>
          <a:prstGeom prst="rect">
            <a:avLst/>
          </a:prstGeom>
        </p:spPr>
      </p:pic>
      <p:sp>
        <p:nvSpPr>
          <p:cNvPr id="146" name="Shape 146"/>
          <p:cNvSpPr/>
          <p:nvPr/>
        </p:nvSpPr>
        <p:spPr>
          <a:xfrm>
            <a:off x="993924" y="5970692"/>
            <a:ext cx="549139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t>Thank you Vicky for …</a:t>
            </a:r>
          </a:p>
        </p:txBody>
      </p:sp>
      <p:sp>
        <p:nvSpPr>
          <p:cNvPr id="147" name="Shape 147"/>
          <p:cNvSpPr/>
          <p:nvPr/>
        </p:nvSpPr>
        <p:spPr>
          <a:xfrm>
            <a:off x="690016" y="7017891"/>
            <a:ext cx="6099209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/>
            </a:pPr>
            <a:r>
              <a:rPr dirty="0"/>
              <a:t>your intellectual rigor,</a:t>
            </a:r>
          </a:p>
          <a:p>
            <a:pPr>
              <a:defRPr sz="2700"/>
            </a:pPr>
            <a:r>
              <a:rPr dirty="0"/>
              <a:t>strong commitment,</a:t>
            </a:r>
          </a:p>
          <a:p>
            <a:pPr>
              <a:defRPr sz="2700"/>
            </a:pPr>
            <a:r>
              <a:rPr dirty="0"/>
              <a:t>passion and coherence,</a:t>
            </a:r>
          </a:p>
          <a:p>
            <a:pPr>
              <a:defRPr sz="2700"/>
            </a:pPr>
            <a:r>
              <a:rPr dirty="0"/>
              <a:t>curiosity, creativity, altruism</a:t>
            </a:r>
          </a:p>
          <a:p>
            <a:pPr>
              <a:defRPr sz="2700"/>
            </a:pPr>
            <a:r>
              <a:rPr dirty="0"/>
              <a:t>… and sincere friendship</a:t>
            </a:r>
          </a:p>
        </p:txBody>
      </p:sp>
      <p:sp>
        <p:nvSpPr>
          <p:cNvPr id="148" name="Shape 148"/>
          <p:cNvSpPr/>
          <p:nvPr/>
        </p:nvSpPr>
        <p:spPr>
          <a:xfrm>
            <a:off x="782636" y="3243337"/>
            <a:ext cx="56769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lnSpc>
                <a:spcPct val="110000"/>
              </a:lnSpc>
              <a:defRPr sz="1500" i="1"/>
            </a:lvl1pPr>
          </a:lstStyle>
          <a:p>
            <a:r>
              <a:rPr dirty="0"/>
              <a:t>Cowell College - University of California at Santa Cruz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  <p:bldP spid="143" grpId="4" animBg="1" advAuto="0"/>
      <p:bldP spid="144" grpId="5" animBg="1" advAuto="0"/>
      <p:bldP spid="145" grpId="3" animBg="1" advAuto="0"/>
      <p:bldP spid="148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4261742" y="5546193"/>
            <a:ext cx="3726410" cy="1193801"/>
          </a:xfrm>
          <a:prstGeom prst="rect">
            <a:avLst/>
          </a:prstGeom>
          <a:ln w="25400">
            <a:solidFill>
              <a:srgbClr val="6663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Academic papers</a:t>
            </a:r>
          </a:p>
          <a:p>
            <a:pPr>
              <a:defRPr sz="3200"/>
            </a:pPr>
            <a:r>
              <a:t>1978 - 2014</a:t>
            </a:r>
          </a:p>
        </p:txBody>
      </p:sp>
      <p:sp>
        <p:nvSpPr>
          <p:cNvPr id="151" name="Shape 151"/>
          <p:cNvSpPr/>
          <p:nvPr/>
        </p:nvSpPr>
        <p:spPr>
          <a:xfrm>
            <a:off x="566003" y="1682824"/>
            <a:ext cx="4481315" cy="1727201"/>
          </a:xfrm>
          <a:prstGeom prst="rect">
            <a:avLst/>
          </a:prstGeom>
          <a:ln w="25400">
            <a:solidFill>
              <a:srgbClr val="6663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The Theory of Monetary Policy</a:t>
            </a:r>
          </a:p>
          <a:p>
            <a:pPr>
              <a:defRPr sz="3200"/>
            </a:pPr>
            <a:r>
              <a:t>1973</a:t>
            </a:r>
          </a:p>
        </p:txBody>
      </p:sp>
      <p:sp>
        <p:nvSpPr>
          <p:cNvPr id="152" name="Shape 152"/>
          <p:cNvSpPr/>
          <p:nvPr/>
        </p:nvSpPr>
        <p:spPr>
          <a:xfrm>
            <a:off x="7346214" y="1674944"/>
            <a:ext cx="4481315" cy="1727201"/>
          </a:xfrm>
          <a:prstGeom prst="rect">
            <a:avLst/>
          </a:prstGeom>
          <a:ln w="25400">
            <a:solidFill>
              <a:srgbClr val="6663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rPr dirty="0"/>
              <a:t>Macroeconomics</a:t>
            </a:r>
          </a:p>
          <a:p>
            <a:pPr>
              <a:defRPr sz="3200"/>
            </a:pPr>
            <a:r>
              <a:rPr dirty="0"/>
              <a:t>After Keynes</a:t>
            </a:r>
          </a:p>
          <a:p>
            <a:pPr>
              <a:defRPr sz="3200"/>
            </a:pPr>
            <a:r>
              <a:rPr dirty="0"/>
              <a:t>1983</a:t>
            </a:r>
          </a:p>
        </p:txBody>
      </p:sp>
      <p:sp>
        <p:nvSpPr>
          <p:cNvPr id="153" name="Shape 153"/>
          <p:cNvSpPr/>
          <p:nvPr/>
        </p:nvSpPr>
        <p:spPr>
          <a:xfrm>
            <a:off x="3514181" y="423392"/>
            <a:ext cx="507811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Also </a:t>
            </a:r>
            <a:r>
              <a:rPr lang="es-ES" dirty="0" err="1" smtClean="0"/>
              <a:t>deals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dirty="0" smtClean="0"/>
              <a:t>macro </a:t>
            </a:r>
            <a:r>
              <a:rPr dirty="0"/>
              <a:t>and </a:t>
            </a:r>
            <a:r>
              <a:rPr dirty="0" smtClean="0"/>
              <a:t>methodolog</a:t>
            </a:r>
            <a:r>
              <a:rPr lang="es-ES" dirty="0" err="1" smtClean="0"/>
              <a:t>ical</a:t>
            </a:r>
            <a:r>
              <a:rPr dirty="0" smtClean="0"/>
              <a:t> </a:t>
            </a:r>
            <a:r>
              <a:rPr dirty="0" smtClean="0"/>
              <a:t>issues</a:t>
            </a:r>
            <a:r>
              <a:rPr lang="es-ES" dirty="0" smtClean="0"/>
              <a:t> (</a:t>
            </a:r>
            <a:r>
              <a:rPr lang="es-ES" dirty="0" err="1" smtClean="0"/>
              <a:t>Chs</a:t>
            </a:r>
            <a:r>
              <a:rPr lang="es-ES" dirty="0" smtClean="0"/>
              <a:t>. 1 and 8)</a:t>
            </a:r>
            <a:endParaRPr dirty="0"/>
          </a:p>
        </p:txBody>
      </p:sp>
      <p:sp>
        <p:nvSpPr>
          <p:cNvPr id="154" name="Shape 154"/>
          <p:cNvSpPr/>
          <p:nvPr/>
        </p:nvSpPr>
        <p:spPr>
          <a:xfrm>
            <a:off x="3657600" y="3876888"/>
            <a:ext cx="484399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Also touches money and monetary policy (Chs. </a:t>
            </a:r>
            <a:r>
              <a:rPr dirty="0"/>
              <a:t>9, </a:t>
            </a:r>
            <a:r>
              <a:rPr dirty="0" smtClean="0"/>
              <a:t>10</a:t>
            </a:r>
            <a:r>
              <a:rPr lang="es-ES" dirty="0" smtClean="0"/>
              <a:t> and </a:t>
            </a:r>
            <a:r>
              <a:rPr dirty="0" smtClean="0"/>
              <a:t>18</a:t>
            </a:r>
            <a:r>
              <a:rPr dirty="0"/>
              <a:t>)</a:t>
            </a:r>
          </a:p>
        </p:txBody>
      </p:sp>
      <p:sp>
        <p:nvSpPr>
          <p:cNvPr id="155" name="Shape 155"/>
          <p:cNvSpPr/>
          <p:nvPr/>
        </p:nvSpPr>
        <p:spPr>
          <a:xfrm>
            <a:off x="9096864" y="5527110"/>
            <a:ext cx="287478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/>
            </a:pPr>
            <a:r>
              <a:rPr i="0"/>
              <a:t>Theory of investment, finance and interest</a:t>
            </a:r>
          </a:p>
        </p:txBody>
      </p:sp>
      <p:sp>
        <p:nvSpPr>
          <p:cNvPr id="156" name="Shape 156"/>
          <p:cNvSpPr/>
          <p:nvPr/>
        </p:nvSpPr>
        <p:spPr>
          <a:xfrm>
            <a:off x="278245" y="5527110"/>
            <a:ext cx="287478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Money in the income-generating process</a:t>
            </a:r>
          </a:p>
        </p:txBody>
      </p:sp>
      <p:sp>
        <p:nvSpPr>
          <p:cNvPr id="157" name="Shape 157"/>
          <p:cNvSpPr/>
          <p:nvPr/>
        </p:nvSpPr>
        <p:spPr>
          <a:xfrm>
            <a:off x="8784368" y="791762"/>
            <a:ext cx="1438757" cy="632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9" extrusionOk="0">
                <a:moveTo>
                  <a:pt x="21600" y="21099"/>
                </a:moveTo>
                <a:cubicBezTo>
                  <a:pt x="19434" y="15575"/>
                  <a:pt x="16906" y="10981"/>
                  <a:pt x="14123" y="7507"/>
                </a:cubicBezTo>
                <a:cubicBezTo>
                  <a:pt x="9758" y="2059"/>
                  <a:pt x="4890" y="-501"/>
                  <a:pt x="0" y="80"/>
                </a:cubicBezTo>
              </a:path>
            </a:pathLst>
          </a:custGeom>
          <a:ln w="25400">
            <a:solidFill>
              <a:srgbClr val="414141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rot="10800000">
            <a:off x="8741957" y="3536373"/>
            <a:ext cx="1428498" cy="712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7" extrusionOk="0">
                <a:moveTo>
                  <a:pt x="21600" y="772"/>
                </a:moveTo>
                <a:cubicBezTo>
                  <a:pt x="17614" y="-833"/>
                  <a:pt x="13501" y="77"/>
                  <a:pt x="9745" y="3394"/>
                </a:cubicBezTo>
                <a:cubicBezTo>
                  <a:pt x="7755" y="5153"/>
                  <a:pt x="5910" y="7546"/>
                  <a:pt x="4268" y="10475"/>
                </a:cubicBezTo>
                <a:cubicBezTo>
                  <a:pt x="2625" y="13403"/>
                  <a:pt x="1184" y="16867"/>
                  <a:pt x="0" y="20767"/>
                </a:cubicBezTo>
              </a:path>
            </a:pathLst>
          </a:custGeom>
          <a:ln w="25400">
            <a:solidFill>
              <a:srgbClr val="414141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flipH="1">
            <a:off x="2149484" y="833989"/>
            <a:ext cx="1333964" cy="583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4007" y="192"/>
                  <a:pt x="7911" y="1938"/>
                  <a:pt x="11384" y="5052"/>
                </a:cubicBezTo>
                <a:cubicBezTo>
                  <a:pt x="15714" y="8935"/>
                  <a:pt x="19299" y="14695"/>
                  <a:pt x="21600" y="21600"/>
                </a:cubicBezTo>
              </a:path>
            </a:pathLst>
          </a:custGeom>
          <a:ln w="25400">
            <a:solidFill>
              <a:srgbClr val="414141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10800000">
            <a:off x="2075424" y="3760998"/>
            <a:ext cx="1438757" cy="539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9" extrusionOk="0">
                <a:moveTo>
                  <a:pt x="21600" y="21099"/>
                </a:moveTo>
                <a:cubicBezTo>
                  <a:pt x="19434" y="15575"/>
                  <a:pt x="16906" y="10981"/>
                  <a:pt x="14123" y="7507"/>
                </a:cubicBezTo>
                <a:cubicBezTo>
                  <a:pt x="9758" y="2059"/>
                  <a:pt x="4890" y="-501"/>
                  <a:pt x="0" y="80"/>
                </a:cubicBezTo>
              </a:path>
            </a:pathLst>
          </a:custGeom>
          <a:ln w="25400">
            <a:solidFill>
              <a:srgbClr val="414141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flipV="1">
            <a:off x="1711080" y="3631563"/>
            <a:ext cx="1" cy="1597809"/>
          </a:xfrm>
          <a:prstGeom prst="line">
            <a:avLst/>
          </a:prstGeom>
          <a:ln w="254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flipV="1">
            <a:off x="10666676" y="3631563"/>
            <a:ext cx="1" cy="1597809"/>
          </a:xfrm>
          <a:prstGeom prst="line">
            <a:avLst/>
          </a:prstGeom>
          <a:ln w="254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8191500" y="6066913"/>
            <a:ext cx="400795" cy="263077"/>
          </a:xfrm>
          <a:prstGeom prst="rightArrow">
            <a:avLst>
              <a:gd name="adj1" fmla="val 32000"/>
              <a:gd name="adj2" fmla="val 9750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 flipH="1">
            <a:off x="3657600" y="6096851"/>
            <a:ext cx="400795" cy="263077"/>
          </a:xfrm>
          <a:prstGeom prst="rightArrow">
            <a:avLst>
              <a:gd name="adj1" fmla="val 32000"/>
              <a:gd name="adj2" fmla="val 9750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226732" y="7348849"/>
            <a:ext cx="4244902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600"/>
              </a:spcBef>
              <a:defRPr b="1" i="1"/>
            </a:lvl1pPr>
          </a:lstStyle>
          <a:p>
            <a:r>
              <a:t>The monetary change is only “one half of the story”; it always matters the way the monetary increase takes place</a:t>
            </a:r>
          </a:p>
        </p:txBody>
      </p:sp>
      <p:sp>
        <p:nvSpPr>
          <p:cNvPr id="166" name="Shape 166"/>
          <p:cNvSpPr/>
          <p:nvPr/>
        </p:nvSpPr>
        <p:spPr>
          <a:xfrm>
            <a:off x="7176396" y="7348849"/>
            <a:ext cx="4095442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600"/>
              </a:spcBef>
              <a:defRPr b="1" i="1"/>
            </a:lvl1pPr>
          </a:lstStyle>
          <a:p>
            <a:r>
              <a:t>The evolution and structure of the banking system matters for the way money and monetary policy 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fill="hold" grpId="1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fill="hold" grpId="1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fill="hold" grpId="1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3" animBg="1" advAuto="0"/>
      <p:bldP spid="151" grpId="2" animBg="1" advAuto="0"/>
      <p:bldP spid="152" grpId="1" animBg="1" advAuto="0"/>
      <p:bldP spid="153" grpId="6" animBg="1" advAuto="0"/>
      <p:bldP spid="154" grpId="9" animBg="1" advAuto="0"/>
      <p:bldP spid="155" grpId="15" animBg="1" advAuto="0"/>
      <p:bldP spid="156" grpId="14" animBg="1" advAuto="0"/>
      <p:bldP spid="157" grpId="4" animBg="1" advAuto="0"/>
      <p:bldP spid="158" grpId="7" animBg="1" advAuto="0"/>
      <p:bldP spid="159" grpId="5" animBg="1" advAuto="0"/>
      <p:bldP spid="160" grpId="8" animBg="1" advAuto="0"/>
      <p:bldP spid="161" grpId="10" animBg="1" advAuto="0"/>
      <p:bldP spid="162" grpId="11" animBg="1" advAuto="0"/>
      <p:bldP spid="163" grpId="12" animBg="1" advAuto="0"/>
      <p:bldP spid="164" grpId="1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4402554" y="502887"/>
            <a:ext cx="3726409" cy="1536701"/>
          </a:xfrm>
          <a:prstGeom prst="rect">
            <a:avLst/>
          </a:prstGeom>
          <a:ln w="25400">
            <a:solidFill>
              <a:srgbClr val="6663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/>
            </a:pPr>
            <a:r>
              <a:t>Some selected academic papers</a:t>
            </a:r>
          </a:p>
          <a:p>
            <a:pPr>
              <a:defRPr sz="2800"/>
            </a:pPr>
            <a:r>
              <a:t>1978 - 2014</a:t>
            </a:r>
          </a:p>
        </p:txBody>
      </p:sp>
      <p:sp>
        <p:nvSpPr>
          <p:cNvPr id="169" name="Shape 169"/>
          <p:cNvSpPr/>
          <p:nvPr/>
        </p:nvSpPr>
        <p:spPr>
          <a:xfrm flipH="1">
            <a:off x="1915406" y="3037097"/>
            <a:ext cx="1" cy="1001013"/>
          </a:xfrm>
          <a:prstGeom prst="line">
            <a:avLst/>
          </a:prstGeom>
          <a:ln w="25400">
            <a:solidFill>
              <a:srgbClr val="414141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876132" y="6284562"/>
            <a:ext cx="1966279" cy="1350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079" y="14070"/>
                  <a:pt x="9279" y="21270"/>
                  <a:pt x="21600" y="21600"/>
                </a:cubicBezTo>
              </a:path>
            </a:pathLst>
          </a:custGeom>
          <a:ln w="38100">
            <a:solidFill>
              <a:schemeClr val="accent5">
                <a:hueOff val="-375889"/>
                <a:satOff val="-9195"/>
                <a:lumOff val="-14901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335842" y="1573582"/>
            <a:ext cx="338772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375889"/>
                    <a:satOff val="-9195"/>
                    <a:lumOff val="-14901"/>
                  </a:schemeClr>
                </a:solidFill>
              </a:defRPr>
            </a:lvl1pPr>
          </a:lstStyle>
          <a:p>
            <a:r>
              <a:t>Unravelling the assumptions and logical foundations of theories</a:t>
            </a:r>
          </a:p>
        </p:txBody>
      </p:sp>
      <p:sp>
        <p:nvSpPr>
          <p:cNvPr id="172" name="Shape 172"/>
          <p:cNvSpPr/>
          <p:nvPr/>
        </p:nvSpPr>
        <p:spPr>
          <a:xfrm>
            <a:off x="8803446" y="1598982"/>
            <a:ext cx="338772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2">
                    <a:hueOff val="614819"/>
                    <a:satOff val="14458"/>
                    <a:lumOff val="-30440"/>
                  </a:schemeClr>
                </a:solidFill>
              </a:defRPr>
            </a:lvl1pPr>
          </a:lstStyle>
          <a:p>
            <a:r>
              <a:t>Searching for the historical particularities of theory</a:t>
            </a:r>
          </a:p>
        </p:txBody>
      </p:sp>
      <p:sp>
        <p:nvSpPr>
          <p:cNvPr id="173" name="Shape 173"/>
          <p:cNvSpPr/>
          <p:nvPr/>
        </p:nvSpPr>
        <p:spPr>
          <a:xfrm>
            <a:off x="10637010" y="3151997"/>
            <a:ext cx="1" cy="984080"/>
          </a:xfrm>
          <a:prstGeom prst="line">
            <a:avLst/>
          </a:prstGeom>
          <a:ln w="25400">
            <a:solidFill>
              <a:srgbClr val="414141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434260" y="4419562"/>
            <a:ext cx="296229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/>
            </a:lvl1pPr>
          </a:lstStyle>
          <a:p>
            <a:r>
              <a:t>The monetary change is only one half of the change</a:t>
            </a:r>
          </a:p>
        </p:txBody>
      </p:sp>
      <p:sp>
        <p:nvSpPr>
          <p:cNvPr id="175" name="Shape 175"/>
          <p:cNvSpPr/>
          <p:nvPr/>
        </p:nvSpPr>
        <p:spPr>
          <a:xfrm>
            <a:off x="9087075" y="4396922"/>
            <a:ext cx="309987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600"/>
              </a:spcBef>
              <a:defRPr b="1" i="1"/>
            </a:lvl1pPr>
          </a:lstStyle>
          <a:p>
            <a:r>
              <a:t>The stages of banking development and the theory of finance</a:t>
            </a:r>
          </a:p>
        </p:txBody>
      </p:sp>
      <p:grpSp>
        <p:nvGrpSpPr>
          <p:cNvPr id="178" name="Group 178"/>
          <p:cNvGrpSpPr/>
          <p:nvPr/>
        </p:nvGrpSpPr>
        <p:grpSpPr>
          <a:xfrm>
            <a:off x="4136147" y="3685655"/>
            <a:ext cx="4451512" cy="2501901"/>
            <a:chOff x="0" y="0"/>
            <a:chExt cx="4451511" cy="2501900"/>
          </a:xfrm>
        </p:grpSpPr>
        <p:sp>
          <p:nvSpPr>
            <p:cNvPr id="177" name="Shape 177"/>
            <p:cNvSpPr/>
            <p:nvPr/>
          </p:nvSpPr>
          <p:spPr>
            <a:xfrm>
              <a:off x="101600" y="63500"/>
              <a:ext cx="4248312" cy="223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8100" marR="38100" indent="-38100" algn="just">
                <a:defRPr i="1"/>
              </a:pPr>
              <a:r>
                <a:t>“Most of us use theory […] without much thought about their </a:t>
              </a:r>
              <a:r>
                <a:rPr>
                  <a:solidFill>
                    <a:schemeClr val="accent2">
                      <a:hueOff val="614819"/>
                      <a:satOff val="14458"/>
                      <a:lumOff val="-30440"/>
                    </a:schemeClr>
                  </a:solidFill>
                </a:rPr>
                <a:t>institutional background</a:t>
              </a:r>
              <a:r>
                <a:t> and </a:t>
              </a:r>
              <a:r>
                <a:rPr>
                  <a:solidFill>
                    <a:schemeClr val="accent5">
                      <a:hueOff val="-375889"/>
                      <a:satOff val="-9195"/>
                      <a:lumOff val="-14901"/>
                    </a:schemeClr>
                  </a:solidFill>
                </a:rPr>
                <a:t>implicit assumptions</a:t>
              </a:r>
              <a:r>
                <a:t>”</a:t>
              </a:r>
            </a:p>
            <a:p>
              <a:pPr marL="38100" marR="38100" indent="-38100" algn="r">
                <a:spcBef>
                  <a:spcPts val="600"/>
                </a:spcBef>
              </a:pPr>
              <a:r>
                <a:rPr sz="2200"/>
                <a:t>(Chick 1993: 55)</a:t>
              </a:r>
              <a:r>
                <a:t> </a:t>
              </a:r>
            </a:p>
          </p:txBody>
        </p:sp>
        <p:pic>
          <p:nvPicPr>
            <p:cNvPr id="176" name="Imagen 175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4451513" cy="2501901"/>
            </a:xfrm>
            <a:prstGeom prst="rect">
              <a:avLst/>
            </a:prstGeom>
            <a:effectLst/>
          </p:spPr>
        </p:pic>
      </p:grpSp>
      <p:sp>
        <p:nvSpPr>
          <p:cNvPr id="186" name="Shape 186"/>
          <p:cNvSpPr/>
          <p:nvPr/>
        </p:nvSpPr>
        <p:spPr>
          <a:xfrm>
            <a:off x="8330872" y="5943457"/>
            <a:ext cx="2257286" cy="300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0" extrusionOk="0">
                <a:moveTo>
                  <a:pt x="21600" y="0"/>
                </a:moveTo>
                <a:cubicBezTo>
                  <a:pt x="19488" y="14430"/>
                  <a:pt x="12288" y="21600"/>
                  <a:pt x="0" y="21510"/>
                </a:cubicBezTo>
              </a:path>
            </a:pathLst>
          </a:custGeom>
          <a:ln w="38100">
            <a:solidFill>
              <a:schemeClr val="accent2">
                <a:hueOff val="614819"/>
                <a:satOff val="14458"/>
                <a:lumOff val="-30440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792832" y="740962"/>
            <a:ext cx="1438757" cy="632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9" extrusionOk="0">
                <a:moveTo>
                  <a:pt x="21600" y="21099"/>
                </a:moveTo>
                <a:cubicBezTo>
                  <a:pt x="19434" y="15575"/>
                  <a:pt x="16906" y="10981"/>
                  <a:pt x="14123" y="7507"/>
                </a:cubicBezTo>
                <a:cubicBezTo>
                  <a:pt x="9758" y="2059"/>
                  <a:pt x="4890" y="-501"/>
                  <a:pt x="0" y="80"/>
                </a:cubicBezTo>
              </a:path>
            </a:pathLst>
          </a:custGeom>
          <a:ln w="25400">
            <a:solidFill>
              <a:srgbClr val="414141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flipH="1">
            <a:off x="2054707" y="740962"/>
            <a:ext cx="1438757" cy="632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9" extrusionOk="0">
                <a:moveTo>
                  <a:pt x="21600" y="21099"/>
                </a:moveTo>
                <a:cubicBezTo>
                  <a:pt x="19434" y="15575"/>
                  <a:pt x="16906" y="10981"/>
                  <a:pt x="14123" y="7507"/>
                </a:cubicBezTo>
                <a:cubicBezTo>
                  <a:pt x="9758" y="2059"/>
                  <a:pt x="4890" y="-501"/>
                  <a:pt x="0" y="80"/>
                </a:cubicBezTo>
              </a:path>
            </a:pathLst>
          </a:custGeom>
          <a:ln w="25400">
            <a:solidFill>
              <a:srgbClr val="414141"/>
            </a:solidFill>
            <a:prstDash val="sysDot"/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4358128" y="7029763"/>
            <a:ext cx="375181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0200" indent="-330200" algn="l">
              <a:buSzPct val="90000"/>
              <a:buChar char="★"/>
              <a:defRPr sz="2300">
                <a:solidFill>
                  <a:schemeClr val="accent5">
                    <a:hueOff val="-375889"/>
                    <a:satOff val="-9195"/>
                    <a:lumOff val="-14901"/>
                  </a:schemeClr>
                </a:solidFill>
              </a:defRPr>
            </a:lvl1pPr>
          </a:lstStyle>
          <a:p>
            <a:r>
              <a:t>A better understanding of the “transmission mechanism”</a:t>
            </a:r>
          </a:p>
        </p:txBody>
      </p:sp>
      <p:sp>
        <p:nvSpPr>
          <p:cNvPr id="183" name="Shape 183"/>
          <p:cNvSpPr/>
          <p:nvPr/>
        </p:nvSpPr>
        <p:spPr>
          <a:xfrm>
            <a:off x="4339054" y="8409579"/>
            <a:ext cx="375180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55599" indent="-355599" algn="l">
              <a:buSzPct val="90000"/>
              <a:buChar char="★"/>
              <a:defRPr sz="2300">
                <a:solidFill>
                  <a:schemeClr val="accent2">
                    <a:hueOff val="614819"/>
                    <a:satOff val="14458"/>
                    <a:lumOff val="-30440"/>
                  </a:schemeClr>
                </a:solidFill>
              </a:defRPr>
            </a:lvl1pPr>
          </a:lstStyle>
          <a:p>
            <a:r>
              <a:t>The Post Keynesian regional finance literature</a:t>
            </a:r>
          </a:p>
        </p:txBody>
      </p:sp>
      <p:sp>
        <p:nvSpPr>
          <p:cNvPr id="184" name="Shape 184"/>
          <p:cNvSpPr/>
          <p:nvPr/>
        </p:nvSpPr>
        <p:spPr>
          <a:xfrm rot="16200000">
            <a:off x="5771458" y="2727489"/>
            <a:ext cx="882501" cy="379216"/>
          </a:xfrm>
          <a:prstGeom prst="rightArrow">
            <a:avLst>
              <a:gd name="adj1" fmla="val 32408"/>
              <a:gd name="adj2" fmla="val 130348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fill="hold" grpId="1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fill="hold" grpId="1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2" animBg="1" advAuto="0"/>
      <p:bldP spid="169" grpId="5" animBg="1" advAuto="0"/>
      <p:bldP spid="185" grpId="7" animBg="1" advAuto="0"/>
      <p:bldP spid="171" grpId="3" animBg="1" advAuto="0"/>
      <p:bldP spid="172" grpId="10" animBg="1" advAuto="0"/>
      <p:bldP spid="173" grpId="11" animBg="1" advAuto="0"/>
      <p:bldP spid="174" grpId="6" animBg="1" advAuto="0"/>
      <p:bldP spid="175" grpId="12" animBg="1" advAuto="0"/>
      <p:bldP spid="186" grpId="13" animBg="1" advAuto="0"/>
      <p:bldP spid="180" grpId="9" animBg="1" advAuto="0"/>
      <p:bldP spid="181" grpId="1" animBg="1" advAuto="0"/>
      <p:bldP spid="182" grpId="8" animBg="1" advAuto="0"/>
      <p:bldP spid="183" grpId="14" animBg="1" advAuto="0"/>
      <p:bldP spid="184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196861" y="90074"/>
            <a:ext cx="1124002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 b="1"/>
            </a:lvl1pPr>
          </a:lstStyle>
          <a:p>
            <a:r>
              <a:t>Unravelling the assumptions and logical foundations of theories on money</a:t>
            </a:r>
          </a:p>
        </p:txBody>
      </p:sp>
      <p:grpSp>
        <p:nvGrpSpPr>
          <p:cNvPr id="191" name="Group 191"/>
          <p:cNvGrpSpPr/>
          <p:nvPr/>
        </p:nvGrpSpPr>
        <p:grpSpPr>
          <a:xfrm rot="21582001">
            <a:off x="235634" y="7311279"/>
            <a:ext cx="5755130" cy="2316860"/>
            <a:chOff x="0" y="0"/>
            <a:chExt cx="5755128" cy="2316859"/>
          </a:xfrm>
        </p:grpSpPr>
        <p:pic>
          <p:nvPicPr>
            <p:cNvPr id="190" name="Chick Keynesians Monetarists-filter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52" t="435" b="435"/>
            <a:stretch>
              <a:fillRect/>
            </a:stretch>
          </p:blipFill>
          <p:spPr>
            <a:xfrm>
              <a:off x="126999" y="88900"/>
              <a:ext cx="5501130" cy="19866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9" name="Imagen 18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55129" cy="2316860"/>
            </a:xfrm>
            <a:prstGeom prst="rect">
              <a:avLst/>
            </a:prstGeom>
            <a:effectLst/>
          </p:spPr>
        </p:pic>
      </p:grpSp>
      <p:grpSp>
        <p:nvGrpSpPr>
          <p:cNvPr id="194" name="Group 194"/>
          <p:cNvGrpSpPr/>
          <p:nvPr/>
        </p:nvGrpSpPr>
        <p:grpSpPr>
          <a:xfrm rot="21540000">
            <a:off x="242991" y="992143"/>
            <a:ext cx="4735071" cy="2929051"/>
            <a:chOff x="0" y="0"/>
            <a:chExt cx="4735069" cy="2929049"/>
          </a:xfrm>
        </p:grpSpPr>
        <p:pic>
          <p:nvPicPr>
            <p:cNvPr id="193" name="Chick Monetary Increases-filtered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185" t="4"/>
            <a:stretch>
              <a:fillRect/>
            </a:stretch>
          </p:blipFill>
          <p:spPr>
            <a:xfrm>
              <a:off x="127000" y="98028"/>
              <a:ext cx="4481070" cy="258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9160" y="21600"/>
                  </a:lnTo>
                  <a:lnTo>
                    <a:pt x="21600" y="21600"/>
                  </a:lnTo>
                  <a:lnTo>
                    <a:pt x="21600" y="10798"/>
                  </a:lnTo>
                  <a:lnTo>
                    <a:pt x="21600" y="0"/>
                  </a:lnTo>
                  <a:lnTo>
                    <a:pt x="9160" y="0"/>
                  </a:lnTo>
                  <a:lnTo>
                    <a:pt x="0" y="0"/>
                  </a:lnTo>
                  <a:close/>
                  <a:moveTo>
                    <a:pt x="20546" y="409"/>
                  </a:moveTo>
                  <a:cubicBezTo>
                    <a:pt x="20565" y="416"/>
                    <a:pt x="20583" y="437"/>
                    <a:pt x="20594" y="468"/>
                  </a:cubicBezTo>
                  <a:cubicBezTo>
                    <a:pt x="20616" y="531"/>
                    <a:pt x="20605" y="612"/>
                    <a:pt x="20569" y="651"/>
                  </a:cubicBezTo>
                  <a:cubicBezTo>
                    <a:pt x="20533" y="690"/>
                    <a:pt x="20486" y="674"/>
                    <a:pt x="20464" y="611"/>
                  </a:cubicBezTo>
                  <a:cubicBezTo>
                    <a:pt x="20441" y="549"/>
                    <a:pt x="20451" y="464"/>
                    <a:pt x="20487" y="425"/>
                  </a:cubicBezTo>
                  <a:cubicBezTo>
                    <a:pt x="20505" y="406"/>
                    <a:pt x="20527" y="401"/>
                    <a:pt x="20546" y="409"/>
                  </a:cubicBezTo>
                  <a:close/>
                  <a:moveTo>
                    <a:pt x="20427" y="628"/>
                  </a:moveTo>
                  <a:cubicBezTo>
                    <a:pt x="20500" y="633"/>
                    <a:pt x="20565" y="739"/>
                    <a:pt x="20527" y="847"/>
                  </a:cubicBezTo>
                  <a:cubicBezTo>
                    <a:pt x="20505" y="908"/>
                    <a:pt x="20459" y="960"/>
                    <a:pt x="20425" y="960"/>
                  </a:cubicBezTo>
                  <a:cubicBezTo>
                    <a:pt x="20329" y="960"/>
                    <a:pt x="20275" y="741"/>
                    <a:pt x="20353" y="658"/>
                  </a:cubicBezTo>
                  <a:cubicBezTo>
                    <a:pt x="20376" y="633"/>
                    <a:pt x="20403" y="626"/>
                    <a:pt x="20427" y="628"/>
                  </a:cubicBezTo>
                  <a:close/>
                  <a:moveTo>
                    <a:pt x="17366" y="17687"/>
                  </a:moveTo>
                  <a:cubicBezTo>
                    <a:pt x="17386" y="17695"/>
                    <a:pt x="17403" y="17716"/>
                    <a:pt x="17414" y="17747"/>
                  </a:cubicBezTo>
                  <a:cubicBezTo>
                    <a:pt x="17437" y="17810"/>
                    <a:pt x="17427" y="17891"/>
                    <a:pt x="17391" y="17930"/>
                  </a:cubicBezTo>
                  <a:cubicBezTo>
                    <a:pt x="17355" y="17968"/>
                    <a:pt x="17306" y="17952"/>
                    <a:pt x="17284" y="17890"/>
                  </a:cubicBezTo>
                  <a:cubicBezTo>
                    <a:pt x="17262" y="17827"/>
                    <a:pt x="17273" y="17746"/>
                    <a:pt x="17309" y="17707"/>
                  </a:cubicBezTo>
                  <a:cubicBezTo>
                    <a:pt x="17327" y="17688"/>
                    <a:pt x="17347" y="17679"/>
                    <a:pt x="17366" y="17687"/>
                  </a:cubicBez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192" name="Imagen 191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4735070" cy="2929051"/>
            </a:xfrm>
            <a:prstGeom prst="rect">
              <a:avLst/>
            </a:prstGeom>
            <a:effectLst/>
          </p:spPr>
        </p:pic>
      </p:grpSp>
      <p:grpSp>
        <p:nvGrpSpPr>
          <p:cNvPr id="197" name="Group 197"/>
          <p:cNvGrpSpPr/>
          <p:nvPr/>
        </p:nvGrpSpPr>
        <p:grpSpPr>
          <a:xfrm>
            <a:off x="857839" y="3949001"/>
            <a:ext cx="3810969" cy="3368800"/>
            <a:chOff x="0" y="0"/>
            <a:chExt cx="3810968" cy="3368798"/>
          </a:xfrm>
        </p:grpSpPr>
        <p:pic>
          <p:nvPicPr>
            <p:cNvPr id="196" name="Chick Unresolved Questions-filtered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5666" t="4766" r="25666" b="4766"/>
            <a:stretch>
              <a:fillRect/>
            </a:stretch>
          </p:blipFill>
          <p:spPr>
            <a:xfrm>
              <a:off x="127000" y="88900"/>
              <a:ext cx="3556969" cy="30385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5" name="Imagen 194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3810969" cy="3368800"/>
            </a:xfrm>
            <a:prstGeom prst="rect">
              <a:avLst/>
            </a:prstGeom>
            <a:effectLst/>
          </p:spPr>
        </p:pic>
      </p:grpSp>
      <p:grpSp>
        <p:nvGrpSpPr>
          <p:cNvPr id="200" name="Group 200"/>
          <p:cNvGrpSpPr/>
          <p:nvPr/>
        </p:nvGrpSpPr>
        <p:grpSpPr>
          <a:xfrm>
            <a:off x="5320155" y="5036180"/>
            <a:ext cx="7345482" cy="1904567"/>
            <a:chOff x="0" y="0"/>
            <a:chExt cx="7345481" cy="1904566"/>
          </a:xfrm>
        </p:grpSpPr>
        <p:pic>
          <p:nvPicPr>
            <p:cNvPr id="199" name="Chick and Tily Whatever-filtered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575" t="48778" r="3509"/>
            <a:stretch>
              <a:fillRect/>
            </a:stretch>
          </p:blipFill>
          <p:spPr>
            <a:xfrm>
              <a:off x="127000" y="88900"/>
              <a:ext cx="7091482" cy="15743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8" name="Imagen 197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7345482" cy="1904568"/>
            </a:xfrm>
            <a:prstGeom prst="rect">
              <a:avLst/>
            </a:prstGeom>
            <a:effectLst/>
          </p:spPr>
        </p:pic>
      </p:grpSp>
      <p:grpSp>
        <p:nvGrpSpPr>
          <p:cNvPr id="203" name="Group 203"/>
          <p:cNvGrpSpPr/>
          <p:nvPr/>
        </p:nvGrpSpPr>
        <p:grpSpPr>
          <a:xfrm rot="21570000">
            <a:off x="5702196" y="1072221"/>
            <a:ext cx="3927523" cy="3820013"/>
            <a:chOff x="0" y="0"/>
            <a:chExt cx="3927522" cy="3820011"/>
          </a:xfrm>
        </p:grpSpPr>
        <p:pic>
          <p:nvPicPr>
            <p:cNvPr id="202" name="Chick Monetary Policy boo recortado-filtered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7698" t="1791" r="7698" b="18819"/>
            <a:stretch>
              <a:fillRect/>
            </a:stretch>
          </p:blipFill>
          <p:spPr>
            <a:xfrm>
              <a:off x="126999" y="88900"/>
              <a:ext cx="3673524" cy="34898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1" name="Imagen 200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" y="-1"/>
              <a:ext cx="3927524" cy="3820013"/>
            </a:xfrm>
            <a:prstGeom prst="rect">
              <a:avLst/>
            </a:prstGeom>
            <a:effectLst/>
          </p:spPr>
        </p:pic>
      </p:grpSp>
      <p:grpSp>
        <p:nvGrpSpPr>
          <p:cNvPr id="206" name="Group 206"/>
          <p:cNvGrpSpPr/>
          <p:nvPr/>
        </p:nvGrpSpPr>
        <p:grpSpPr>
          <a:xfrm>
            <a:off x="6613507" y="6916414"/>
            <a:ext cx="5436111" cy="2747020"/>
            <a:chOff x="0" y="0"/>
            <a:chExt cx="5436110" cy="2747019"/>
          </a:xfrm>
        </p:grpSpPr>
        <p:pic>
          <p:nvPicPr>
            <p:cNvPr id="205" name="Monetary policy with endogenous money.tif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7000" y="88900"/>
              <a:ext cx="5182111" cy="24168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4" name="Imagen 203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5436111" cy="2747020"/>
            </a:xfrm>
            <a:prstGeom prst="rect">
              <a:avLst/>
            </a:prstGeom>
            <a:effectLst/>
          </p:spPr>
        </p:pic>
      </p:grpSp>
      <p:grpSp>
        <p:nvGrpSpPr>
          <p:cNvPr id="209" name="Group 209"/>
          <p:cNvGrpSpPr/>
          <p:nvPr/>
        </p:nvGrpSpPr>
        <p:grpSpPr>
          <a:xfrm rot="21570000">
            <a:off x="9907454" y="722382"/>
            <a:ext cx="2707901" cy="4070150"/>
            <a:chOff x="0" y="0"/>
            <a:chExt cx="2707900" cy="4070149"/>
          </a:xfrm>
        </p:grpSpPr>
        <p:pic>
          <p:nvPicPr>
            <p:cNvPr id="208" name="Chick Macroeconomics after Keynes (cover).jpg"/>
            <p:cNvPicPr>
              <a:picLocks noChangeAspect="1"/>
            </p:cNvPicPr>
            <p:nvPr/>
          </p:nvPicPr>
          <p:blipFill>
            <a:blip r:embed="rId14">
              <a:extLst/>
            </a:blip>
            <a:srcRect l="3134" t="1456" r="2813" b="1786"/>
            <a:stretch>
              <a:fillRect/>
            </a:stretch>
          </p:blipFill>
          <p:spPr>
            <a:xfrm>
              <a:off x="127000" y="88900"/>
              <a:ext cx="2453901" cy="37399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7" name="Imagen 206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-1"/>
              <a:ext cx="2707901" cy="4070151"/>
            </a:xfrm>
            <a:prstGeom prst="rect">
              <a:avLst/>
            </a:prstGeom>
            <a:effectLst/>
          </p:spPr>
        </p:pic>
      </p:grpSp>
      <p:sp>
        <p:nvSpPr>
          <p:cNvPr id="210" name="Shape 210"/>
          <p:cNvSpPr/>
          <p:nvPr/>
        </p:nvSpPr>
        <p:spPr>
          <a:xfrm>
            <a:off x="10950254" y="3856566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1983</a:t>
            </a:r>
          </a:p>
        </p:txBody>
      </p:sp>
      <p:sp>
        <p:nvSpPr>
          <p:cNvPr id="211" name="Shape 211"/>
          <p:cNvSpPr/>
          <p:nvPr/>
        </p:nvSpPr>
        <p:spPr>
          <a:xfrm>
            <a:off x="8463940" y="3513666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1977</a:t>
            </a:r>
          </a:p>
        </p:txBody>
      </p:sp>
      <p:sp>
        <p:nvSpPr>
          <p:cNvPr id="212" name="Shape 212"/>
          <p:cNvSpPr/>
          <p:nvPr/>
        </p:nvSpPr>
        <p:spPr>
          <a:xfrm>
            <a:off x="8643646" y="6238230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2014</a:t>
            </a:r>
          </a:p>
        </p:txBody>
      </p:sp>
      <p:sp>
        <p:nvSpPr>
          <p:cNvPr id="213" name="Shape 213"/>
          <p:cNvSpPr/>
          <p:nvPr/>
        </p:nvSpPr>
        <p:spPr>
          <a:xfrm>
            <a:off x="10368940" y="7049890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2002</a:t>
            </a:r>
          </a:p>
        </p:txBody>
      </p:sp>
      <p:sp>
        <p:nvSpPr>
          <p:cNvPr id="214" name="Shape 214"/>
          <p:cNvSpPr/>
          <p:nvPr/>
        </p:nvSpPr>
        <p:spPr>
          <a:xfrm>
            <a:off x="3762612" y="6476999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1978</a:t>
            </a:r>
          </a:p>
        </p:txBody>
      </p:sp>
      <p:sp>
        <p:nvSpPr>
          <p:cNvPr id="215" name="Shape 215"/>
          <p:cNvSpPr/>
          <p:nvPr/>
        </p:nvSpPr>
        <p:spPr>
          <a:xfrm>
            <a:off x="2802048" y="3022600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1984</a:t>
            </a:r>
          </a:p>
        </p:txBody>
      </p:sp>
      <p:sp>
        <p:nvSpPr>
          <p:cNvPr id="216" name="Shape 216"/>
          <p:cNvSpPr/>
          <p:nvPr/>
        </p:nvSpPr>
        <p:spPr>
          <a:xfrm>
            <a:off x="1696746" y="8945033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1985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4" animBg="1" advAuto="0"/>
      <p:bldP spid="194" grpId="5" animBg="1" advAuto="0"/>
      <p:bldP spid="197" grpId="2" animBg="1" advAuto="0"/>
      <p:bldP spid="200" grpId="7" animBg="1" advAuto="0"/>
      <p:bldP spid="203" grpId="1" animBg="1" advAuto="0"/>
      <p:bldP spid="206" grpId="6" animBg="1" advAuto="0"/>
      <p:bldP spid="209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Table 218"/>
          <p:cNvGraphicFramePr/>
          <p:nvPr>
            <p:extLst>
              <p:ext uri="{D42A27DB-BD31-4B8C-83A1-F6EECF244321}">
                <p14:modId xmlns:p14="http://schemas.microsoft.com/office/powerpoint/2010/main" val="738866881"/>
              </p:ext>
            </p:extLst>
          </p:nvPr>
        </p:nvGraphicFramePr>
        <p:xfrm>
          <a:off x="321766" y="1249957"/>
          <a:ext cx="12361267" cy="8479993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2976989"/>
                <a:gridCol w="9384278"/>
              </a:tblGrid>
              <a:tr h="46611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</a:rPr>
                        <a:t>Conventional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</a:rPr>
                        <a:t>Victoria Chick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</a:tr>
              <a:tr h="1186813">
                <a:tc rowSpan="2"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Keynesian and Monetarist assume that the mode of introduction of new money is </a:t>
                      </a:r>
                      <a:r>
                        <a:rPr b="1"/>
                        <a:t>a matter of indifference</a:t>
                      </a:r>
                      <a:r>
                        <a:t> 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Money </a:t>
                      </a:r>
                      <a:r>
                        <a:rPr b="1"/>
                        <a:t>always comes in exchange for something else</a:t>
                      </a:r>
                      <a:r>
                        <a:t>, as a counterpart of an income-generating expenditure (whether investment, government expenditure or credit-financier consumption)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</a:tr>
              <a:tr h="90583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A monetary change is </a:t>
                      </a:r>
                      <a:r>
                        <a:rPr b="1"/>
                        <a:t>“only one half of the process”</a:t>
                      </a:r>
                      <a:r>
                        <a:rPr>
                          <a:solidFill>
                            <a:srgbClr val="66635F"/>
                          </a:solidFill>
                        </a:rPr>
                        <a:t> </a:t>
                      </a:r>
                      <a:r>
                        <a:t>and can be </a:t>
                      </a:r>
                      <a:r>
                        <a:rPr b="1"/>
                        <a:t>originated by very different ways</a:t>
                      </a:r>
                      <a:r>
                        <a:t> … </a:t>
                      </a:r>
                      <a:r>
                        <a:rPr b="1"/>
                        <a:t>with relevant implications for the final outcome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</a:tr>
              <a:tr h="1668652">
                <a:tc rowSpan="3"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The main theme [in monetary policy] is </a:t>
                      </a:r>
                      <a:r>
                        <a:rPr b="1"/>
                        <a:t>the effects</a:t>
                      </a:r>
                      <a:r>
                        <a:t> on the economy of </a:t>
                      </a:r>
                      <a:r>
                        <a:rPr b="1"/>
                        <a:t>a change</a:t>
                      </a:r>
                      <a:r>
                        <a:t> in the quantity of money and the study of the transmission mechanism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It is </a:t>
                      </a:r>
                      <a:r>
                        <a:rPr b="1"/>
                        <a:t>non-sense to discuss about the monetary transmission divorced from the type of monetary change</a:t>
                      </a:r>
                      <a:r>
                        <a:t> being considered Chick (1985: 96). “</a:t>
                      </a:r>
                      <a:r>
                        <a:rPr b="1"/>
                        <a:t>Keynesians theory lost track of the sources of monetary increases Keynes had in mind</a:t>
                      </a:r>
                      <a:r>
                        <a:t> … and propose an interest-rate consequence of ALL monetary changes (Chick 1988: 11)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</a:tr>
              <a:tr h="195115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The effect of </a:t>
                      </a:r>
                      <a:r>
                        <a:rPr b="1"/>
                        <a:t>the monetary change depends on  how people behave</a:t>
                      </a:r>
                      <a:r>
                        <a:t> […] on which there is no widely accepted presumptions of behavior. The final effect is contingent upon the state of the economy at the time of the change and upon </a:t>
                      </a:r>
                      <a:r>
                        <a:rPr b="1"/>
                        <a:t>who issues the money</a:t>
                      </a:r>
                      <a:r>
                        <a:t> and </a:t>
                      </a:r>
                      <a:r>
                        <a:rPr b="1"/>
                        <a:t>in exchange for what</a:t>
                      </a:r>
                      <a:r>
                        <a:t>. The first is familiar […] the second is denied. (Chick 1978: 160)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</a:tr>
              <a:tr h="117112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The </a:t>
                      </a:r>
                      <a:r>
                        <a:rPr b="1"/>
                        <a:t>interrelatedness of fiscal and monetary policy</a:t>
                      </a:r>
                      <a:r>
                        <a:t> arises for the fiscal stimulus (when it is financed by new money) can be one the counterparts of the monetary change.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rPr b="1"/>
                        <a:t>Excess money</a:t>
                      </a:r>
                      <a:r>
                        <a:t> is </a:t>
                      </a:r>
                      <a:r>
                        <a:rPr b="1"/>
                        <a:t>always inflationary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Whether the new money (or newly active money) is necessary inflationary … depends on technology and competition for resources … </a:t>
                      </a:r>
                      <a:r>
                        <a:rPr b="1"/>
                        <a:t>it is not a monetary problem really</a:t>
                      </a:r>
                      <a:r>
                        <a:t> (Chick 1984)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C9C3BA"/>
                      </a:solidFill>
                      <a:miter lim="400000"/>
                    </a:lnL>
                    <a:lnR w="38100">
                      <a:solidFill>
                        <a:srgbClr val="C9C3BA"/>
                      </a:solidFill>
                      <a:miter lim="400000"/>
                    </a:lnR>
                    <a:lnT w="38100">
                      <a:solidFill>
                        <a:srgbClr val="C9C3BA"/>
                      </a:solidFill>
                      <a:miter lim="400000"/>
                    </a:lnT>
                    <a:lnB w="38100">
                      <a:solidFill>
                        <a:srgbClr val="C9C3BA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19" name="Shape 219"/>
          <p:cNvSpPr/>
          <p:nvPr/>
        </p:nvSpPr>
        <p:spPr>
          <a:xfrm>
            <a:off x="1947168" y="337284"/>
            <a:ext cx="957083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 b="1"/>
            </a:lvl1pPr>
          </a:lstStyle>
          <a:p>
            <a:r>
              <a:t>A better understanding of the “monetary change”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461474" y="195195"/>
            <a:ext cx="1186054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r>
              <a:rPr dirty="0"/>
              <a:t>Thinking about  the historical particularities of theories … Victoria Chick arrives at the stages of banking development … and further</a:t>
            </a:r>
          </a:p>
        </p:txBody>
      </p:sp>
      <p:grpSp>
        <p:nvGrpSpPr>
          <p:cNvPr id="224" name="Group 224"/>
          <p:cNvGrpSpPr/>
          <p:nvPr/>
        </p:nvGrpSpPr>
        <p:grpSpPr>
          <a:xfrm>
            <a:off x="1277363" y="4641546"/>
            <a:ext cx="4511182" cy="2602412"/>
            <a:chOff x="0" y="0"/>
            <a:chExt cx="4511180" cy="2602411"/>
          </a:xfrm>
        </p:grpSpPr>
        <p:pic>
          <p:nvPicPr>
            <p:cNvPr id="223" name="Stages and MOnetary Policy-enhanced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6347" t="5634" r="16347" b="71069"/>
            <a:stretch>
              <a:fillRect/>
            </a:stretch>
          </p:blipFill>
          <p:spPr>
            <a:xfrm>
              <a:off x="127000" y="88900"/>
              <a:ext cx="4257181" cy="22722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2" name="Imagen 22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11181" cy="2602412"/>
            </a:xfrm>
            <a:prstGeom prst="rect">
              <a:avLst/>
            </a:prstGeom>
            <a:effectLst/>
          </p:spPr>
        </p:pic>
      </p:grpSp>
      <p:grpSp>
        <p:nvGrpSpPr>
          <p:cNvPr id="227" name="Group 227"/>
          <p:cNvGrpSpPr/>
          <p:nvPr/>
        </p:nvGrpSpPr>
        <p:grpSpPr>
          <a:xfrm>
            <a:off x="6341956" y="4641546"/>
            <a:ext cx="5539294" cy="2492394"/>
            <a:chOff x="0" y="0"/>
            <a:chExt cx="5539292" cy="2492393"/>
          </a:xfrm>
        </p:grpSpPr>
        <p:pic>
          <p:nvPicPr>
            <p:cNvPr id="226" name="Chick and Dow A Post-Keynesian-enhanced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044" r="5406"/>
            <a:stretch>
              <a:fillRect/>
            </a:stretch>
          </p:blipFill>
          <p:spPr>
            <a:xfrm>
              <a:off x="127000" y="88900"/>
              <a:ext cx="5285293" cy="21621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" name="Imagen 224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539293" cy="2492394"/>
            </a:xfrm>
            <a:prstGeom prst="rect">
              <a:avLst/>
            </a:prstGeom>
            <a:effectLst/>
          </p:spPr>
        </p:pic>
      </p:grpSp>
      <p:grpSp>
        <p:nvGrpSpPr>
          <p:cNvPr id="230" name="Group 230"/>
          <p:cNvGrpSpPr/>
          <p:nvPr/>
        </p:nvGrpSpPr>
        <p:grpSpPr>
          <a:xfrm>
            <a:off x="5935936" y="1298349"/>
            <a:ext cx="4815209" cy="3154443"/>
            <a:chOff x="0" y="0"/>
            <a:chExt cx="4815207" cy="3154442"/>
          </a:xfrm>
        </p:grpSpPr>
        <p:pic>
          <p:nvPicPr>
            <p:cNvPr id="229" name="Chick The evolution of the banking system-enhanced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t="6593" b="6593"/>
            <a:stretch>
              <a:fillRect/>
            </a:stretch>
          </p:blipFill>
          <p:spPr>
            <a:xfrm>
              <a:off x="147996" y="88900"/>
              <a:ext cx="4519216" cy="28242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8" name="Imagen 227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4815209" cy="3154443"/>
            </a:xfrm>
            <a:prstGeom prst="rect">
              <a:avLst/>
            </a:prstGeom>
            <a:effectLst/>
          </p:spPr>
        </p:pic>
      </p:grpSp>
      <p:grpSp>
        <p:nvGrpSpPr>
          <p:cNvPr id="233" name="Group 233"/>
          <p:cNvGrpSpPr/>
          <p:nvPr/>
        </p:nvGrpSpPr>
        <p:grpSpPr>
          <a:xfrm>
            <a:off x="620020" y="1395855"/>
            <a:ext cx="4748355" cy="3012273"/>
            <a:chOff x="0" y="0"/>
            <a:chExt cx="4748353" cy="3012271"/>
          </a:xfrm>
        </p:grpSpPr>
        <p:pic>
          <p:nvPicPr>
            <p:cNvPr id="232" name="Chick Sources of finance-enhanced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8741" r="1931"/>
            <a:stretch>
              <a:fillRect/>
            </a:stretch>
          </p:blipFill>
          <p:spPr>
            <a:xfrm>
              <a:off x="127000" y="93920"/>
              <a:ext cx="4494354" cy="26720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1" name="Imagen 230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0"/>
              <a:ext cx="4748355" cy="3012272"/>
            </a:xfrm>
            <a:prstGeom prst="rect">
              <a:avLst/>
            </a:prstGeom>
            <a:effectLst/>
          </p:spPr>
        </p:pic>
      </p:grpSp>
      <p:grpSp>
        <p:nvGrpSpPr>
          <p:cNvPr id="236" name="Group 236"/>
          <p:cNvGrpSpPr/>
          <p:nvPr/>
        </p:nvGrpSpPr>
        <p:grpSpPr>
          <a:xfrm>
            <a:off x="227698" y="7427910"/>
            <a:ext cx="6532652" cy="2074647"/>
            <a:chOff x="0" y="0"/>
            <a:chExt cx="6532650" cy="2074645"/>
          </a:xfrm>
        </p:grpSpPr>
        <p:pic>
          <p:nvPicPr>
            <p:cNvPr id="235" name="EU editado.tiff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7737" r="3881"/>
            <a:stretch>
              <a:fillRect/>
            </a:stretch>
          </p:blipFill>
          <p:spPr>
            <a:xfrm>
              <a:off x="127000" y="97587"/>
              <a:ext cx="6278650" cy="17270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4" name="Imagen 233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" y="-1"/>
              <a:ext cx="6532651" cy="2074647"/>
            </a:xfrm>
            <a:prstGeom prst="rect">
              <a:avLst/>
            </a:prstGeom>
            <a:effectLst/>
          </p:spPr>
        </p:pic>
      </p:grpSp>
      <p:grpSp>
        <p:nvGrpSpPr>
          <p:cNvPr id="239" name="Group 239"/>
          <p:cNvGrpSpPr/>
          <p:nvPr/>
        </p:nvGrpSpPr>
        <p:grpSpPr>
          <a:xfrm>
            <a:off x="7014558" y="7309994"/>
            <a:ext cx="5728799" cy="2285081"/>
            <a:chOff x="0" y="0"/>
            <a:chExt cx="5728797" cy="2285079"/>
          </a:xfrm>
        </p:grpSpPr>
        <p:pic>
          <p:nvPicPr>
            <p:cNvPr id="238" name="WP editado.tiff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7435" t="19896" r="7435" b="25979"/>
            <a:stretch>
              <a:fillRect/>
            </a:stretch>
          </p:blipFill>
          <p:spPr>
            <a:xfrm>
              <a:off x="127000" y="88900"/>
              <a:ext cx="5474798" cy="19548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7" name="Imagen 236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" y="0"/>
              <a:ext cx="5728799" cy="2285080"/>
            </a:xfrm>
            <a:prstGeom prst="rect">
              <a:avLst/>
            </a:prstGeom>
            <a:effectLst/>
          </p:spPr>
        </p:pic>
      </p:grpSp>
      <p:sp>
        <p:nvSpPr>
          <p:cNvPr id="240" name="Shape 240"/>
          <p:cNvSpPr/>
          <p:nvPr/>
        </p:nvSpPr>
        <p:spPr>
          <a:xfrm>
            <a:off x="7745621" y="3547533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1986</a:t>
            </a:r>
          </a:p>
        </p:txBody>
      </p:sp>
      <p:sp>
        <p:nvSpPr>
          <p:cNvPr id="241" name="Shape 241"/>
          <p:cNvSpPr/>
          <p:nvPr/>
        </p:nvSpPr>
        <p:spPr>
          <a:xfrm>
            <a:off x="2432788" y="3547533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1988</a:t>
            </a:r>
          </a:p>
        </p:txBody>
      </p:sp>
      <p:sp>
        <p:nvSpPr>
          <p:cNvPr id="242" name="Shape 242"/>
          <p:cNvSpPr/>
          <p:nvPr/>
        </p:nvSpPr>
        <p:spPr>
          <a:xfrm>
            <a:off x="3221804" y="6438899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1989</a:t>
            </a:r>
          </a:p>
        </p:txBody>
      </p:sp>
      <p:sp>
        <p:nvSpPr>
          <p:cNvPr id="243" name="Shape 243"/>
          <p:cNvSpPr/>
          <p:nvPr/>
        </p:nvSpPr>
        <p:spPr>
          <a:xfrm>
            <a:off x="10594654" y="6502399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1988</a:t>
            </a:r>
          </a:p>
        </p:txBody>
      </p:sp>
      <p:sp>
        <p:nvSpPr>
          <p:cNvPr id="244" name="Shape 244"/>
          <p:cNvSpPr/>
          <p:nvPr/>
        </p:nvSpPr>
        <p:spPr>
          <a:xfrm>
            <a:off x="11238121" y="8864599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1998</a:t>
            </a:r>
          </a:p>
        </p:txBody>
      </p:sp>
      <p:sp>
        <p:nvSpPr>
          <p:cNvPr id="245" name="Shape 245"/>
          <p:cNvSpPr/>
          <p:nvPr/>
        </p:nvSpPr>
        <p:spPr>
          <a:xfrm>
            <a:off x="2508988" y="8580966"/>
            <a:ext cx="622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lvl1pPr>
          </a:lstStyle>
          <a:p>
            <a:r>
              <a:t>1993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4" animBg="1" advAuto="0"/>
      <p:bldP spid="227" grpId="3" animBg="1" advAuto="0"/>
      <p:bldP spid="230" grpId="2" animBg="1" advAuto="0"/>
      <p:bldP spid="233" grpId="1" animBg="1" advAuto="0"/>
      <p:bldP spid="236" grpId="5" animBg="1" advAuto="0"/>
      <p:bldP spid="239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237582" y="1053109"/>
            <a:ext cx="12292837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00"/>
              </a:spcBef>
              <a:defRPr sz="2300"/>
            </a:lvl1pPr>
          </a:lstStyle>
          <a:p>
            <a:r>
              <a:rPr dirty="0"/>
              <a:t>1. “Intensifies the subordinate position of saving with regard to investment” (Chick 1986: 124)</a:t>
            </a:r>
          </a:p>
        </p:txBody>
      </p:sp>
      <p:sp>
        <p:nvSpPr>
          <p:cNvPr id="248" name="Shape 248"/>
          <p:cNvSpPr/>
          <p:nvPr/>
        </p:nvSpPr>
        <p:spPr>
          <a:xfrm>
            <a:off x="237582" y="1837038"/>
            <a:ext cx="12529636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00"/>
              </a:spcBef>
              <a:defRPr sz="2300"/>
            </a:lvl1pPr>
          </a:lstStyle>
          <a:p>
            <a:r>
              <a:rPr dirty="0"/>
              <a:t>2. Questions the convention of considering the transmission mechanism “as a purely theoretical matter, independently of institutional context” (Chick 1988)</a:t>
            </a:r>
          </a:p>
        </p:txBody>
      </p:sp>
      <p:sp>
        <p:nvSpPr>
          <p:cNvPr id="249" name="Shape 249"/>
          <p:cNvSpPr/>
          <p:nvPr/>
        </p:nvSpPr>
        <p:spPr>
          <a:xfrm>
            <a:off x="237582" y="2942166"/>
            <a:ext cx="1229283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00"/>
              </a:spcBef>
              <a:defRPr sz="2300"/>
            </a:lvl1pPr>
          </a:lstStyle>
          <a:p>
            <a:r>
              <a:t>3. Provides a framework to explains “why the relevant monetary monetary changes according to changes in the institutional setting” (Chick 1988: 17)</a:t>
            </a:r>
          </a:p>
        </p:txBody>
      </p:sp>
      <p:sp>
        <p:nvSpPr>
          <p:cNvPr id="250" name="Shape 250"/>
          <p:cNvSpPr/>
          <p:nvPr/>
        </p:nvSpPr>
        <p:spPr>
          <a:xfrm>
            <a:off x="237582" y="4078849"/>
            <a:ext cx="12292837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00"/>
              </a:spcBef>
              <a:defRPr sz="2300"/>
            </a:lvl1pPr>
          </a:lstStyle>
          <a:p>
            <a:r>
              <a:t>4. As a result of its combination with Sheila Dow’s work on regional finance, provides a framework to explore the contribution of money and banks to regional development which goes beyond the narrower conventional Keynesian regional credit-rationing literature (based on the Loanable Funds Theory)</a:t>
            </a:r>
          </a:p>
        </p:txBody>
      </p:sp>
      <p:sp>
        <p:nvSpPr>
          <p:cNvPr id="251" name="Shape 251"/>
          <p:cNvSpPr/>
          <p:nvPr/>
        </p:nvSpPr>
        <p:spPr>
          <a:xfrm>
            <a:off x="237582" y="6023671"/>
            <a:ext cx="12292837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00"/>
              </a:spcBef>
              <a:defRPr sz="2300"/>
            </a:lvl1pPr>
          </a:lstStyle>
          <a:p>
            <a:r>
              <a:rPr dirty="0"/>
              <a:t>5. Reading between lines … it also </a:t>
            </a:r>
            <a:r>
              <a:rPr lang="es-ES" dirty="0" err="1" smtClean="0"/>
              <a:t>forecasts</a:t>
            </a:r>
            <a:r>
              <a:rPr lang="es-ES" dirty="0" smtClean="0"/>
              <a:t> </a:t>
            </a:r>
            <a:r>
              <a:rPr dirty="0" smtClean="0"/>
              <a:t>potentially </a:t>
            </a:r>
            <a:r>
              <a:rPr dirty="0"/>
              <a:t>“bad news</a:t>
            </a:r>
            <a:r>
              <a:rPr dirty="0" smtClean="0"/>
              <a:t>”</a:t>
            </a:r>
            <a:r>
              <a:rPr lang="es-ES" dirty="0" smtClean="0"/>
              <a:t>?</a:t>
            </a:r>
            <a:endParaRPr dirty="0"/>
          </a:p>
        </p:txBody>
      </p:sp>
      <p:sp>
        <p:nvSpPr>
          <p:cNvPr id="252" name="Shape 252"/>
          <p:cNvSpPr/>
          <p:nvPr/>
        </p:nvSpPr>
        <p:spPr>
          <a:xfrm>
            <a:off x="427397" y="218875"/>
            <a:ext cx="1111950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Chick’s stages of banking development: the implications</a:t>
            </a:r>
          </a:p>
        </p:txBody>
      </p:sp>
      <p:sp>
        <p:nvSpPr>
          <p:cNvPr id="253" name="Shape 253"/>
          <p:cNvSpPr/>
          <p:nvPr/>
        </p:nvSpPr>
        <p:spPr>
          <a:xfrm>
            <a:off x="237582" y="6718919"/>
            <a:ext cx="12292838" cy="192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22300" indent="-381000" algn="l">
              <a:spcBef>
                <a:spcPts val="400"/>
              </a:spcBef>
              <a:buSzPct val="100000"/>
              <a:buChar char="•"/>
              <a:defRPr sz="2300"/>
            </a:pPr>
            <a:r>
              <a:rPr dirty="0"/>
              <a:t>“The proposition that investment evokes the necessary saving feels hopeful and progressive. It is </a:t>
            </a:r>
            <a:r>
              <a:rPr b="1" dirty="0"/>
              <a:t>far less attractive</a:t>
            </a:r>
            <a:r>
              <a:rPr dirty="0"/>
              <a:t> to say that </a:t>
            </a:r>
            <a:r>
              <a:rPr b="1" dirty="0"/>
              <a:t>speculation</a:t>
            </a:r>
            <a:r>
              <a:rPr dirty="0"/>
              <a:t> [in City property] </a:t>
            </a:r>
            <a:r>
              <a:rPr b="1" dirty="0"/>
              <a:t>evokes the necessary saving to finance it</a:t>
            </a:r>
            <a:r>
              <a:rPr dirty="0"/>
              <a:t> (Chick 1986: 121)</a:t>
            </a:r>
          </a:p>
          <a:p>
            <a:pPr marL="622300" indent="-381000" algn="l">
              <a:spcBef>
                <a:spcPts val="400"/>
              </a:spcBef>
              <a:buSzPct val="100000"/>
              <a:buChar char="•"/>
              <a:defRPr sz="2300"/>
            </a:pP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theory</a:t>
            </a:r>
            <a:r>
              <a:rPr lang="es-ES" dirty="0" smtClean="0"/>
              <a:t> </a:t>
            </a:r>
            <a:r>
              <a:rPr lang="es-ES" dirty="0" err="1" smtClean="0"/>
              <a:t>predict</a:t>
            </a:r>
            <a:r>
              <a:rPr lang="es-ES" dirty="0" smtClean="0"/>
              <a:t> </a:t>
            </a:r>
            <a:r>
              <a:rPr dirty="0" smtClean="0"/>
              <a:t>that </a:t>
            </a:r>
            <a:r>
              <a:rPr b="1" dirty="0"/>
              <a:t>banking development might </a:t>
            </a:r>
            <a:r>
              <a:rPr b="1" dirty="0" smtClean="0"/>
              <a:t>bring </a:t>
            </a:r>
            <a:r>
              <a:rPr b="1" dirty="0"/>
              <a:t>higher financial instability, lower banking functionality … and financialization as well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animBg="1" advAuto="0"/>
      <p:bldP spid="248" grpId="2" animBg="1" advAuto="0"/>
      <p:bldP spid="249" grpId="3" animBg="1" advAuto="0"/>
      <p:bldP spid="250" grpId="4" animBg="1" advAuto="0"/>
      <p:bldP spid="251" grpId="5" animBg="1" advAuto="0"/>
      <p:bldP spid="253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332328" y="1473200"/>
            <a:ext cx="1201769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spcBef>
                <a:spcPts val="2600"/>
              </a:spcBef>
              <a:defRPr sz="2300"/>
            </a:pPr>
            <a:r>
              <a:rPr dirty="0"/>
              <a:t>“The object of this papers is to </a:t>
            </a:r>
            <a:r>
              <a:rPr b="1" dirty="0"/>
              <a:t>trace certain development in the co-evolution of the</a:t>
            </a:r>
            <a:r>
              <a:rPr dirty="0"/>
              <a:t> British </a:t>
            </a:r>
            <a:r>
              <a:rPr b="1" dirty="0"/>
              <a:t>banking system and the theory and methods of monetary policy</a:t>
            </a:r>
            <a:r>
              <a:rPr dirty="0"/>
              <a:t>”  […] </a:t>
            </a:r>
            <a:r>
              <a:rPr dirty="0">
                <a:solidFill>
                  <a:schemeClr val="accent5">
                    <a:hueOff val="-375889"/>
                    <a:satOff val="-9195"/>
                    <a:lumOff val="-14901"/>
                  </a:schemeClr>
                </a:solidFill>
              </a:rPr>
              <a:t>I do not claim to have a new, relevant theory of monetary policy</a:t>
            </a:r>
            <a:r>
              <a:rPr dirty="0"/>
              <a:t> […] I wish only to expose hidden assumptions of existing theories” (Chick 1988: pages 1-3)</a:t>
            </a:r>
          </a:p>
        </p:txBody>
      </p:sp>
      <p:pic>
        <p:nvPicPr>
          <p:cNvPr id="256" name="Stiglitz boo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5057" y="3665836"/>
            <a:ext cx="3484242" cy="5388517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332328" y="478596"/>
            <a:ext cx="1181485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r>
              <a:t>One final and important remark!!!</a:t>
            </a:r>
          </a:p>
        </p:txBody>
      </p:sp>
      <p:sp>
        <p:nvSpPr>
          <p:cNvPr id="258" name="Shape 258"/>
          <p:cNvSpPr/>
          <p:nvPr/>
        </p:nvSpPr>
        <p:spPr>
          <a:xfrm>
            <a:off x="1290918" y="4195399"/>
            <a:ext cx="7838097" cy="4329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spcBef>
                <a:spcPts val="2600"/>
              </a:spcBef>
              <a:defRPr sz="2300"/>
            </a:pPr>
            <a:r>
              <a:rPr dirty="0"/>
              <a:t>“</a:t>
            </a:r>
            <a:r>
              <a:rPr b="1" dirty="0"/>
              <a:t>Existing theoretical models</a:t>
            </a:r>
            <a:r>
              <a:rPr dirty="0"/>
              <a:t>, largely institutional independent, </a:t>
            </a:r>
            <a:r>
              <a:rPr b="1" dirty="0"/>
              <a:t>provide</a:t>
            </a:r>
            <a:r>
              <a:rPr dirty="0"/>
              <a:t> little or </a:t>
            </a:r>
            <a:r>
              <a:rPr b="1" dirty="0"/>
              <a:t>no guidance for assessing the effect these [institutional] changes on monetary policy</a:t>
            </a:r>
            <a:r>
              <a:rPr dirty="0"/>
              <a:t>” (Stiglitz and Greenwald (2003: 4)</a:t>
            </a:r>
          </a:p>
          <a:p>
            <a:pPr algn="just">
              <a:spcBef>
                <a:spcPts val="2600"/>
              </a:spcBef>
              <a:defRPr sz="2300"/>
            </a:pPr>
            <a:r>
              <a:rPr dirty="0"/>
              <a:t>“</a:t>
            </a:r>
            <a:r>
              <a:rPr b="1" dirty="0"/>
              <a:t>there are market differences in the effectiveness of monetary policy in different countries</a:t>
            </a:r>
            <a:r>
              <a:rPr dirty="0"/>
              <a:t>, and similarly marked differences in their institutional structures. </a:t>
            </a:r>
            <a:r>
              <a:rPr dirty="0">
                <a:solidFill>
                  <a:schemeClr val="accent5">
                    <a:hueOff val="-375889"/>
                    <a:satOff val="-9195"/>
                    <a:lumOff val="-14901"/>
                  </a:schemeClr>
                </a:solidFill>
              </a:rPr>
              <a:t>We argue that the changes in the monetary relations over time and differences across countries can be linked to institutional variations in the banking system</a:t>
            </a:r>
            <a:r>
              <a:rPr dirty="0"/>
              <a:t>”</a:t>
            </a:r>
            <a:r>
              <a:rPr b="1" dirty="0"/>
              <a:t> </a:t>
            </a:r>
            <a:r>
              <a:rPr dirty="0"/>
              <a:t>(Stiglitz and Greenwald 2003: 4)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  <p:bldP spid="256" grpId="3" animBg="1" advAuto="0"/>
      <p:bldP spid="258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1051</Words>
  <Application>Microsoft Macintosh PowerPoint</Application>
  <PresentationFormat>Personalizado</PresentationFormat>
  <Paragraphs>81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Bodoni SvtyTwo ITC TT-Book</vt:lpstr>
      <vt:lpstr>Helvetica</vt:lpstr>
      <vt:lpstr>Helvetica Neue</vt:lpstr>
      <vt:lpstr>Palatino</vt:lpstr>
      <vt:lpstr>Zapf Dingbats</vt:lpstr>
      <vt:lpstr>New_Template4</vt:lpstr>
      <vt:lpstr>The General Theory and Victoria Chick at 80: A Celebration</vt:lpstr>
      <vt:lpstr>The Pursuit of Truth in the Company of Friends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General Theory and Victoria Chick at 80: A Celebration</dc:title>
  <cp:lastModifiedBy>Usuario de Microsoft Office</cp:lastModifiedBy>
  <cp:revision>10</cp:revision>
  <dcterms:modified xsi:type="dcterms:W3CDTF">2016-07-23T12:15:59Z</dcterms:modified>
</cp:coreProperties>
</file>