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70" r:id="rId9"/>
    <p:sldId id="263" r:id="rId10"/>
    <p:sldId id="264" r:id="rId11"/>
    <p:sldId id="266" r:id="rId12"/>
    <p:sldId id="267" r:id="rId13"/>
    <p:sldId id="268" r:id="rId14"/>
    <p:sldId id="265" r:id="rId15"/>
    <p:sldId id="269"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14"/>
    <p:restoredTop sz="50000"/>
  </p:normalViewPr>
  <p:slideViewPr>
    <p:cSldViewPr snapToGrid="0" snapToObjects="1">
      <p:cViewPr>
        <p:scale>
          <a:sx n="60" d="100"/>
          <a:sy n="60" d="100"/>
        </p:scale>
        <p:origin x="116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5CAE38-E23D-B14B-B180-CAD0E0DF8B18}" type="datetimeFigureOut">
              <a:rPr lang="it-IT" smtClean="0"/>
              <a:t>10/07/16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AECB1-1BA2-BE42-AC50-697D412E45DA}" type="slidenum">
              <a:rPr lang="it-IT" smtClean="0"/>
              <a:t>‹n.›</a:t>
            </a:fld>
            <a:endParaRPr lang="it-IT"/>
          </a:p>
        </p:txBody>
      </p:sp>
    </p:spTree>
    <p:extLst>
      <p:ext uri="{BB962C8B-B14F-4D97-AF65-F5344CB8AC3E}">
        <p14:creationId xmlns:p14="http://schemas.microsoft.com/office/powerpoint/2010/main" val="179987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FAECB1-1BA2-BE42-AC50-697D412E45DA}" type="slidenum">
              <a:rPr lang="it-IT" smtClean="0"/>
              <a:t>1</a:t>
            </a:fld>
            <a:endParaRPr lang="it-IT"/>
          </a:p>
        </p:txBody>
      </p:sp>
    </p:spTree>
    <p:extLst>
      <p:ext uri="{BB962C8B-B14F-4D97-AF65-F5344CB8AC3E}">
        <p14:creationId xmlns:p14="http://schemas.microsoft.com/office/powerpoint/2010/main" val="1138259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FAECB1-1BA2-BE42-AC50-697D412E45DA}" type="slidenum">
              <a:rPr lang="it-IT" smtClean="0"/>
              <a:t>2</a:t>
            </a:fld>
            <a:endParaRPr lang="it-IT"/>
          </a:p>
        </p:txBody>
      </p:sp>
    </p:spTree>
    <p:extLst>
      <p:ext uri="{BB962C8B-B14F-4D97-AF65-F5344CB8AC3E}">
        <p14:creationId xmlns:p14="http://schemas.microsoft.com/office/powerpoint/2010/main" val="634172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FAECB1-1BA2-BE42-AC50-697D412E45DA}" type="slidenum">
              <a:rPr lang="it-IT" smtClean="0"/>
              <a:t>3</a:t>
            </a:fld>
            <a:endParaRPr lang="it-IT"/>
          </a:p>
        </p:txBody>
      </p:sp>
    </p:spTree>
    <p:extLst>
      <p:ext uri="{BB962C8B-B14F-4D97-AF65-F5344CB8AC3E}">
        <p14:creationId xmlns:p14="http://schemas.microsoft.com/office/powerpoint/2010/main" val="735194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FAECB1-1BA2-BE42-AC50-697D412E45DA}" type="slidenum">
              <a:rPr lang="it-IT" smtClean="0"/>
              <a:t>5</a:t>
            </a:fld>
            <a:endParaRPr lang="it-IT"/>
          </a:p>
        </p:txBody>
      </p:sp>
    </p:spTree>
    <p:extLst>
      <p:ext uri="{BB962C8B-B14F-4D97-AF65-F5344CB8AC3E}">
        <p14:creationId xmlns:p14="http://schemas.microsoft.com/office/powerpoint/2010/main" val="155531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AFAECB1-1BA2-BE42-AC50-697D412E45DA}" type="slidenum">
              <a:rPr lang="it-IT" smtClean="0"/>
              <a:t>10</a:t>
            </a:fld>
            <a:endParaRPr lang="it-IT"/>
          </a:p>
        </p:txBody>
      </p:sp>
    </p:spTree>
    <p:extLst>
      <p:ext uri="{BB962C8B-B14F-4D97-AF65-F5344CB8AC3E}">
        <p14:creationId xmlns:p14="http://schemas.microsoft.com/office/powerpoint/2010/main" val="1941690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stile</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E6CE1EF-3FCE-BB4C-8517-768F2A13A6A0}" type="datetimeFigureOut">
              <a:rPr lang="it-IT" smtClean="0"/>
              <a:t>10/07/16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42423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E6CE1EF-3FCE-BB4C-8517-768F2A13A6A0}" type="datetimeFigureOut">
              <a:rPr lang="it-IT" smtClean="0"/>
              <a:t>10/07/16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29470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E6CE1EF-3FCE-BB4C-8517-768F2A13A6A0}" type="datetimeFigureOut">
              <a:rPr lang="it-IT" smtClean="0"/>
              <a:t>10/07/16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172695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E6CE1EF-3FCE-BB4C-8517-768F2A13A6A0}" type="datetimeFigureOut">
              <a:rPr lang="it-IT" smtClean="0"/>
              <a:t>10/07/16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204489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stile</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E6CE1EF-3FCE-BB4C-8517-768F2A13A6A0}" type="datetimeFigureOut">
              <a:rPr lang="it-IT" smtClean="0"/>
              <a:t>10/07/16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196751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E6CE1EF-3FCE-BB4C-8517-768F2A13A6A0}" type="datetimeFigureOut">
              <a:rPr lang="it-IT" smtClean="0"/>
              <a:t>10/07/16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136518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E6CE1EF-3FCE-BB4C-8517-768F2A13A6A0}" type="datetimeFigureOut">
              <a:rPr lang="it-IT" smtClean="0"/>
              <a:t>10/07/16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154038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E6CE1EF-3FCE-BB4C-8517-768F2A13A6A0}" type="datetimeFigureOut">
              <a:rPr lang="it-IT" smtClean="0"/>
              <a:t>10/07/16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304089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E6CE1EF-3FCE-BB4C-8517-768F2A13A6A0}" type="datetimeFigureOut">
              <a:rPr lang="it-IT" smtClean="0"/>
              <a:t>10/07/16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130345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E6CE1EF-3FCE-BB4C-8517-768F2A13A6A0}" type="datetimeFigureOut">
              <a:rPr lang="it-IT" smtClean="0"/>
              <a:t>10/07/16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3500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E6CE1EF-3FCE-BB4C-8517-768F2A13A6A0}" type="datetimeFigureOut">
              <a:rPr lang="it-IT" smtClean="0"/>
              <a:t>10/07/16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9146A-B884-DA4A-AAB9-661045913210}" type="slidenum">
              <a:rPr lang="it-IT" smtClean="0"/>
              <a:t>‹n.›</a:t>
            </a:fld>
            <a:endParaRPr lang="it-IT"/>
          </a:p>
        </p:txBody>
      </p:sp>
    </p:spTree>
    <p:extLst>
      <p:ext uri="{BB962C8B-B14F-4D97-AF65-F5344CB8AC3E}">
        <p14:creationId xmlns:p14="http://schemas.microsoft.com/office/powerpoint/2010/main" val="5215953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CE1EF-3FCE-BB4C-8517-768F2A13A6A0}" type="datetimeFigureOut">
              <a:rPr lang="it-IT" smtClean="0"/>
              <a:t>10/07/16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9146A-B884-DA4A-AAB9-661045913210}" type="slidenum">
              <a:rPr lang="it-IT" smtClean="0"/>
              <a:t>‹n.›</a:t>
            </a:fld>
            <a:endParaRPr lang="it-IT"/>
          </a:p>
        </p:txBody>
      </p:sp>
    </p:spTree>
    <p:extLst>
      <p:ext uri="{BB962C8B-B14F-4D97-AF65-F5344CB8AC3E}">
        <p14:creationId xmlns:p14="http://schemas.microsoft.com/office/powerpoint/2010/main" val="1957747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4688502"/>
          </a:xfrm>
        </p:spPr>
        <p:txBody>
          <a:bodyPr>
            <a:normAutofit/>
          </a:bodyPr>
          <a:lstStyle/>
          <a:p>
            <a:endParaRPr lang="it-IT" sz="2400" dirty="0">
              <a:latin typeface="+mn-lt"/>
            </a:endParaRPr>
          </a:p>
        </p:txBody>
      </p:sp>
      <p:sp>
        <p:nvSpPr>
          <p:cNvPr id="3" name="Sottotitolo 2"/>
          <p:cNvSpPr>
            <a:spLocks noGrp="1"/>
          </p:cNvSpPr>
          <p:nvPr>
            <p:ph type="subTitle" idx="1"/>
          </p:nvPr>
        </p:nvSpPr>
        <p:spPr>
          <a:xfrm>
            <a:off x="1353879" y="2354939"/>
            <a:ext cx="9144000" cy="2839065"/>
          </a:xfrm>
        </p:spPr>
        <p:txBody>
          <a:bodyPr>
            <a:normAutofit fontScale="25000" lnSpcReduction="20000"/>
          </a:bodyPr>
          <a:lstStyle/>
          <a:p>
            <a:r>
              <a:rPr lang="en-GB" sz="14400" b="1" dirty="0"/>
              <a:t>What future for ‘Macroeconomics after Keynes’? </a:t>
            </a:r>
            <a:endParaRPr lang="en-GB" sz="14400" b="1" dirty="0" smtClean="0"/>
          </a:p>
          <a:p>
            <a:endParaRPr lang="en-GB" sz="12800" b="1" dirty="0" smtClean="0"/>
          </a:p>
          <a:p>
            <a:r>
              <a:rPr lang="en-GB" sz="12800" b="1" dirty="0" smtClean="0"/>
              <a:t>A </a:t>
            </a:r>
            <a:r>
              <a:rPr lang="en-GB" sz="12800" b="1" dirty="0"/>
              <a:t>road map to restore the </a:t>
            </a:r>
            <a:r>
              <a:rPr lang="en-GB" sz="12800" b="1" dirty="0" smtClean="0"/>
              <a:t>generality</a:t>
            </a:r>
          </a:p>
          <a:p>
            <a:r>
              <a:rPr lang="en-GB" sz="12800" b="1" dirty="0" smtClean="0"/>
              <a:t> </a:t>
            </a:r>
            <a:r>
              <a:rPr lang="en-GB" sz="12800" b="1" dirty="0"/>
              <a:t>of the </a:t>
            </a:r>
            <a:r>
              <a:rPr lang="en-GB" sz="12800" b="1" i="1" dirty="0"/>
              <a:t>General Theory</a:t>
            </a:r>
            <a:r>
              <a:rPr lang="en-GB" sz="12800" b="1" dirty="0"/>
              <a:t> </a:t>
            </a:r>
            <a:endParaRPr lang="it-IT" sz="12800" dirty="0" smtClean="0">
              <a:effectLst/>
            </a:endParaRPr>
          </a:p>
          <a:p>
            <a:r>
              <a:rPr lang="en-GB" sz="12800" b="1" dirty="0"/>
              <a:t>  </a:t>
            </a:r>
            <a:endParaRPr lang="it-IT" sz="12800" dirty="0" smtClean="0">
              <a:effectLst/>
            </a:endParaRPr>
          </a:p>
          <a:p>
            <a:r>
              <a:rPr lang="en-GB" sz="12800" b="1" dirty="0" err="1"/>
              <a:t>Teodoro</a:t>
            </a:r>
            <a:r>
              <a:rPr lang="en-GB" sz="12800" b="1" dirty="0"/>
              <a:t> Dario </a:t>
            </a:r>
            <a:r>
              <a:rPr lang="en-GB" sz="12800" b="1" dirty="0" err="1"/>
              <a:t>Togati</a:t>
            </a:r>
            <a:endParaRPr lang="it-IT" sz="12800" dirty="0" smtClean="0">
              <a:effectLst/>
            </a:endParaRPr>
          </a:p>
          <a:p>
            <a:r>
              <a:rPr lang="en-GB" sz="9600" b="1" dirty="0" smtClean="0"/>
              <a:t>University </a:t>
            </a:r>
            <a:r>
              <a:rPr lang="en-GB" sz="9600" b="1" dirty="0"/>
              <a:t>of Turin (Italy)</a:t>
            </a:r>
            <a:endParaRPr lang="it-IT" sz="9600" dirty="0" smtClean="0">
              <a:effectLst/>
            </a:endParaRPr>
          </a:p>
          <a:p>
            <a:r>
              <a:rPr lang="en-GB" sz="12800" b="1" dirty="0"/>
              <a:t> </a:t>
            </a:r>
            <a:endParaRPr lang="it-IT" sz="12800" dirty="0" smtClean="0">
              <a:effectLst/>
            </a:endParaRPr>
          </a:p>
          <a:p>
            <a:r>
              <a:rPr lang="en-GB" sz="12800" dirty="0"/>
              <a:t> </a:t>
            </a:r>
            <a:endParaRPr lang="it-IT" sz="12800" dirty="0" smtClean="0">
              <a:effectLst/>
            </a:endParaRPr>
          </a:p>
          <a:p>
            <a:r>
              <a:rPr lang="en-GB" sz="12800" dirty="0"/>
              <a:t> </a:t>
            </a:r>
            <a:endParaRPr lang="it-IT" sz="12800" dirty="0" smtClean="0">
              <a:effectLst/>
            </a:endParaRPr>
          </a:p>
          <a:p>
            <a:endParaRPr lang="it-IT" dirty="0"/>
          </a:p>
        </p:txBody>
      </p:sp>
    </p:spTree>
    <p:extLst>
      <p:ext uri="{BB962C8B-B14F-4D97-AF65-F5344CB8AC3E}">
        <p14:creationId xmlns:p14="http://schemas.microsoft.com/office/powerpoint/2010/main" val="71988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u="sng" dirty="0"/>
              <a:t>2 WHAT TO </a:t>
            </a:r>
            <a:r>
              <a:rPr lang="it-IT" b="1" u="sng" dirty="0" smtClean="0"/>
              <a:t>DO: </a:t>
            </a:r>
            <a:r>
              <a:rPr lang="en-GB" sz="4800" b="1" dirty="0"/>
              <a:t>transgenic </a:t>
            </a:r>
            <a:r>
              <a:rPr lang="en-GB" sz="4800" b="1" dirty="0" err="1"/>
              <a:t>agricolture</a:t>
            </a:r>
            <a:r>
              <a:rPr lang="en-GB" sz="4800" b="1" dirty="0"/>
              <a:t> </a:t>
            </a:r>
            <a:r>
              <a:rPr lang="en-GB" sz="4800" b="1" dirty="0" smtClean="0"/>
              <a:t>?</a:t>
            </a:r>
            <a:r>
              <a:rPr lang="it-IT" u="sng" dirty="0"/>
              <a:t/>
            </a:r>
            <a:br>
              <a:rPr lang="it-IT" u="sng" dirty="0"/>
            </a:br>
            <a:endParaRPr lang="it-IT" dirty="0"/>
          </a:p>
        </p:txBody>
      </p:sp>
      <p:sp>
        <p:nvSpPr>
          <p:cNvPr id="3" name="Segnaposto contenuto 2"/>
          <p:cNvSpPr>
            <a:spLocks noGrp="1"/>
          </p:cNvSpPr>
          <p:nvPr>
            <p:ph idx="1"/>
          </p:nvPr>
        </p:nvSpPr>
        <p:spPr>
          <a:xfrm>
            <a:off x="1135911" y="1690688"/>
            <a:ext cx="10515600" cy="4351338"/>
          </a:xfrm>
        </p:spPr>
        <p:txBody>
          <a:bodyPr>
            <a:normAutofit fontScale="25000" lnSpcReduction="20000"/>
          </a:bodyPr>
          <a:lstStyle/>
          <a:p>
            <a:endParaRPr lang="it-IT" sz="6000" dirty="0"/>
          </a:p>
          <a:p>
            <a:pPr lvl="0"/>
            <a:r>
              <a:rPr lang="en-GB" sz="12800" b="1" dirty="0"/>
              <a:t>I am not suggesting to discard Keynes’s concepts; however, to re-win the generality </a:t>
            </a:r>
            <a:r>
              <a:rPr lang="en-GB" sz="12800" b="1" dirty="0" smtClean="0"/>
              <a:t>battle it is not enough to stress their </a:t>
            </a:r>
            <a:r>
              <a:rPr lang="en-GB" sz="12800" b="1" dirty="0" err="1" smtClean="0"/>
              <a:t>Marshallian</a:t>
            </a:r>
            <a:r>
              <a:rPr lang="en-GB" sz="12800" b="1" dirty="0" smtClean="0"/>
              <a:t> ‘soil’</a:t>
            </a:r>
          </a:p>
          <a:p>
            <a:pPr lvl="0"/>
            <a:endParaRPr lang="en-GB" sz="12800" b="1" dirty="0" smtClean="0"/>
          </a:p>
          <a:p>
            <a:pPr lvl="0"/>
            <a:r>
              <a:rPr lang="en-GB" sz="12800" b="1" dirty="0" smtClean="0"/>
              <a:t> </a:t>
            </a:r>
            <a:r>
              <a:rPr lang="en-GB" sz="12800" b="1" dirty="0"/>
              <a:t>we should </a:t>
            </a:r>
            <a:r>
              <a:rPr lang="en-GB" sz="12800" b="1" dirty="0" smtClean="0"/>
              <a:t>do some transgenic </a:t>
            </a:r>
            <a:r>
              <a:rPr lang="en-GB" sz="12800" b="1" dirty="0" err="1" smtClean="0"/>
              <a:t>agricolture</a:t>
            </a:r>
            <a:r>
              <a:rPr lang="en-GB" sz="12800" b="1" dirty="0" smtClean="0"/>
              <a:t>: subject </a:t>
            </a:r>
            <a:r>
              <a:rPr lang="en-GB" sz="12800" b="1" dirty="0"/>
              <a:t>them to an alternative </a:t>
            </a:r>
            <a:r>
              <a:rPr lang="en-GB" sz="12800" b="1" dirty="0" smtClean="0"/>
              <a:t>reformulation</a:t>
            </a:r>
            <a:r>
              <a:rPr lang="en-GB" sz="12800" b="1" dirty="0"/>
              <a:t>, aimed at clarifying their hidden ontology</a:t>
            </a:r>
            <a:endParaRPr lang="it-IT" sz="12800" dirty="0"/>
          </a:p>
          <a:p>
            <a:pPr marL="0" indent="0">
              <a:buNone/>
            </a:pPr>
            <a:endParaRPr lang="it-IT" sz="12800" dirty="0"/>
          </a:p>
          <a:p>
            <a:pPr lvl="0"/>
            <a:r>
              <a:rPr lang="en-GB" sz="12800" b="1" dirty="0" smtClean="0"/>
              <a:t>my suggestion is to develop MAK</a:t>
            </a:r>
            <a:r>
              <a:rPr lang="it-IT" sz="12800" dirty="0" smtClean="0"/>
              <a:t> </a:t>
            </a:r>
            <a:r>
              <a:rPr lang="en-GB" sz="12800" b="1" dirty="0" smtClean="0"/>
              <a:t>by </a:t>
            </a:r>
            <a:r>
              <a:rPr lang="it-IT" sz="12800" b="1" dirty="0" err="1" smtClean="0"/>
              <a:t>providing</a:t>
            </a:r>
            <a:r>
              <a:rPr lang="it-IT" sz="12800" b="1" dirty="0" smtClean="0"/>
              <a:t> a </a:t>
            </a:r>
            <a:r>
              <a:rPr lang="it-IT" sz="12800" b="1" u="sng" dirty="0" smtClean="0"/>
              <a:t>meta-model </a:t>
            </a:r>
            <a:r>
              <a:rPr lang="it-IT" sz="12800" b="1" dirty="0" err="1" smtClean="0"/>
              <a:t>based</a:t>
            </a:r>
            <a:r>
              <a:rPr lang="it-IT" sz="12800" b="1" dirty="0" smtClean="0"/>
              <a:t> on</a:t>
            </a:r>
            <a:r>
              <a:rPr lang="en-GB" sz="12800" b="1" dirty="0" smtClean="0"/>
              <a:t> a </a:t>
            </a:r>
            <a:r>
              <a:rPr lang="en-GB" sz="12800" b="1" u="sng" dirty="0" smtClean="0"/>
              <a:t>macro</a:t>
            </a:r>
            <a:r>
              <a:rPr lang="en-GB" sz="12800" b="1" dirty="0" smtClean="0"/>
              <a:t>-foundations perspective</a:t>
            </a:r>
          </a:p>
          <a:p>
            <a:pPr marL="0" lvl="0" indent="0">
              <a:buNone/>
            </a:pPr>
            <a:endParaRPr lang="it-IT" sz="5800" dirty="0"/>
          </a:p>
        </p:txBody>
      </p:sp>
    </p:spTree>
    <p:extLst>
      <p:ext uri="{BB962C8B-B14F-4D97-AF65-F5344CB8AC3E}">
        <p14:creationId xmlns:p14="http://schemas.microsoft.com/office/powerpoint/2010/main" val="64803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Why</a:t>
            </a:r>
            <a:r>
              <a:rPr lang="it-IT" b="1" dirty="0" smtClean="0"/>
              <a:t> a </a:t>
            </a:r>
            <a:r>
              <a:rPr lang="it-IT" b="1" dirty="0" err="1" smtClean="0"/>
              <a:t>macrofoundations</a:t>
            </a:r>
            <a:r>
              <a:rPr lang="it-IT" b="1" dirty="0" smtClean="0"/>
              <a:t> </a:t>
            </a:r>
            <a:r>
              <a:rPr lang="it-IT" b="1" dirty="0" err="1" smtClean="0"/>
              <a:t>perspective</a:t>
            </a:r>
            <a:r>
              <a:rPr lang="it-IT" b="1" dirty="0" smtClean="0"/>
              <a:t>?</a:t>
            </a:r>
            <a:endParaRPr lang="it-IT" b="1" dirty="0"/>
          </a:p>
        </p:txBody>
      </p:sp>
      <p:sp>
        <p:nvSpPr>
          <p:cNvPr id="3" name="Segnaposto contenuto 2"/>
          <p:cNvSpPr>
            <a:spLocks noGrp="1"/>
          </p:cNvSpPr>
          <p:nvPr>
            <p:ph idx="1"/>
          </p:nvPr>
        </p:nvSpPr>
        <p:spPr>
          <a:xfrm>
            <a:off x="519223" y="1953216"/>
            <a:ext cx="10515600" cy="4351338"/>
          </a:xfrm>
        </p:spPr>
        <p:txBody>
          <a:bodyPr>
            <a:noAutofit/>
          </a:bodyPr>
          <a:lstStyle/>
          <a:p>
            <a:pPr lvl="0"/>
            <a:r>
              <a:rPr lang="en-GB" sz="3200" b="1" dirty="0"/>
              <a:t>the Keynesian approach still has potential, e.g. in analysis of stagnation issue, badly dealt with by standard macro </a:t>
            </a:r>
            <a:endParaRPr lang="it-IT" sz="3200" dirty="0"/>
          </a:p>
          <a:p>
            <a:pPr marL="0" indent="0">
              <a:buNone/>
            </a:pPr>
            <a:endParaRPr lang="it-IT" sz="3200" dirty="0"/>
          </a:p>
          <a:p>
            <a:pPr lvl="0"/>
            <a:r>
              <a:rPr lang="it-IT" sz="3200" b="1" dirty="0"/>
              <a:t>b</a:t>
            </a:r>
            <a:r>
              <a:rPr lang="en-GB" sz="3200" b="1" dirty="0" err="1"/>
              <a:t>ut</a:t>
            </a:r>
            <a:r>
              <a:rPr lang="en-GB" sz="3200" b="1" dirty="0"/>
              <a:t> addressing this issue calls for a more dynamic approach than </a:t>
            </a:r>
            <a:r>
              <a:rPr lang="en-GB" sz="3200" b="1" dirty="0" smtClean="0"/>
              <a:t>Keynes’s that </a:t>
            </a:r>
            <a:r>
              <a:rPr lang="en-GB" sz="3200" b="1" dirty="0"/>
              <a:t>focuses on instantaneous equilibrium and fails to discuss changes in the key </a:t>
            </a:r>
            <a:r>
              <a:rPr lang="en-GB" sz="3200" b="1" dirty="0" smtClean="0"/>
              <a:t>propensities</a:t>
            </a:r>
          </a:p>
          <a:p>
            <a:pPr marL="0" lvl="0" indent="0">
              <a:buNone/>
            </a:pPr>
            <a:endParaRPr lang="it-IT" sz="3200" dirty="0"/>
          </a:p>
          <a:p>
            <a:pPr lvl="0"/>
            <a:r>
              <a:rPr lang="en-GB" sz="3200" b="1" dirty="0" smtClean="0"/>
              <a:t>a </a:t>
            </a:r>
            <a:r>
              <a:rPr lang="en-GB" sz="3200" b="1" i="1" dirty="0" err="1" smtClean="0"/>
              <a:t>macro</a:t>
            </a:r>
            <a:r>
              <a:rPr lang="en-GB" sz="3200" b="1" dirty="0" err="1" smtClean="0"/>
              <a:t>foundations</a:t>
            </a:r>
            <a:r>
              <a:rPr lang="en-GB" sz="3200" b="1" dirty="0" smtClean="0"/>
              <a:t> </a:t>
            </a:r>
            <a:r>
              <a:rPr lang="en-GB" sz="3200" b="1" dirty="0"/>
              <a:t>perspective is </a:t>
            </a:r>
            <a:r>
              <a:rPr lang="en-GB" sz="3200" b="1" dirty="0" smtClean="0"/>
              <a:t>needed to do this </a:t>
            </a:r>
            <a:r>
              <a:rPr lang="en-GB" sz="3200" b="1" dirty="0"/>
              <a:t> </a:t>
            </a:r>
            <a:endParaRPr lang="en-GB" sz="3200" b="1" dirty="0" smtClean="0"/>
          </a:p>
          <a:p>
            <a:pPr marL="0" lvl="0" indent="0">
              <a:buNone/>
            </a:pPr>
            <a:endParaRPr lang="it-IT" sz="3200" dirty="0"/>
          </a:p>
        </p:txBody>
      </p:sp>
    </p:spTree>
    <p:extLst>
      <p:ext uri="{BB962C8B-B14F-4D97-AF65-F5344CB8AC3E}">
        <p14:creationId xmlns:p14="http://schemas.microsoft.com/office/powerpoint/2010/main" val="410409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b="1" dirty="0" err="1" smtClean="0"/>
              <a:t>Conventions</a:t>
            </a:r>
            <a:r>
              <a:rPr lang="it-IT" b="1" dirty="0" smtClean="0"/>
              <a:t>: reality or </a:t>
            </a:r>
            <a:r>
              <a:rPr lang="it-IT" b="1" dirty="0" err="1" smtClean="0"/>
              <a:t>illusion</a:t>
            </a:r>
            <a:r>
              <a:rPr lang="it-IT" b="1" dirty="0" smtClean="0"/>
              <a:t>?</a:t>
            </a:r>
            <a:endParaRPr lang="it-IT" b="1" dirty="0"/>
          </a:p>
        </p:txBody>
      </p:sp>
      <p:sp>
        <p:nvSpPr>
          <p:cNvPr id="3" name="Segnaposto contenuto 2"/>
          <p:cNvSpPr>
            <a:spLocks noGrp="1"/>
          </p:cNvSpPr>
          <p:nvPr>
            <p:ph idx="1"/>
          </p:nvPr>
        </p:nvSpPr>
        <p:spPr/>
        <p:txBody>
          <a:bodyPr>
            <a:normAutofit fontScale="70000" lnSpcReduction="20000"/>
          </a:bodyPr>
          <a:lstStyle/>
          <a:p>
            <a:pPr lvl="0"/>
            <a:r>
              <a:rPr lang="en-GB" sz="4600" b="1" dirty="0"/>
              <a:t>to </a:t>
            </a:r>
            <a:r>
              <a:rPr lang="en-GB" sz="4600" b="1" dirty="0" err="1" smtClean="0"/>
              <a:t>analyze</a:t>
            </a:r>
            <a:r>
              <a:rPr lang="en-GB" sz="4600" b="1" dirty="0" smtClean="0"/>
              <a:t> </a:t>
            </a:r>
            <a:r>
              <a:rPr lang="en-GB" sz="4600" b="1" dirty="0"/>
              <a:t>changes in the key propensities</a:t>
            </a:r>
            <a:r>
              <a:rPr lang="it-IT" sz="4600" b="1" dirty="0"/>
              <a:t> </a:t>
            </a:r>
            <a:r>
              <a:rPr lang="it-IT" sz="4600" b="1" dirty="0" err="1"/>
              <a:t>we</a:t>
            </a:r>
            <a:r>
              <a:rPr lang="it-IT" sz="4600" b="1" dirty="0"/>
              <a:t> must go </a:t>
            </a:r>
            <a:r>
              <a:rPr lang="it-IT" sz="4600" b="1" dirty="0" err="1"/>
              <a:t>beyond</a:t>
            </a:r>
            <a:r>
              <a:rPr lang="it-IT" sz="4600" b="1" dirty="0"/>
              <a:t> </a:t>
            </a:r>
            <a:r>
              <a:rPr lang="it-IT" sz="4600" b="1" dirty="0" err="1"/>
              <a:t>familiar</a:t>
            </a:r>
            <a:r>
              <a:rPr lang="it-IT" sz="4600" b="1" dirty="0"/>
              <a:t> </a:t>
            </a:r>
            <a:r>
              <a:rPr lang="it-IT" sz="4600" b="1" dirty="0" err="1"/>
              <a:t>analysis</a:t>
            </a:r>
            <a:r>
              <a:rPr lang="it-IT" sz="4600" b="1" dirty="0"/>
              <a:t> of </a:t>
            </a:r>
            <a:r>
              <a:rPr lang="it-IT" sz="4600" b="1" dirty="0" err="1" smtClean="0"/>
              <a:t>conventions</a:t>
            </a:r>
            <a:r>
              <a:rPr lang="it-IT" sz="4600" b="1" dirty="0" smtClean="0"/>
              <a:t>; </a:t>
            </a:r>
            <a:r>
              <a:rPr lang="en-GB" sz="4600" b="1" dirty="0" smtClean="0"/>
              <a:t>  </a:t>
            </a:r>
            <a:r>
              <a:rPr lang="en-GB" sz="4600" b="1" dirty="0"/>
              <a:t>it is not sufficient </a:t>
            </a:r>
            <a:r>
              <a:rPr lang="en-GB" sz="4600" b="1" dirty="0" smtClean="0"/>
              <a:t>to stress :</a:t>
            </a:r>
            <a:endParaRPr lang="en-GB" sz="4600" b="1" dirty="0"/>
          </a:p>
          <a:p>
            <a:pPr marL="0" lvl="0" indent="0">
              <a:buNone/>
            </a:pPr>
            <a:r>
              <a:rPr lang="en-GB" sz="4600" b="1" dirty="0" smtClean="0"/>
              <a:t>   A</a:t>
            </a:r>
            <a:r>
              <a:rPr lang="en-GB" sz="4600" b="1" dirty="0"/>
              <a:t>) </a:t>
            </a:r>
            <a:r>
              <a:rPr lang="en-GB" sz="4600" b="1" dirty="0" smtClean="0"/>
              <a:t>that uncertainty </a:t>
            </a:r>
            <a:r>
              <a:rPr lang="en-GB" sz="4600" b="1" dirty="0"/>
              <a:t>cannot be reduced to risk</a:t>
            </a:r>
            <a:endParaRPr lang="it-IT" sz="4600" dirty="0"/>
          </a:p>
          <a:p>
            <a:pPr marL="0" lvl="0" indent="0">
              <a:buNone/>
            </a:pPr>
            <a:r>
              <a:rPr lang="it-IT" sz="4600" b="1" dirty="0"/>
              <a:t>   B</a:t>
            </a:r>
            <a:r>
              <a:rPr lang="it-IT" sz="4600" b="1" dirty="0" smtClean="0"/>
              <a:t>) </a:t>
            </a:r>
            <a:r>
              <a:rPr lang="it-IT" sz="4600" b="1" dirty="0" err="1"/>
              <a:t>that</a:t>
            </a:r>
            <a:r>
              <a:rPr lang="it-IT" sz="4600" b="1" dirty="0"/>
              <a:t> </a:t>
            </a:r>
            <a:r>
              <a:rPr lang="it-IT" sz="4600" b="1" dirty="0" err="1"/>
              <a:t>uncertainty</a:t>
            </a:r>
            <a:r>
              <a:rPr lang="it-IT" sz="4600" b="1" dirty="0"/>
              <a:t> </a:t>
            </a:r>
            <a:r>
              <a:rPr lang="it-IT" sz="4600" b="1" dirty="0" err="1" smtClean="0"/>
              <a:t>justifies</a:t>
            </a:r>
            <a:r>
              <a:rPr lang="it-IT" sz="4600" b="1" dirty="0" smtClean="0"/>
              <a:t> </a:t>
            </a:r>
            <a:r>
              <a:rPr lang="en-GB" sz="4600" b="1" dirty="0" smtClean="0"/>
              <a:t> </a:t>
            </a:r>
            <a:r>
              <a:rPr lang="en-GB" sz="4600" b="1" dirty="0"/>
              <a:t>people’s reliance on </a:t>
            </a:r>
            <a:endParaRPr lang="en-GB" sz="4600" b="1" dirty="0" smtClean="0"/>
          </a:p>
          <a:p>
            <a:pPr marL="0" lvl="0" indent="0">
              <a:buNone/>
            </a:pPr>
            <a:r>
              <a:rPr lang="en-GB" sz="4600" b="1" dirty="0"/>
              <a:t> </a:t>
            </a:r>
            <a:r>
              <a:rPr lang="en-GB" sz="4600" b="1" dirty="0" smtClean="0"/>
              <a:t>      conventions,  which replace individual judgement</a:t>
            </a:r>
          </a:p>
          <a:p>
            <a:pPr marL="0" lvl="0" indent="0">
              <a:buNone/>
            </a:pPr>
            <a:endParaRPr lang="it-IT" sz="4600" dirty="0"/>
          </a:p>
          <a:p>
            <a:pPr lvl="0"/>
            <a:r>
              <a:rPr lang="en-GB" sz="4600" b="1" dirty="0" smtClean="0"/>
              <a:t>we</a:t>
            </a:r>
            <a:r>
              <a:rPr lang="it-IT" sz="4600" b="1" dirty="0" smtClean="0"/>
              <a:t> </a:t>
            </a:r>
            <a:r>
              <a:rPr lang="it-IT" sz="4600" b="1" dirty="0" err="1" smtClean="0"/>
              <a:t>should</a:t>
            </a:r>
            <a:r>
              <a:rPr lang="it-IT" sz="4600" b="1" dirty="0" smtClean="0"/>
              <a:t> </a:t>
            </a:r>
            <a:r>
              <a:rPr lang="it-IT" sz="4600" b="1" dirty="0" err="1" smtClean="0"/>
              <a:t>also</a:t>
            </a:r>
            <a:r>
              <a:rPr lang="en-GB" sz="4600" b="1" dirty="0" smtClean="0"/>
              <a:t> consider conventions as emergent </a:t>
            </a:r>
            <a:r>
              <a:rPr lang="en-GB" sz="4600" b="1" dirty="0"/>
              <a:t>social factors having a real existence and </a:t>
            </a:r>
            <a:r>
              <a:rPr lang="en-GB" sz="4600" b="1" dirty="0" smtClean="0"/>
              <a:t>persistence vs </a:t>
            </a:r>
            <a:r>
              <a:rPr lang="en-GB" sz="4600" b="1" dirty="0" err="1" smtClean="0"/>
              <a:t>Akerlof</a:t>
            </a:r>
            <a:r>
              <a:rPr lang="en-GB" sz="4600" b="1" dirty="0" smtClean="0"/>
              <a:t> and </a:t>
            </a:r>
            <a:r>
              <a:rPr lang="en-GB" sz="4600" b="1" dirty="0" err="1" smtClean="0"/>
              <a:t>Shiller’s</a:t>
            </a:r>
            <a:r>
              <a:rPr lang="en-GB" sz="4600" b="1" dirty="0" smtClean="0"/>
              <a:t> view of conventions as illusions</a:t>
            </a:r>
            <a:endParaRPr lang="it-IT" sz="4600"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410134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b="1" dirty="0" err="1" smtClean="0"/>
              <a:t>Collective</a:t>
            </a:r>
            <a:r>
              <a:rPr lang="it-IT" b="1" dirty="0" smtClean="0"/>
              <a:t> </a:t>
            </a:r>
            <a:r>
              <a:rPr lang="it-IT" b="1" dirty="0" err="1" smtClean="0"/>
              <a:t>perceptions</a:t>
            </a:r>
            <a:r>
              <a:rPr lang="it-IT" b="1" dirty="0" smtClean="0"/>
              <a:t> and Einstein</a:t>
            </a:r>
            <a:endParaRPr lang="it-IT" b="1" dirty="0"/>
          </a:p>
        </p:txBody>
      </p:sp>
      <p:sp>
        <p:nvSpPr>
          <p:cNvPr id="3" name="Segnaposto contenuto 2"/>
          <p:cNvSpPr>
            <a:spLocks noGrp="1"/>
          </p:cNvSpPr>
          <p:nvPr>
            <p:ph idx="1"/>
          </p:nvPr>
        </p:nvSpPr>
        <p:spPr>
          <a:xfrm>
            <a:off x="838200" y="1846890"/>
            <a:ext cx="10515600" cy="4351338"/>
          </a:xfrm>
        </p:spPr>
        <p:txBody>
          <a:bodyPr>
            <a:noAutofit/>
          </a:bodyPr>
          <a:lstStyle/>
          <a:p>
            <a:pPr lvl="0"/>
            <a:r>
              <a:rPr lang="en-GB" sz="3200" b="1" dirty="0"/>
              <a:t>Keynes failed to state aggregates as irreducible </a:t>
            </a:r>
            <a:r>
              <a:rPr lang="en-GB" sz="3200" b="1" dirty="0" smtClean="0"/>
              <a:t>objects: he </a:t>
            </a:r>
            <a:r>
              <a:rPr lang="en-GB" sz="3200" b="1" dirty="0"/>
              <a:t>relied upon </a:t>
            </a:r>
            <a:r>
              <a:rPr lang="en-GB" sz="3200" b="1" dirty="0" smtClean="0"/>
              <a:t>psychological states, reversible </a:t>
            </a:r>
            <a:r>
              <a:rPr lang="en-GB" sz="3200" b="1" dirty="0"/>
              <a:t>and </a:t>
            </a:r>
            <a:r>
              <a:rPr lang="en-GB" sz="3200" b="1" dirty="0" smtClean="0"/>
              <a:t>reducible </a:t>
            </a:r>
            <a:r>
              <a:rPr lang="en-GB" sz="3200" b="1" dirty="0"/>
              <a:t>to individualist terms (e.g. pessimism and optimism) </a:t>
            </a:r>
            <a:endParaRPr lang="it-IT" sz="3200" dirty="0"/>
          </a:p>
          <a:p>
            <a:pPr lvl="0"/>
            <a:endParaRPr lang="it-IT" sz="3200" dirty="0"/>
          </a:p>
          <a:p>
            <a:pPr lvl="0"/>
            <a:r>
              <a:rPr lang="it-IT" sz="3200" b="1" dirty="0" err="1"/>
              <a:t>w</a:t>
            </a:r>
            <a:r>
              <a:rPr lang="it-IT" sz="3200" b="1" dirty="0" err="1" smtClean="0"/>
              <a:t>e</a:t>
            </a:r>
            <a:r>
              <a:rPr lang="it-IT" sz="3200" b="1" dirty="0" smtClean="0"/>
              <a:t> </a:t>
            </a:r>
            <a:r>
              <a:rPr lang="it-IT" sz="3200" b="1" dirty="0" err="1" smtClean="0"/>
              <a:t>should</a:t>
            </a:r>
            <a:r>
              <a:rPr lang="it-IT" sz="3200" b="1" dirty="0" smtClean="0"/>
              <a:t> </a:t>
            </a:r>
            <a:r>
              <a:rPr lang="en-GB" sz="3200" b="1" dirty="0" smtClean="0"/>
              <a:t>focus instead on </a:t>
            </a:r>
            <a:r>
              <a:rPr lang="en-GB" sz="3200" b="1" dirty="0"/>
              <a:t>persistent, irreversible aggregate properties such as </a:t>
            </a:r>
            <a:r>
              <a:rPr lang="en-GB" sz="3200" b="1" u="sng" dirty="0"/>
              <a:t>collective perceptions</a:t>
            </a:r>
            <a:r>
              <a:rPr lang="en-GB" sz="3200" b="1" dirty="0"/>
              <a:t> (e.g. </a:t>
            </a:r>
            <a:r>
              <a:rPr lang="en-GB" sz="3200" b="1" dirty="0" smtClean="0"/>
              <a:t>of </a:t>
            </a:r>
            <a:r>
              <a:rPr lang="en-GB" sz="3200" b="1" dirty="0"/>
              <a:t>markets, value, </a:t>
            </a:r>
            <a:r>
              <a:rPr lang="en-GB" sz="3200" b="1" dirty="0" smtClean="0"/>
              <a:t>time</a:t>
            </a:r>
            <a:r>
              <a:rPr lang="it-IT" sz="3200" b="1" dirty="0" smtClean="0"/>
              <a:t>)</a:t>
            </a:r>
          </a:p>
          <a:p>
            <a:pPr lvl="0"/>
            <a:endParaRPr lang="it-IT" sz="3200" dirty="0"/>
          </a:p>
          <a:p>
            <a:pPr lvl="0"/>
            <a:r>
              <a:rPr lang="en-GB" sz="3200" b="1" dirty="0" smtClean="0"/>
              <a:t>these </a:t>
            </a:r>
            <a:r>
              <a:rPr lang="en-GB" sz="3200" b="1" dirty="0"/>
              <a:t>perceptions </a:t>
            </a:r>
            <a:r>
              <a:rPr lang="en-GB" sz="3200" b="1" dirty="0" smtClean="0"/>
              <a:t>change </a:t>
            </a:r>
            <a:r>
              <a:rPr lang="en-GB" sz="3200" b="1" dirty="0"/>
              <a:t>in relation to various historical and institutional </a:t>
            </a:r>
            <a:r>
              <a:rPr lang="en-GB" sz="3200" b="1" dirty="0" smtClean="0"/>
              <a:t>contexts, as in </a:t>
            </a:r>
            <a:r>
              <a:rPr lang="en-GB" sz="3200" b="1" u="sng" dirty="0" err="1" smtClean="0"/>
              <a:t>Einsteini’s</a:t>
            </a:r>
            <a:r>
              <a:rPr lang="en-GB" sz="3200" b="1" u="sng" dirty="0" smtClean="0"/>
              <a:t> relativity</a:t>
            </a:r>
            <a:endParaRPr lang="it-IT" sz="3200" dirty="0"/>
          </a:p>
        </p:txBody>
      </p:sp>
    </p:spTree>
    <p:extLst>
      <p:ext uri="{BB962C8B-B14F-4D97-AF65-F5344CB8AC3E}">
        <p14:creationId xmlns:p14="http://schemas.microsoft.com/office/powerpoint/2010/main" val="139691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Collective</a:t>
            </a:r>
            <a:r>
              <a:rPr lang="it-IT" b="1" dirty="0"/>
              <a:t> </a:t>
            </a:r>
            <a:r>
              <a:rPr lang="it-IT" b="1" dirty="0" err="1" smtClean="0"/>
              <a:t>perceptions</a:t>
            </a:r>
            <a:r>
              <a:rPr lang="it-IT" b="1" dirty="0" smtClean="0"/>
              <a:t> and the GR</a:t>
            </a:r>
            <a:endParaRPr lang="it-IT" dirty="0"/>
          </a:p>
        </p:txBody>
      </p:sp>
      <p:sp>
        <p:nvSpPr>
          <p:cNvPr id="3" name="Segnaposto contenuto 2"/>
          <p:cNvSpPr>
            <a:spLocks noGrp="1"/>
          </p:cNvSpPr>
          <p:nvPr>
            <p:ph idx="1"/>
          </p:nvPr>
        </p:nvSpPr>
        <p:spPr/>
        <p:txBody>
          <a:bodyPr>
            <a:noAutofit/>
          </a:bodyPr>
          <a:lstStyle/>
          <a:p>
            <a:pPr lvl="0"/>
            <a:r>
              <a:rPr lang="en-GB" sz="3200" b="1" dirty="0"/>
              <a:t>discussing their change is possible if we focus not just on generic features of conventions (like tendency to believe that tomorrow is like today) but also on their historical and institutional dimensions</a:t>
            </a:r>
            <a:endParaRPr lang="it-IT" sz="3200" dirty="0"/>
          </a:p>
          <a:p>
            <a:endParaRPr lang="it-IT" sz="3200" dirty="0"/>
          </a:p>
          <a:p>
            <a:pPr lvl="0"/>
            <a:r>
              <a:rPr lang="en-GB" sz="3200" b="1" dirty="0" smtClean="0"/>
              <a:t> the </a:t>
            </a:r>
            <a:r>
              <a:rPr lang="en-GB" sz="3200" b="1" dirty="0"/>
              <a:t>recent GR also due to changes in key </a:t>
            </a:r>
            <a:r>
              <a:rPr lang="en-GB" sz="3200" b="1" dirty="0" smtClean="0"/>
              <a:t>propensities</a:t>
            </a:r>
            <a:r>
              <a:rPr lang="it-IT" sz="3200" dirty="0" smtClean="0"/>
              <a:t> </a:t>
            </a:r>
            <a:r>
              <a:rPr lang="it-IT" sz="3200" b="1" dirty="0" err="1"/>
              <a:t>b</a:t>
            </a:r>
            <a:r>
              <a:rPr lang="it-IT" sz="3200" b="1" dirty="0" err="1" smtClean="0"/>
              <a:t>rought</a:t>
            </a:r>
            <a:r>
              <a:rPr lang="it-IT" sz="3200" b="1" dirty="0" smtClean="0"/>
              <a:t> </a:t>
            </a:r>
            <a:r>
              <a:rPr lang="it-IT" sz="3200" b="1" dirty="0" err="1"/>
              <a:t>about</a:t>
            </a:r>
            <a:r>
              <a:rPr lang="it-IT" sz="3200" b="1" dirty="0"/>
              <a:t> by </a:t>
            </a:r>
            <a:r>
              <a:rPr lang="en-GB" sz="3200" b="1" dirty="0" err="1" smtClean="0"/>
              <a:t>financialisation</a:t>
            </a:r>
            <a:r>
              <a:rPr lang="en-GB" sz="3200" b="1" dirty="0" smtClean="0"/>
              <a:t> </a:t>
            </a:r>
            <a:r>
              <a:rPr lang="en-GB" sz="3200" b="1" dirty="0"/>
              <a:t>and technological change </a:t>
            </a:r>
            <a:r>
              <a:rPr lang="en-GB" sz="3200" b="1" dirty="0" smtClean="0"/>
              <a:t>that influence </a:t>
            </a:r>
            <a:r>
              <a:rPr lang="en-GB" sz="3200" b="1" dirty="0"/>
              <a:t>agents’ perception of time and value, i.e. stimulate short-termism and speculation, in such a way as to undermine propensity to </a:t>
            </a:r>
            <a:r>
              <a:rPr lang="en-GB" sz="3200" b="1" dirty="0" smtClean="0"/>
              <a:t>invest</a:t>
            </a:r>
            <a:endParaRPr lang="it-IT" sz="3200" dirty="0"/>
          </a:p>
        </p:txBody>
      </p:sp>
    </p:spTree>
    <p:extLst>
      <p:ext uri="{BB962C8B-B14F-4D97-AF65-F5344CB8AC3E}">
        <p14:creationId xmlns:p14="http://schemas.microsoft.com/office/powerpoint/2010/main" val="1266235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Final</a:t>
            </a:r>
            <a:r>
              <a:rPr lang="it-IT" b="1" dirty="0" smtClean="0"/>
              <a:t> </a:t>
            </a:r>
            <a:r>
              <a:rPr lang="it-IT" b="1" dirty="0" err="1" smtClean="0"/>
              <a:t>conclusion</a:t>
            </a:r>
            <a:r>
              <a:rPr lang="it-IT" b="1" dirty="0" smtClean="0"/>
              <a:t>:</a:t>
            </a:r>
            <a:endParaRPr lang="it-IT" b="1" dirty="0"/>
          </a:p>
        </p:txBody>
      </p:sp>
      <p:sp>
        <p:nvSpPr>
          <p:cNvPr id="3" name="Segnaposto contenuto 2"/>
          <p:cNvSpPr>
            <a:spLocks noGrp="1"/>
          </p:cNvSpPr>
          <p:nvPr>
            <p:ph idx="1"/>
          </p:nvPr>
        </p:nvSpPr>
        <p:spPr/>
        <p:txBody>
          <a:bodyPr>
            <a:normAutofit/>
          </a:bodyPr>
          <a:lstStyle/>
          <a:p>
            <a:r>
              <a:rPr lang="it-IT" sz="3200" b="1" dirty="0" err="1" smtClean="0"/>
              <a:t>There</a:t>
            </a:r>
            <a:r>
              <a:rPr lang="it-IT" sz="3200" b="1" dirty="0" smtClean="0"/>
              <a:t> </a:t>
            </a:r>
            <a:r>
              <a:rPr lang="it-IT" sz="3200" b="1" dirty="0" err="1" smtClean="0"/>
              <a:t>is</a:t>
            </a:r>
            <a:r>
              <a:rPr lang="it-IT" sz="3200" b="1" dirty="0" smtClean="0"/>
              <a:t> a </a:t>
            </a:r>
            <a:r>
              <a:rPr lang="it-IT" sz="3200" b="1" dirty="0" err="1" smtClean="0"/>
              <a:t>message</a:t>
            </a:r>
            <a:r>
              <a:rPr lang="it-IT" sz="3200" b="1" dirty="0" smtClean="0"/>
              <a:t> of </a:t>
            </a:r>
            <a:r>
              <a:rPr lang="it-IT" sz="3200" b="1" dirty="0" err="1" smtClean="0"/>
              <a:t>hope</a:t>
            </a:r>
            <a:r>
              <a:rPr lang="it-IT" sz="3200" b="1" dirty="0" smtClean="0"/>
              <a:t> for </a:t>
            </a:r>
            <a:r>
              <a:rPr lang="it-IT" sz="3200" b="1" dirty="0" err="1" smtClean="0"/>
              <a:t>orange</a:t>
            </a:r>
            <a:r>
              <a:rPr lang="it-IT" sz="3200" b="1" dirty="0" smtClean="0"/>
              <a:t> lovers</a:t>
            </a:r>
          </a:p>
          <a:p>
            <a:endParaRPr lang="it-IT" sz="3200" b="1" dirty="0"/>
          </a:p>
          <a:p>
            <a:r>
              <a:rPr lang="it-IT" sz="3200" b="1" dirty="0" err="1" smtClean="0"/>
              <a:t>This</a:t>
            </a:r>
            <a:r>
              <a:rPr lang="it-IT" sz="3200" b="1" dirty="0" smtClean="0"/>
              <a:t> </a:t>
            </a:r>
            <a:r>
              <a:rPr lang="it-IT" sz="3200" b="1" dirty="0" err="1" smtClean="0"/>
              <a:t>kind</a:t>
            </a:r>
            <a:r>
              <a:rPr lang="it-IT" sz="3200" b="1" dirty="0" smtClean="0"/>
              <a:t> of </a:t>
            </a:r>
            <a:r>
              <a:rPr lang="it-IT" sz="3200" b="1" dirty="0" err="1" smtClean="0"/>
              <a:t>stability</a:t>
            </a:r>
            <a:r>
              <a:rPr lang="it-IT" sz="3200" b="1" dirty="0" smtClean="0"/>
              <a:t> </a:t>
            </a:r>
            <a:r>
              <a:rPr lang="it-IT" sz="3200" b="1" dirty="0" err="1" smtClean="0"/>
              <a:t>analysis</a:t>
            </a:r>
            <a:r>
              <a:rPr lang="it-IT" sz="3200" b="1" dirty="0" smtClean="0"/>
              <a:t> </a:t>
            </a:r>
            <a:r>
              <a:rPr lang="it-IT" sz="3200" b="1" dirty="0" err="1" smtClean="0"/>
              <a:t>appears</a:t>
            </a:r>
            <a:r>
              <a:rPr lang="it-IT" sz="3200" b="1" dirty="0" smtClean="0"/>
              <a:t> </a:t>
            </a:r>
            <a:r>
              <a:rPr lang="it-IT" sz="3200" b="1" dirty="0" err="1" smtClean="0"/>
              <a:t>as</a:t>
            </a:r>
            <a:r>
              <a:rPr lang="it-IT" sz="3200" b="1" dirty="0" smtClean="0"/>
              <a:t> a new way to </a:t>
            </a:r>
            <a:r>
              <a:rPr lang="it-IT" sz="3200" b="1" dirty="0" err="1" smtClean="0"/>
              <a:t>restore</a:t>
            </a:r>
            <a:r>
              <a:rPr lang="it-IT" sz="3200" b="1" dirty="0" smtClean="0"/>
              <a:t> </a:t>
            </a:r>
            <a:r>
              <a:rPr lang="it-IT" sz="3200" b="1" dirty="0" err="1" smtClean="0"/>
              <a:t>generality</a:t>
            </a:r>
            <a:r>
              <a:rPr lang="it-IT" sz="3200" b="1" dirty="0" smtClean="0"/>
              <a:t> of MAK versus standard </a:t>
            </a:r>
            <a:r>
              <a:rPr lang="it-IT" sz="3200" b="1" dirty="0" err="1" smtClean="0"/>
              <a:t>theory</a:t>
            </a:r>
            <a:r>
              <a:rPr lang="it-IT" sz="3200" b="1" dirty="0" smtClean="0"/>
              <a:t> </a:t>
            </a:r>
            <a:r>
              <a:rPr lang="it-IT" sz="3200" b="1" dirty="0" err="1" smtClean="0"/>
              <a:t>that</a:t>
            </a:r>
            <a:r>
              <a:rPr lang="it-IT" sz="3200" b="1" dirty="0" smtClean="0"/>
              <a:t> just </a:t>
            </a:r>
            <a:r>
              <a:rPr lang="it-IT" sz="3200" b="1" dirty="0" err="1" smtClean="0"/>
              <a:t>assumes</a:t>
            </a:r>
            <a:r>
              <a:rPr lang="it-IT" sz="3200" b="1" dirty="0" smtClean="0"/>
              <a:t> </a:t>
            </a:r>
            <a:r>
              <a:rPr lang="it-IT" sz="3200" b="1" dirty="0" err="1" smtClean="0"/>
              <a:t>internal</a:t>
            </a:r>
            <a:r>
              <a:rPr lang="it-IT" sz="3200" b="1" dirty="0" smtClean="0"/>
              <a:t> </a:t>
            </a:r>
            <a:r>
              <a:rPr lang="it-IT" sz="3200" b="1" dirty="0" err="1" smtClean="0"/>
              <a:t>stability</a:t>
            </a:r>
            <a:r>
              <a:rPr lang="it-IT" sz="3200" b="1" dirty="0" smtClean="0"/>
              <a:t> or </a:t>
            </a:r>
            <a:r>
              <a:rPr lang="it-IT" sz="3200" b="1" dirty="0" err="1" smtClean="0"/>
              <a:t>takes</a:t>
            </a:r>
            <a:r>
              <a:rPr lang="it-IT" sz="3200" b="1" dirty="0" smtClean="0"/>
              <a:t> </a:t>
            </a:r>
            <a:r>
              <a:rPr lang="it-IT" sz="3200" b="1" dirty="0" err="1" smtClean="0"/>
              <a:t>it</a:t>
            </a:r>
            <a:r>
              <a:rPr lang="it-IT" sz="3200" b="1" dirty="0" smtClean="0"/>
              <a:t> </a:t>
            </a:r>
            <a:r>
              <a:rPr lang="it-IT" sz="3200" b="1" dirty="0" err="1" smtClean="0"/>
              <a:t>as</a:t>
            </a:r>
            <a:r>
              <a:rPr lang="it-IT" sz="3200" b="1" dirty="0" smtClean="0"/>
              <a:t> a </a:t>
            </a:r>
            <a:r>
              <a:rPr lang="it-IT" sz="3200" b="1" dirty="0" err="1" smtClean="0"/>
              <a:t>matter</a:t>
            </a:r>
            <a:r>
              <a:rPr lang="it-IT" sz="3200" b="1" dirty="0" smtClean="0"/>
              <a:t> of </a:t>
            </a:r>
            <a:r>
              <a:rPr lang="it-IT" sz="3200" b="1" dirty="0" err="1" smtClean="0"/>
              <a:t>faith</a:t>
            </a:r>
            <a:endParaRPr lang="it-IT" sz="3200" b="1" dirty="0" smtClean="0"/>
          </a:p>
          <a:p>
            <a:endParaRPr lang="it-IT" sz="3200" b="1" dirty="0"/>
          </a:p>
          <a:p>
            <a:r>
              <a:rPr lang="it-IT" sz="3200" b="1" dirty="0" smtClean="0"/>
              <a:t>I </a:t>
            </a:r>
            <a:r>
              <a:rPr lang="it-IT" sz="3200" b="1" dirty="0" err="1" smtClean="0"/>
              <a:t>have</a:t>
            </a:r>
            <a:r>
              <a:rPr lang="it-IT" sz="3200" b="1" dirty="0" smtClean="0"/>
              <a:t> </a:t>
            </a:r>
            <a:r>
              <a:rPr lang="it-IT" sz="3200" b="1" dirty="0" err="1" smtClean="0"/>
              <a:t>provided</a:t>
            </a:r>
            <a:r>
              <a:rPr lang="it-IT" sz="3200" b="1" dirty="0" smtClean="0"/>
              <a:t> a first </a:t>
            </a:r>
            <a:r>
              <a:rPr lang="it-IT" sz="3200" b="1" dirty="0" err="1" smtClean="0"/>
              <a:t>contribution</a:t>
            </a:r>
            <a:r>
              <a:rPr lang="it-IT" sz="3200" b="1" dirty="0" smtClean="0"/>
              <a:t> </a:t>
            </a:r>
            <a:r>
              <a:rPr lang="it-IT" sz="3200" b="1" dirty="0" err="1" smtClean="0"/>
              <a:t>along</a:t>
            </a:r>
            <a:r>
              <a:rPr lang="it-IT" sz="3200" b="1" dirty="0" smtClean="0"/>
              <a:t> </a:t>
            </a:r>
            <a:r>
              <a:rPr lang="it-IT" sz="3200" b="1" dirty="0" err="1" smtClean="0"/>
              <a:t>these</a:t>
            </a:r>
            <a:r>
              <a:rPr lang="it-IT" sz="3200" b="1" dirty="0" smtClean="0"/>
              <a:t> </a:t>
            </a:r>
            <a:r>
              <a:rPr lang="it-IT" sz="3200" b="1" dirty="0" err="1" smtClean="0"/>
              <a:t>lines</a:t>
            </a:r>
            <a:r>
              <a:rPr lang="it-IT" sz="3200" b="1" dirty="0" smtClean="0"/>
              <a:t> in Togati 2015.</a:t>
            </a:r>
            <a:endParaRPr lang="it-IT" sz="3200" b="1" dirty="0"/>
          </a:p>
        </p:txBody>
      </p:sp>
    </p:spTree>
    <p:extLst>
      <p:ext uri="{BB962C8B-B14F-4D97-AF65-F5344CB8AC3E}">
        <p14:creationId xmlns:p14="http://schemas.microsoft.com/office/powerpoint/2010/main" val="29778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Introduction</a:t>
            </a:r>
            <a:endParaRPr lang="it-IT" b="1" dirty="0"/>
          </a:p>
        </p:txBody>
      </p:sp>
      <p:sp>
        <p:nvSpPr>
          <p:cNvPr id="3" name="Segnaposto contenuto 2"/>
          <p:cNvSpPr>
            <a:spLocks noGrp="1"/>
          </p:cNvSpPr>
          <p:nvPr>
            <p:ph idx="1"/>
          </p:nvPr>
        </p:nvSpPr>
        <p:spPr/>
        <p:txBody>
          <a:bodyPr>
            <a:noAutofit/>
          </a:bodyPr>
          <a:lstStyle/>
          <a:p>
            <a:r>
              <a:rPr lang="en-GB" sz="3200" b="1" dirty="0"/>
              <a:t>This paper deals with two issues: </a:t>
            </a:r>
            <a:endParaRPr lang="it-IT" sz="3200" dirty="0" smtClean="0">
              <a:effectLst/>
            </a:endParaRPr>
          </a:p>
          <a:p>
            <a:pPr lvl="0"/>
            <a:r>
              <a:rPr lang="en-GB" sz="3200" b="1" dirty="0" smtClean="0"/>
              <a:t>1.  </a:t>
            </a:r>
            <a:r>
              <a:rPr lang="en-GB" sz="3200" b="1" u="sng" dirty="0"/>
              <a:t>why</a:t>
            </a:r>
            <a:r>
              <a:rPr lang="en-GB" sz="3200" b="1" dirty="0"/>
              <a:t> Keynes lost his generality </a:t>
            </a:r>
            <a:r>
              <a:rPr lang="en-GB" sz="3200" b="1" dirty="0" smtClean="0"/>
              <a:t>battle</a:t>
            </a:r>
            <a:endParaRPr lang="it-IT" sz="3200" dirty="0"/>
          </a:p>
          <a:p>
            <a:pPr lvl="0"/>
            <a:r>
              <a:rPr lang="en-GB" sz="3200" b="1" u="sng" dirty="0" smtClean="0"/>
              <a:t>2. what </a:t>
            </a:r>
            <a:r>
              <a:rPr lang="en-GB" sz="3200" b="1" u="sng" dirty="0"/>
              <a:t>to do</a:t>
            </a:r>
            <a:r>
              <a:rPr lang="en-GB" sz="3200" b="1" dirty="0"/>
              <a:t> to make ‘</a:t>
            </a:r>
            <a:r>
              <a:rPr lang="en-GB" sz="3200" b="1" u="sng" dirty="0"/>
              <a:t>Macroeconomics after </a:t>
            </a:r>
            <a:r>
              <a:rPr lang="en-GB" sz="3200" b="1" u="sng" dirty="0" smtClean="0"/>
              <a:t>the </a:t>
            </a:r>
            <a:r>
              <a:rPr lang="en-GB" sz="3200" b="1" i="1" u="sng" dirty="0" smtClean="0"/>
              <a:t>manner </a:t>
            </a:r>
            <a:r>
              <a:rPr lang="en-GB" sz="3200" b="1" u="sng" dirty="0" smtClean="0"/>
              <a:t>of Keynes</a:t>
            </a:r>
            <a:r>
              <a:rPr lang="en-GB" sz="3200" b="1" u="sng" dirty="0"/>
              <a:t>’ (MAK</a:t>
            </a:r>
            <a:r>
              <a:rPr lang="en-GB" sz="3200" b="1" dirty="0"/>
              <a:t>), </a:t>
            </a:r>
            <a:r>
              <a:rPr lang="en-GB" sz="3200" b="1" dirty="0" smtClean="0"/>
              <a:t>as in Victoria’s book</a:t>
            </a:r>
            <a:r>
              <a:rPr lang="en-GB" sz="3200" b="1" dirty="0"/>
              <a:t>, general again </a:t>
            </a:r>
            <a:endParaRPr lang="it-IT" sz="3200" dirty="0"/>
          </a:p>
          <a:p>
            <a:pPr marL="0" indent="0">
              <a:buNone/>
            </a:pPr>
            <a:endParaRPr lang="it-IT" sz="3200" dirty="0"/>
          </a:p>
          <a:p>
            <a:r>
              <a:rPr lang="en-GB" sz="3200" b="1" dirty="0" smtClean="0"/>
              <a:t>I will use metaphors: witch’s </a:t>
            </a:r>
            <a:r>
              <a:rPr lang="en-GB" sz="3200" b="1" dirty="0"/>
              <a:t>brews, </a:t>
            </a:r>
            <a:r>
              <a:rPr lang="en-GB" sz="3200" b="1" dirty="0" smtClean="0"/>
              <a:t>Dracula, orange juices </a:t>
            </a:r>
            <a:r>
              <a:rPr lang="en-GB" sz="3200" b="1" dirty="0"/>
              <a:t>and </a:t>
            </a:r>
            <a:r>
              <a:rPr lang="en-GB" sz="3200" b="1" dirty="0" smtClean="0"/>
              <a:t>Einstein</a:t>
            </a:r>
          </a:p>
          <a:p>
            <a:pPr marL="0" indent="0">
              <a:buNone/>
            </a:pPr>
            <a:r>
              <a:rPr lang="en-GB" sz="3200" b="1" dirty="0"/>
              <a:t> </a:t>
            </a:r>
            <a:r>
              <a:rPr lang="en-GB" sz="3200" b="1" dirty="0" smtClean="0"/>
              <a:t>  The fundamental question I will ask, referring to GT, is  </a:t>
            </a:r>
          </a:p>
          <a:p>
            <a:pPr marL="0" indent="0">
              <a:buNone/>
            </a:pPr>
            <a:r>
              <a:rPr lang="en-GB" sz="3200" b="1" u="sng" dirty="0"/>
              <a:t> </a:t>
            </a:r>
            <a:r>
              <a:rPr lang="en-GB" sz="3200" b="1" u="sng" dirty="0" smtClean="0"/>
              <a:t>  ‘Shall I compare </a:t>
            </a:r>
            <a:r>
              <a:rPr lang="en-GB" sz="3200" b="1" u="sng" dirty="0"/>
              <a:t>thee to a witch brew or an orange?’</a:t>
            </a:r>
          </a:p>
          <a:p>
            <a:pPr marL="0" indent="0">
              <a:buNone/>
            </a:pPr>
            <a:endParaRPr lang="it-IT" sz="3200" dirty="0" smtClean="0">
              <a:effectLst/>
            </a:endParaRPr>
          </a:p>
          <a:p>
            <a:endParaRPr lang="it-IT" sz="3200" dirty="0" smtClean="0">
              <a:effectLst/>
            </a:endParaRPr>
          </a:p>
          <a:p>
            <a:pPr marL="0" indent="0">
              <a:buNone/>
            </a:pPr>
            <a:endParaRPr lang="it-IT" sz="3200" dirty="0"/>
          </a:p>
        </p:txBody>
      </p:sp>
    </p:spTree>
    <p:extLst>
      <p:ext uri="{BB962C8B-B14F-4D97-AF65-F5344CB8AC3E}">
        <p14:creationId xmlns:p14="http://schemas.microsoft.com/office/powerpoint/2010/main" val="75689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83018" y="237534"/>
            <a:ext cx="10515600" cy="1325563"/>
          </a:xfrm>
        </p:spPr>
        <p:txBody>
          <a:bodyPr/>
          <a:lstStyle/>
          <a:p>
            <a:pPr lvl="0"/>
            <a:r>
              <a:rPr lang="en-GB" b="1" u="sng" dirty="0"/>
              <a:t>1.  W</a:t>
            </a:r>
            <a:r>
              <a:rPr lang="it-IT" b="1" u="sng" dirty="0"/>
              <a:t>HY?</a:t>
            </a:r>
            <a:r>
              <a:rPr lang="it-IT" u="sng" dirty="0"/>
              <a:t/>
            </a:r>
            <a:br>
              <a:rPr lang="it-IT" u="sng" dirty="0"/>
            </a:br>
            <a:endParaRPr lang="it-IT" dirty="0"/>
          </a:p>
        </p:txBody>
      </p:sp>
      <p:sp>
        <p:nvSpPr>
          <p:cNvPr id="3" name="Segnaposto contenuto 2"/>
          <p:cNvSpPr>
            <a:spLocks noGrp="1"/>
          </p:cNvSpPr>
          <p:nvPr>
            <p:ph idx="1"/>
          </p:nvPr>
        </p:nvSpPr>
        <p:spPr>
          <a:xfrm>
            <a:off x="753139" y="1563097"/>
            <a:ext cx="10515600" cy="4351338"/>
          </a:xfrm>
        </p:spPr>
        <p:txBody>
          <a:bodyPr>
            <a:noAutofit/>
          </a:bodyPr>
          <a:lstStyle/>
          <a:p>
            <a:pPr lvl="0"/>
            <a:r>
              <a:rPr lang="en-GB" sz="3200" b="1" dirty="0" smtClean="0"/>
              <a:t>GT </a:t>
            </a:r>
            <a:r>
              <a:rPr lang="en-GB" sz="3200" b="1" dirty="0"/>
              <a:t>has been absorbed into the </a:t>
            </a:r>
            <a:r>
              <a:rPr lang="en-GB" sz="3200" b="1" dirty="0" err="1"/>
              <a:t>Walrasian</a:t>
            </a:r>
            <a:r>
              <a:rPr lang="en-GB" sz="3200" b="1" dirty="0"/>
              <a:t> axiomatic paradigm due to reformulation of its key concepts by micro-foundations approaches: </a:t>
            </a:r>
          </a:p>
          <a:p>
            <a:pPr marL="0" lvl="0" indent="0">
              <a:buNone/>
            </a:pPr>
            <a:r>
              <a:rPr lang="en-GB" sz="3200" b="1" dirty="0" smtClean="0"/>
              <a:t>  -lack </a:t>
            </a:r>
            <a:r>
              <a:rPr lang="en-GB" sz="3200" b="1" dirty="0"/>
              <a:t>of aggregate demand </a:t>
            </a:r>
            <a:r>
              <a:rPr lang="en-GB" sz="3200" b="1" dirty="0" smtClean="0"/>
              <a:t>seen </a:t>
            </a:r>
            <a:r>
              <a:rPr lang="en-GB" sz="3200" b="1" dirty="0"/>
              <a:t>as shock to </a:t>
            </a:r>
            <a:r>
              <a:rPr lang="en-GB" sz="3200" b="1" dirty="0" smtClean="0"/>
              <a:t>stable system</a:t>
            </a:r>
          </a:p>
          <a:p>
            <a:pPr marL="0" lvl="0" indent="0">
              <a:buNone/>
            </a:pPr>
            <a:r>
              <a:rPr lang="en-GB" sz="3200" b="1" dirty="0"/>
              <a:t> </a:t>
            </a:r>
            <a:r>
              <a:rPr lang="en-GB" sz="3200" b="1" dirty="0" smtClean="0"/>
              <a:t> -uncertainty </a:t>
            </a:r>
            <a:r>
              <a:rPr lang="en-GB" sz="3200" b="1" dirty="0"/>
              <a:t>as risk</a:t>
            </a:r>
            <a:r>
              <a:rPr lang="it-IT" sz="3200" dirty="0"/>
              <a:t>,  </a:t>
            </a:r>
            <a:r>
              <a:rPr lang="en-GB" sz="3200" b="1" dirty="0"/>
              <a:t>money as confetti </a:t>
            </a:r>
            <a:endParaRPr lang="it-IT" sz="3200" dirty="0"/>
          </a:p>
          <a:p>
            <a:pPr marL="0" indent="0">
              <a:buNone/>
            </a:pPr>
            <a:r>
              <a:rPr lang="en-GB" sz="3200" b="1" dirty="0"/>
              <a:t>  </a:t>
            </a:r>
            <a:r>
              <a:rPr lang="en-GB" sz="3200" b="1" dirty="0" smtClean="0"/>
              <a:t>-expectations </a:t>
            </a:r>
            <a:r>
              <a:rPr lang="en-GB" sz="3200" b="1" dirty="0"/>
              <a:t>as rational expectations</a:t>
            </a:r>
            <a:endParaRPr lang="it-IT" sz="3200" dirty="0"/>
          </a:p>
          <a:p>
            <a:pPr marL="0" indent="0">
              <a:buNone/>
            </a:pPr>
            <a:r>
              <a:rPr lang="en-GB" sz="3200" b="1" dirty="0"/>
              <a:t>  </a:t>
            </a:r>
            <a:r>
              <a:rPr lang="en-GB" sz="3200" b="1" dirty="0" smtClean="0"/>
              <a:t>-involuntary </a:t>
            </a:r>
            <a:r>
              <a:rPr lang="en-GB" sz="3200" b="1" dirty="0"/>
              <a:t>unemployment as natural rate </a:t>
            </a:r>
            <a:endParaRPr lang="it-IT" sz="3200" dirty="0"/>
          </a:p>
          <a:p>
            <a:pPr marL="0" indent="0">
              <a:buNone/>
            </a:pPr>
            <a:r>
              <a:rPr lang="en-GB" sz="3200" b="1" dirty="0"/>
              <a:t>  </a:t>
            </a:r>
            <a:r>
              <a:rPr lang="en-GB" sz="3200" b="1" dirty="0" smtClean="0"/>
              <a:t>-multiple </a:t>
            </a:r>
            <a:r>
              <a:rPr lang="en-GB" sz="3200" b="1" dirty="0"/>
              <a:t>equilibria and </a:t>
            </a:r>
            <a:r>
              <a:rPr lang="en-GB" sz="3200" b="1" dirty="0" smtClean="0"/>
              <a:t>animal </a:t>
            </a:r>
            <a:r>
              <a:rPr lang="en-GB" sz="3200" b="1" dirty="0"/>
              <a:t>spirits as consistent with </a:t>
            </a:r>
            <a:r>
              <a:rPr lang="en-GB" sz="3200" b="1" dirty="0" err="1"/>
              <a:t>g.e</a:t>
            </a:r>
            <a:r>
              <a:rPr lang="en-GB" sz="3200" b="1" dirty="0"/>
              <a:t>. </a:t>
            </a:r>
            <a:endParaRPr lang="it-IT" sz="3200" dirty="0"/>
          </a:p>
          <a:p>
            <a:pPr marL="0" indent="0">
              <a:buNone/>
            </a:pPr>
            <a:endParaRPr lang="it-IT" sz="3200" dirty="0"/>
          </a:p>
          <a:p>
            <a:endParaRPr lang="it-IT" sz="3200" dirty="0" smtClean="0">
              <a:effectLst/>
            </a:endParaRPr>
          </a:p>
          <a:p>
            <a:endParaRPr lang="it-IT" sz="3200" dirty="0"/>
          </a:p>
        </p:txBody>
      </p:sp>
    </p:spTree>
    <p:extLst>
      <p:ext uri="{BB962C8B-B14F-4D97-AF65-F5344CB8AC3E}">
        <p14:creationId xmlns:p14="http://schemas.microsoft.com/office/powerpoint/2010/main" val="158599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102705"/>
            <a:ext cx="10515600" cy="1325563"/>
          </a:xfrm>
        </p:spPr>
        <p:txBody>
          <a:bodyPr/>
          <a:lstStyle/>
          <a:p>
            <a:pPr lvl="0"/>
            <a:r>
              <a:rPr lang="it-IT" b="1" dirty="0" smtClean="0"/>
              <a:t>So </a:t>
            </a:r>
            <a:r>
              <a:rPr lang="it-IT" b="1" dirty="0" err="1"/>
              <a:t>why</a:t>
            </a:r>
            <a:r>
              <a:rPr lang="it-IT" b="1" dirty="0"/>
              <a:t> </a:t>
            </a:r>
            <a:r>
              <a:rPr lang="it-IT" b="1" dirty="0" err="1" smtClean="0"/>
              <a:t>did</a:t>
            </a:r>
            <a:r>
              <a:rPr lang="it-IT" b="1" dirty="0" smtClean="0"/>
              <a:t> ‘</a:t>
            </a:r>
            <a:r>
              <a:rPr lang="it-IT" b="1" dirty="0" err="1" smtClean="0"/>
              <a:t>it</a:t>
            </a:r>
            <a:r>
              <a:rPr lang="it-IT" b="1" dirty="0" smtClean="0"/>
              <a:t>’ </a:t>
            </a:r>
            <a:r>
              <a:rPr lang="it-IT" b="1" dirty="0" err="1" smtClean="0"/>
              <a:t>happen</a:t>
            </a:r>
            <a:r>
              <a:rPr lang="it-IT" b="1" dirty="0" smtClean="0"/>
              <a:t>? </a:t>
            </a:r>
            <a:r>
              <a:rPr lang="it-IT" dirty="0"/>
              <a:t/>
            </a:r>
            <a:br>
              <a:rPr lang="it-IT" dirty="0"/>
            </a:br>
            <a:endParaRPr lang="it-IT" dirty="0"/>
          </a:p>
        </p:txBody>
      </p:sp>
      <p:sp>
        <p:nvSpPr>
          <p:cNvPr id="3" name="Segnaposto contenuto 2"/>
          <p:cNvSpPr>
            <a:spLocks noGrp="1"/>
          </p:cNvSpPr>
          <p:nvPr>
            <p:ph idx="1"/>
          </p:nvPr>
        </p:nvSpPr>
        <p:spPr>
          <a:xfrm>
            <a:off x="838200" y="1549180"/>
            <a:ext cx="10515600" cy="4351338"/>
          </a:xfrm>
        </p:spPr>
        <p:txBody>
          <a:bodyPr>
            <a:noAutofit/>
          </a:bodyPr>
          <a:lstStyle/>
          <a:p>
            <a:pPr marL="0" indent="0">
              <a:buNone/>
            </a:pPr>
            <a:endParaRPr lang="it-IT" sz="3200" dirty="0"/>
          </a:p>
          <a:p>
            <a:pPr lvl="0"/>
            <a:r>
              <a:rPr lang="en-GB" sz="3200" b="1" dirty="0"/>
              <a:t>In the light of the axiomatic approach GT appears as a </a:t>
            </a:r>
            <a:r>
              <a:rPr lang="en-GB" sz="3200" b="1" i="1" u="sng" dirty="0"/>
              <a:t>witch’s brew</a:t>
            </a:r>
            <a:r>
              <a:rPr lang="en-GB" sz="3200" b="1" dirty="0"/>
              <a:t> (Blanchard 2000</a:t>
            </a:r>
            <a:r>
              <a:rPr lang="en-GB" sz="3200" b="1" dirty="0" smtClean="0"/>
              <a:t>)</a:t>
            </a:r>
          </a:p>
          <a:p>
            <a:pPr lvl="0"/>
            <a:endParaRPr lang="it-IT" sz="3200" dirty="0"/>
          </a:p>
          <a:p>
            <a:pPr lvl="0"/>
            <a:r>
              <a:rPr lang="it-IT" sz="3200" b="1" dirty="0" err="1"/>
              <a:t>but</a:t>
            </a:r>
            <a:r>
              <a:rPr lang="it-IT" sz="3200" b="1" dirty="0"/>
              <a:t> </a:t>
            </a:r>
            <a:r>
              <a:rPr lang="it-IT" sz="3200" b="1" dirty="0" err="1"/>
              <a:t>also</a:t>
            </a:r>
            <a:r>
              <a:rPr lang="it-IT" sz="3200" b="1" dirty="0"/>
              <a:t> post-</a:t>
            </a:r>
            <a:r>
              <a:rPr lang="it-IT" sz="3200" b="1" dirty="0" err="1"/>
              <a:t>Keynesians</a:t>
            </a:r>
            <a:r>
              <a:rPr lang="it-IT" sz="3200" b="1" dirty="0"/>
              <a:t> </a:t>
            </a:r>
            <a:r>
              <a:rPr lang="it-IT" sz="3200" b="1" dirty="0" err="1"/>
              <a:t>recognize</a:t>
            </a:r>
            <a:r>
              <a:rPr lang="it-IT" sz="3200" b="1" dirty="0"/>
              <a:t> </a:t>
            </a:r>
            <a:r>
              <a:rPr lang="it-IT" sz="3200" b="1" dirty="0" err="1"/>
              <a:t>that</a:t>
            </a:r>
            <a:r>
              <a:rPr lang="it-IT" sz="3200" b="1" dirty="0"/>
              <a:t> </a:t>
            </a:r>
            <a:r>
              <a:rPr lang="en-GB" sz="3200" b="1" dirty="0"/>
              <a:t>Keynes was not clear about his own strategy </a:t>
            </a:r>
            <a:r>
              <a:rPr lang="it-IT" sz="3200" b="1" dirty="0"/>
              <a:t>(e.g. Dow 2013</a:t>
            </a:r>
            <a:r>
              <a:rPr lang="it-IT" sz="3200" b="1" dirty="0" smtClean="0"/>
              <a:t>)</a:t>
            </a:r>
          </a:p>
          <a:p>
            <a:pPr lvl="0"/>
            <a:endParaRPr lang="it-IT" sz="3200" dirty="0"/>
          </a:p>
          <a:p>
            <a:pPr lvl="0"/>
            <a:r>
              <a:rPr lang="it-IT" sz="3200" b="1" dirty="0" smtClean="0"/>
              <a:t>in </a:t>
            </a:r>
            <a:r>
              <a:rPr lang="it-IT" sz="3200" b="1" dirty="0" err="1"/>
              <a:t>modern</a:t>
            </a:r>
            <a:r>
              <a:rPr lang="it-IT" sz="3200" b="1" dirty="0"/>
              <a:t> </a:t>
            </a:r>
            <a:r>
              <a:rPr lang="it-IT" sz="3200" b="1" dirty="0" err="1"/>
              <a:t>terms</a:t>
            </a:r>
            <a:r>
              <a:rPr lang="it-IT" sz="3200" b="1" dirty="0"/>
              <a:t>, he </a:t>
            </a:r>
            <a:r>
              <a:rPr lang="it-IT" sz="3200" b="1" dirty="0" err="1"/>
              <a:t>did</a:t>
            </a:r>
            <a:r>
              <a:rPr lang="it-IT" sz="3200" b="1" dirty="0"/>
              <a:t> </a:t>
            </a:r>
            <a:r>
              <a:rPr lang="it-IT" sz="3200" b="1" dirty="0" err="1"/>
              <a:t>not</a:t>
            </a:r>
            <a:r>
              <a:rPr lang="it-IT" sz="3200" b="1" dirty="0"/>
              <a:t> </a:t>
            </a:r>
            <a:r>
              <a:rPr lang="it-IT" sz="3200" b="1" dirty="0" err="1"/>
              <a:t>articulate</a:t>
            </a:r>
            <a:r>
              <a:rPr lang="it-IT" sz="3200" b="1" dirty="0"/>
              <a:t> </a:t>
            </a:r>
            <a:r>
              <a:rPr lang="it-IT" sz="3200" b="1" dirty="0" err="1"/>
              <a:t>his</a:t>
            </a:r>
            <a:r>
              <a:rPr lang="it-IT" sz="3200" b="1" dirty="0"/>
              <a:t> </a:t>
            </a:r>
            <a:r>
              <a:rPr lang="it-IT" sz="3200" b="1" dirty="0" err="1"/>
              <a:t>research</a:t>
            </a:r>
            <a:r>
              <a:rPr lang="it-IT" sz="3200" b="1" dirty="0"/>
              <a:t> </a:t>
            </a:r>
            <a:r>
              <a:rPr lang="it-IT" sz="3200" b="1" dirty="0" err="1" smtClean="0"/>
              <a:t>programme</a:t>
            </a:r>
            <a:endParaRPr lang="it-IT" sz="3200" dirty="0"/>
          </a:p>
        </p:txBody>
      </p:sp>
    </p:spTree>
    <p:extLst>
      <p:ext uri="{BB962C8B-B14F-4D97-AF65-F5344CB8AC3E}">
        <p14:creationId xmlns:p14="http://schemas.microsoft.com/office/powerpoint/2010/main" val="11153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smtClean="0"/>
              <a:t>Keynes’s</a:t>
            </a:r>
            <a:r>
              <a:rPr lang="it-IT" b="1" dirty="0" smtClean="0"/>
              <a:t> </a:t>
            </a:r>
            <a:r>
              <a:rPr lang="it-IT" b="1" dirty="0" err="1" smtClean="0"/>
              <a:t>mistake</a:t>
            </a:r>
            <a:endParaRPr lang="it-IT" b="1" dirty="0"/>
          </a:p>
        </p:txBody>
      </p:sp>
      <p:sp>
        <p:nvSpPr>
          <p:cNvPr id="3" name="Segnaposto contenuto 2"/>
          <p:cNvSpPr>
            <a:spLocks noGrp="1"/>
          </p:cNvSpPr>
          <p:nvPr>
            <p:ph idx="1"/>
          </p:nvPr>
        </p:nvSpPr>
        <p:spPr/>
        <p:txBody>
          <a:bodyPr>
            <a:normAutofit fontScale="92500" lnSpcReduction="20000"/>
          </a:bodyPr>
          <a:lstStyle/>
          <a:p>
            <a:endParaRPr lang="it-IT" dirty="0"/>
          </a:p>
          <a:p>
            <a:endParaRPr lang="it-IT" sz="3500" dirty="0"/>
          </a:p>
          <a:p>
            <a:pPr lvl="0"/>
            <a:r>
              <a:rPr lang="it-IT" sz="3500" b="1" dirty="0" smtClean="0"/>
              <a:t>he </a:t>
            </a:r>
            <a:r>
              <a:rPr lang="it-IT" sz="3500" b="1" dirty="0" err="1"/>
              <a:t>did</a:t>
            </a:r>
            <a:r>
              <a:rPr lang="it-IT" sz="3500" b="1" dirty="0"/>
              <a:t> elaborate a macro </a:t>
            </a:r>
            <a:r>
              <a:rPr lang="it-IT" sz="3500" b="1" u="sng" dirty="0"/>
              <a:t>model </a:t>
            </a:r>
            <a:r>
              <a:rPr lang="it-IT" sz="3500" b="1" dirty="0" err="1"/>
              <a:t>summarized</a:t>
            </a:r>
            <a:r>
              <a:rPr lang="it-IT" sz="3500" b="1" dirty="0"/>
              <a:t> in </a:t>
            </a:r>
            <a:r>
              <a:rPr lang="it-IT" sz="3500" b="1" dirty="0" smtClean="0"/>
              <a:t>ch.18 </a:t>
            </a:r>
            <a:r>
              <a:rPr lang="it-IT" sz="3500" b="1" dirty="0"/>
              <a:t>(</a:t>
            </a:r>
            <a:r>
              <a:rPr lang="it-IT" sz="3500" b="1" dirty="0" err="1"/>
              <a:t>formalized</a:t>
            </a:r>
            <a:r>
              <a:rPr lang="it-IT" sz="3500" b="1" dirty="0"/>
              <a:t> by </a:t>
            </a:r>
            <a:r>
              <a:rPr lang="it-IT" sz="3500" b="1" dirty="0" err="1"/>
              <a:t>O'Donnell</a:t>
            </a:r>
            <a:r>
              <a:rPr lang="it-IT" sz="3500" b="1" dirty="0"/>
              <a:t> and </a:t>
            </a:r>
            <a:r>
              <a:rPr lang="it-IT" sz="3500" b="1" dirty="0" err="1"/>
              <a:t>Rogers</a:t>
            </a:r>
            <a:r>
              <a:rPr lang="it-IT" sz="3500" b="1" dirty="0"/>
              <a:t> 2016)</a:t>
            </a:r>
            <a:endParaRPr lang="it-IT" sz="3500" dirty="0"/>
          </a:p>
          <a:p>
            <a:pPr marL="0" indent="0">
              <a:buNone/>
            </a:pPr>
            <a:endParaRPr lang="it-IT" sz="3500" dirty="0"/>
          </a:p>
          <a:p>
            <a:pPr lvl="0"/>
            <a:r>
              <a:rPr lang="en-GB" sz="3500" b="1" dirty="0"/>
              <a:t>but did not </a:t>
            </a:r>
            <a:r>
              <a:rPr lang="en-GB" sz="3500" b="1" dirty="0" smtClean="0"/>
              <a:t>elaborate </a:t>
            </a:r>
            <a:r>
              <a:rPr lang="en-GB" sz="3500" b="1" dirty="0"/>
              <a:t>his </a:t>
            </a:r>
            <a:r>
              <a:rPr lang="en-GB" sz="3500" b="1" u="sng" dirty="0"/>
              <a:t>vision or meta-model</a:t>
            </a:r>
            <a:r>
              <a:rPr lang="en-GB" sz="3500" b="1" dirty="0"/>
              <a:t> of the economy as a separate entity with</a:t>
            </a:r>
            <a:r>
              <a:rPr lang="it-IT" sz="3500" b="1" dirty="0"/>
              <a:t> </a:t>
            </a:r>
            <a:r>
              <a:rPr lang="it-IT" sz="3500" b="1" dirty="0" err="1"/>
              <a:t>respect</a:t>
            </a:r>
            <a:r>
              <a:rPr lang="it-IT" sz="3500" b="1" dirty="0"/>
              <a:t> to </a:t>
            </a:r>
            <a:r>
              <a:rPr lang="it-IT" sz="3500" b="1" dirty="0" err="1"/>
              <a:t>his</a:t>
            </a:r>
            <a:r>
              <a:rPr lang="it-IT" sz="3500" b="1" dirty="0"/>
              <a:t> model</a:t>
            </a:r>
            <a:r>
              <a:rPr lang="it-IT" sz="3500" dirty="0"/>
              <a:t> </a:t>
            </a:r>
          </a:p>
          <a:p>
            <a:pPr marL="0" indent="0">
              <a:buNone/>
            </a:pPr>
            <a:r>
              <a:rPr lang="en-GB" sz="3500" dirty="0"/>
              <a:t> </a:t>
            </a:r>
            <a:endParaRPr lang="it-IT" sz="3500" dirty="0"/>
          </a:p>
          <a:p>
            <a:pPr lvl="0"/>
            <a:r>
              <a:rPr lang="it-IT" sz="3500" b="1" dirty="0"/>
              <a:t>in the GT </a:t>
            </a:r>
            <a:r>
              <a:rPr lang="it-IT" sz="3500" b="1" dirty="0" err="1"/>
              <a:t>these</a:t>
            </a:r>
            <a:r>
              <a:rPr lang="it-IT" sz="3500" b="1" dirty="0"/>
              <a:t> </a:t>
            </a:r>
            <a:r>
              <a:rPr lang="it-IT" sz="3500" b="1" dirty="0" err="1"/>
              <a:t>two</a:t>
            </a:r>
            <a:r>
              <a:rPr lang="it-IT" sz="3500" b="1" dirty="0"/>
              <a:t> </a:t>
            </a:r>
            <a:r>
              <a:rPr lang="it-IT" sz="3500" b="1" dirty="0" err="1"/>
              <a:t>dimensions</a:t>
            </a:r>
            <a:r>
              <a:rPr lang="it-IT" sz="3500" b="1" dirty="0"/>
              <a:t> </a:t>
            </a:r>
            <a:r>
              <a:rPr lang="it-IT" sz="3500" b="1" dirty="0" err="1"/>
              <a:t>overlap</a:t>
            </a:r>
            <a:r>
              <a:rPr lang="it-IT" sz="3500" b="1" dirty="0"/>
              <a:t>, in </a:t>
            </a:r>
            <a:r>
              <a:rPr lang="it-IT" sz="3500" b="1" dirty="0" err="1"/>
              <a:t>contrast</a:t>
            </a:r>
            <a:r>
              <a:rPr lang="it-IT" sz="3500" b="1" dirty="0"/>
              <a:t> with </a:t>
            </a:r>
            <a:r>
              <a:rPr lang="it-IT" sz="3500" b="1" dirty="0" err="1"/>
              <a:t>what</a:t>
            </a:r>
            <a:r>
              <a:rPr lang="it-IT" sz="3500" b="1" dirty="0"/>
              <a:t> </a:t>
            </a:r>
            <a:r>
              <a:rPr lang="it-IT" sz="3500" b="1" dirty="0" err="1"/>
              <a:t>happens</a:t>
            </a:r>
            <a:r>
              <a:rPr lang="it-IT" sz="3500" b="1" dirty="0"/>
              <a:t> in the </a:t>
            </a:r>
            <a:r>
              <a:rPr lang="it-IT" sz="3500" b="1" dirty="0" err="1"/>
              <a:t>current</a:t>
            </a:r>
            <a:r>
              <a:rPr lang="it-IT" sz="3500" b="1" dirty="0"/>
              <a:t> </a:t>
            </a:r>
            <a:r>
              <a:rPr lang="it-IT" sz="3500" b="1" dirty="0" err="1"/>
              <a:t>orthodoxy</a:t>
            </a:r>
            <a:endParaRPr lang="it-IT" sz="3500" dirty="0"/>
          </a:p>
          <a:p>
            <a:endParaRPr lang="it-IT" dirty="0"/>
          </a:p>
          <a:p>
            <a:endParaRPr lang="it-IT" dirty="0"/>
          </a:p>
        </p:txBody>
      </p:sp>
    </p:spTree>
    <p:extLst>
      <p:ext uri="{BB962C8B-B14F-4D97-AF65-F5344CB8AC3E}">
        <p14:creationId xmlns:p14="http://schemas.microsoft.com/office/powerpoint/2010/main" val="214275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 </a:t>
            </a:r>
            <a:r>
              <a:rPr lang="it-IT" b="1" dirty="0" err="1" smtClean="0"/>
              <a:t>matter</a:t>
            </a:r>
            <a:r>
              <a:rPr lang="it-IT" b="1" dirty="0" smtClean="0"/>
              <a:t> of </a:t>
            </a:r>
            <a:r>
              <a:rPr lang="it-IT" b="1" dirty="0" err="1" smtClean="0"/>
              <a:t>ontology</a:t>
            </a:r>
            <a:r>
              <a:rPr lang="it-IT" b="1" dirty="0" smtClean="0"/>
              <a:t> I</a:t>
            </a:r>
            <a:endParaRPr lang="it-IT" b="1" dirty="0"/>
          </a:p>
        </p:txBody>
      </p:sp>
      <p:sp>
        <p:nvSpPr>
          <p:cNvPr id="3" name="Segnaposto contenuto 2"/>
          <p:cNvSpPr>
            <a:spLocks noGrp="1"/>
          </p:cNvSpPr>
          <p:nvPr>
            <p:ph idx="1"/>
          </p:nvPr>
        </p:nvSpPr>
        <p:spPr>
          <a:xfrm>
            <a:off x="1050851" y="2069897"/>
            <a:ext cx="10515600" cy="4351338"/>
          </a:xfrm>
        </p:spPr>
        <p:txBody>
          <a:bodyPr>
            <a:noAutofit/>
          </a:bodyPr>
          <a:lstStyle/>
          <a:p>
            <a:pPr lvl="0"/>
            <a:r>
              <a:rPr lang="en-GB" sz="3200" b="1" dirty="0"/>
              <a:t>this lack of precision was not due to Keynes’s laziness but to the fact he had to face </a:t>
            </a:r>
            <a:r>
              <a:rPr lang="en-GB" sz="3200" b="1" dirty="0" err="1"/>
              <a:t>Pigou</a:t>
            </a:r>
            <a:r>
              <a:rPr lang="en-GB" sz="3200" b="1" dirty="0"/>
              <a:t>, not Debreu  </a:t>
            </a:r>
            <a:endParaRPr lang="it-IT" sz="3200" dirty="0"/>
          </a:p>
          <a:p>
            <a:pPr marL="0" indent="0">
              <a:buNone/>
            </a:pPr>
            <a:endParaRPr lang="it-IT" sz="3200" dirty="0"/>
          </a:p>
          <a:p>
            <a:pPr lvl="0"/>
            <a:r>
              <a:rPr lang="en-GB" sz="3200" b="1" dirty="0" smtClean="0"/>
              <a:t>major consequence: Keynes </a:t>
            </a:r>
            <a:r>
              <a:rPr lang="en-GB" sz="3200" b="1" dirty="0"/>
              <a:t>was not clear about the ontology of </a:t>
            </a:r>
            <a:r>
              <a:rPr lang="en-GB" sz="3200" b="1" dirty="0" smtClean="0"/>
              <a:t>macro defining the key drivers of the economy</a:t>
            </a:r>
          </a:p>
          <a:p>
            <a:pPr marL="0" lvl="0" indent="0">
              <a:buNone/>
            </a:pPr>
            <a:endParaRPr lang="en-GB" sz="3200" b="1" dirty="0" smtClean="0"/>
          </a:p>
          <a:p>
            <a:r>
              <a:rPr lang="en-GB" sz="3200" b="1" dirty="0" smtClean="0"/>
              <a:t>he </a:t>
            </a:r>
            <a:r>
              <a:rPr lang="en-GB" sz="3200" b="1" dirty="0"/>
              <a:t>shared Marshall’s </a:t>
            </a:r>
            <a:r>
              <a:rPr lang="en-GB" sz="3200" b="1" dirty="0" smtClean="0"/>
              <a:t>ontology following his adoption of terms </a:t>
            </a:r>
            <a:r>
              <a:rPr lang="en-GB" sz="3200" b="1" dirty="0"/>
              <a:t>like maximization, equilibrium, </a:t>
            </a:r>
            <a:r>
              <a:rPr lang="en-GB" sz="3200" b="1" dirty="0" smtClean="0"/>
              <a:t>rationality</a:t>
            </a:r>
            <a:endParaRPr lang="en-GB" sz="3200" b="1" dirty="0"/>
          </a:p>
          <a:p>
            <a:pPr lvl="0"/>
            <a:endParaRPr lang="en-GB" sz="3200" b="1" dirty="0" smtClean="0"/>
          </a:p>
          <a:p>
            <a:pPr marL="0" lvl="0" indent="0">
              <a:buNone/>
            </a:pPr>
            <a:endParaRPr lang="it-IT" sz="3200" dirty="0"/>
          </a:p>
          <a:p>
            <a:endParaRPr lang="it-IT" sz="3200" dirty="0"/>
          </a:p>
        </p:txBody>
      </p:sp>
    </p:spTree>
    <p:extLst>
      <p:ext uri="{BB962C8B-B14F-4D97-AF65-F5344CB8AC3E}">
        <p14:creationId xmlns:p14="http://schemas.microsoft.com/office/powerpoint/2010/main" val="97189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18682" y="46150"/>
            <a:ext cx="9835117" cy="1325563"/>
          </a:xfrm>
        </p:spPr>
        <p:txBody>
          <a:bodyPr/>
          <a:lstStyle/>
          <a:p>
            <a:r>
              <a:rPr lang="it-IT" b="1" dirty="0"/>
              <a:t>A </a:t>
            </a:r>
            <a:r>
              <a:rPr lang="it-IT" b="1" dirty="0" err="1"/>
              <a:t>matter</a:t>
            </a:r>
            <a:r>
              <a:rPr lang="it-IT" b="1" dirty="0"/>
              <a:t> of </a:t>
            </a:r>
            <a:r>
              <a:rPr lang="it-IT" b="1" dirty="0" err="1" smtClean="0"/>
              <a:t>ontology</a:t>
            </a:r>
            <a:r>
              <a:rPr lang="it-IT" b="1" dirty="0" smtClean="0"/>
              <a:t> II</a:t>
            </a:r>
            <a:endParaRPr lang="it-IT" b="1" dirty="0"/>
          </a:p>
        </p:txBody>
      </p:sp>
      <p:sp>
        <p:nvSpPr>
          <p:cNvPr id="3" name="Segnaposto contenuto 2"/>
          <p:cNvSpPr>
            <a:spLocks noGrp="1"/>
          </p:cNvSpPr>
          <p:nvPr>
            <p:ph idx="1"/>
          </p:nvPr>
        </p:nvSpPr>
        <p:spPr>
          <a:xfrm>
            <a:off x="1518683" y="1478038"/>
            <a:ext cx="10515600" cy="4351338"/>
          </a:xfrm>
        </p:spPr>
        <p:txBody>
          <a:bodyPr>
            <a:noAutofit/>
          </a:bodyPr>
          <a:lstStyle/>
          <a:p>
            <a:pPr lvl="0"/>
            <a:r>
              <a:rPr lang="en-GB" sz="3200" b="1" dirty="0" smtClean="0"/>
              <a:t>Keynes </a:t>
            </a:r>
            <a:r>
              <a:rPr lang="en-GB" sz="3200" b="1" dirty="0"/>
              <a:t>believed that for his revolution methodological and analytical innovations (e.g. the introduction of money and expectations) were enough </a:t>
            </a:r>
            <a:endParaRPr lang="en-GB" sz="3200" b="1" dirty="0" smtClean="0"/>
          </a:p>
          <a:p>
            <a:pPr lvl="0"/>
            <a:endParaRPr lang="en-GB" sz="3200" b="1" dirty="0"/>
          </a:p>
          <a:p>
            <a:r>
              <a:rPr lang="en-GB" sz="3200" b="1" dirty="0" smtClean="0"/>
              <a:t>but was not conscious of potential ambiguity of such terms</a:t>
            </a:r>
          </a:p>
          <a:p>
            <a:pPr marL="0" indent="0">
              <a:buNone/>
            </a:pPr>
            <a:endParaRPr lang="it-IT" sz="3200" dirty="0" smtClean="0"/>
          </a:p>
          <a:p>
            <a:pPr lvl="0"/>
            <a:r>
              <a:rPr lang="en-GB" sz="3200" b="1" dirty="0" smtClean="0"/>
              <a:t>the </a:t>
            </a:r>
            <a:r>
              <a:rPr lang="en-GB" sz="3200" b="1" dirty="0"/>
              <a:t>end of Keynes’s generality claim occurred </a:t>
            </a:r>
            <a:r>
              <a:rPr lang="en-GB" sz="3200" b="1" dirty="0" smtClean="0"/>
              <a:t>when such </a:t>
            </a:r>
            <a:r>
              <a:rPr lang="en-GB" sz="3200" b="1" dirty="0"/>
              <a:t>terms started to be re-interpreted in neo-</a:t>
            </a:r>
            <a:r>
              <a:rPr lang="en-GB" sz="3200" b="1" dirty="0" err="1"/>
              <a:t>Walrasian</a:t>
            </a:r>
            <a:r>
              <a:rPr lang="en-GB" sz="3200" b="1" dirty="0"/>
              <a:t> </a:t>
            </a:r>
            <a:r>
              <a:rPr lang="en-GB" sz="3200" b="1" dirty="0" err="1" smtClean="0"/>
              <a:t>microfoundations</a:t>
            </a:r>
            <a:endParaRPr lang="en-GB" sz="3200" b="1" dirty="0" smtClean="0"/>
          </a:p>
          <a:p>
            <a:pPr lvl="0"/>
            <a:endParaRPr lang="it-IT" sz="3200" dirty="0"/>
          </a:p>
        </p:txBody>
      </p:sp>
    </p:spTree>
    <p:extLst>
      <p:ext uri="{BB962C8B-B14F-4D97-AF65-F5344CB8AC3E}">
        <p14:creationId xmlns:p14="http://schemas.microsoft.com/office/powerpoint/2010/main" val="1369321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Dracula</a:t>
            </a:r>
            <a:endParaRPr lang="it-IT" b="1" dirty="0"/>
          </a:p>
        </p:txBody>
      </p:sp>
      <p:sp>
        <p:nvSpPr>
          <p:cNvPr id="3" name="Segnaposto contenuto 2"/>
          <p:cNvSpPr>
            <a:spLocks noGrp="1"/>
          </p:cNvSpPr>
          <p:nvPr>
            <p:ph idx="1"/>
          </p:nvPr>
        </p:nvSpPr>
        <p:spPr/>
        <p:txBody>
          <a:bodyPr/>
          <a:lstStyle/>
          <a:p>
            <a:pPr lvl="0"/>
            <a:r>
              <a:rPr lang="en-GB" sz="3200" b="1" dirty="0"/>
              <a:t>indeed, if you address a neo-</a:t>
            </a:r>
            <a:r>
              <a:rPr lang="en-GB" sz="3200" b="1" dirty="0" err="1"/>
              <a:t>Walrasian</a:t>
            </a:r>
            <a:r>
              <a:rPr lang="en-GB" sz="3200" b="1" dirty="0"/>
              <a:t> audience by using such terms in an unqualified manner (as Keynes did) is really like </a:t>
            </a:r>
            <a:r>
              <a:rPr lang="en-GB" sz="3200" b="1" u="sng" dirty="0"/>
              <a:t>putting </a:t>
            </a:r>
            <a:r>
              <a:rPr lang="en-GB" sz="3200" b="1" i="1" u="sng" dirty="0"/>
              <a:t>Dracula</a:t>
            </a:r>
            <a:r>
              <a:rPr lang="en-GB" sz="3200" b="1" u="sng" dirty="0"/>
              <a:t> in charge of the blood bank</a:t>
            </a:r>
            <a:r>
              <a:rPr lang="en-GB" sz="3200" b="1" dirty="0"/>
              <a:t>. </a:t>
            </a:r>
            <a:endParaRPr lang="it-IT" sz="3200" dirty="0"/>
          </a:p>
          <a:p>
            <a:endParaRPr lang="it-IT" dirty="0"/>
          </a:p>
        </p:txBody>
      </p:sp>
    </p:spTree>
    <p:extLst>
      <p:ext uri="{BB962C8B-B14F-4D97-AF65-F5344CB8AC3E}">
        <p14:creationId xmlns:p14="http://schemas.microsoft.com/office/powerpoint/2010/main" val="1706740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76526"/>
            <a:ext cx="10515600" cy="1325563"/>
          </a:xfrm>
        </p:spPr>
        <p:txBody>
          <a:bodyPr/>
          <a:lstStyle/>
          <a:p>
            <a:r>
              <a:rPr lang="it-IT" b="1" dirty="0" smtClean="0"/>
              <a:t>First </a:t>
            </a:r>
            <a:r>
              <a:rPr lang="it-IT" b="1" dirty="0" err="1" smtClean="0"/>
              <a:t>conclusion</a:t>
            </a:r>
            <a:r>
              <a:rPr lang="it-IT" b="1" dirty="0" smtClean="0"/>
              <a:t>: </a:t>
            </a:r>
            <a:r>
              <a:rPr lang="it-IT" b="1" dirty="0" err="1" smtClean="0"/>
              <a:t>orange</a:t>
            </a:r>
            <a:r>
              <a:rPr lang="it-IT" b="1" dirty="0" smtClean="0"/>
              <a:t> vs </a:t>
            </a:r>
            <a:r>
              <a:rPr lang="it-IT" b="1" dirty="0" err="1" smtClean="0"/>
              <a:t>orange</a:t>
            </a:r>
            <a:r>
              <a:rPr lang="it-IT" b="1" dirty="0" smtClean="0"/>
              <a:t> </a:t>
            </a:r>
            <a:r>
              <a:rPr lang="it-IT" b="1" dirty="0" err="1" smtClean="0"/>
              <a:t>juice</a:t>
            </a:r>
            <a:endParaRPr lang="it-IT" b="1" dirty="0"/>
          </a:p>
        </p:txBody>
      </p:sp>
      <p:sp>
        <p:nvSpPr>
          <p:cNvPr id="3" name="Segnaposto contenuto 2"/>
          <p:cNvSpPr>
            <a:spLocks noGrp="1"/>
          </p:cNvSpPr>
          <p:nvPr>
            <p:ph idx="1"/>
          </p:nvPr>
        </p:nvSpPr>
        <p:spPr/>
        <p:txBody>
          <a:bodyPr>
            <a:normAutofit lnSpcReduction="10000"/>
          </a:bodyPr>
          <a:lstStyle/>
          <a:p>
            <a:pPr marL="0" indent="0">
              <a:buNone/>
            </a:pPr>
            <a:endParaRPr lang="it-IT" sz="4100" dirty="0"/>
          </a:p>
          <a:p>
            <a:pPr lvl="0"/>
            <a:r>
              <a:rPr lang="en-GB" sz="3200" b="1" dirty="0" smtClean="0"/>
              <a:t>ultimate </a:t>
            </a:r>
            <a:r>
              <a:rPr lang="en-GB" sz="3200" b="1" dirty="0"/>
              <a:t>meaning of the lost generality battle </a:t>
            </a:r>
            <a:r>
              <a:rPr lang="it-IT" sz="3200" b="1" dirty="0" err="1"/>
              <a:t>is</a:t>
            </a:r>
            <a:r>
              <a:rPr lang="it-IT" sz="3200" b="1" dirty="0"/>
              <a:t> </a:t>
            </a:r>
            <a:r>
              <a:rPr lang="it-IT" sz="3200" b="1" dirty="0" err="1" smtClean="0"/>
              <a:t>ontological</a:t>
            </a:r>
            <a:endParaRPr lang="it-IT" sz="3200" b="1" dirty="0" smtClean="0"/>
          </a:p>
          <a:p>
            <a:pPr marL="0" lvl="0" indent="0">
              <a:buNone/>
            </a:pPr>
            <a:endParaRPr lang="it-IT" sz="3200" b="1" dirty="0" smtClean="0"/>
          </a:p>
          <a:p>
            <a:pPr lvl="0"/>
            <a:r>
              <a:rPr lang="it-IT" sz="3200" b="1" dirty="0" smtClean="0"/>
              <a:t>The GT </a:t>
            </a:r>
            <a:r>
              <a:rPr lang="it-IT" sz="3200" b="1" dirty="0" err="1" smtClean="0"/>
              <a:t>is</a:t>
            </a:r>
            <a:r>
              <a:rPr lang="it-IT" sz="3200" b="1" dirty="0" smtClean="0"/>
              <a:t> </a:t>
            </a:r>
            <a:r>
              <a:rPr lang="it-IT" sz="3200" b="1" dirty="0" err="1" smtClean="0"/>
              <a:t>like</a:t>
            </a:r>
            <a:r>
              <a:rPr lang="it-IT" sz="3200" b="1" dirty="0" smtClean="0"/>
              <a:t> an </a:t>
            </a:r>
            <a:r>
              <a:rPr lang="it-IT" sz="3200" b="1" u="sng" dirty="0" err="1" smtClean="0"/>
              <a:t>orange</a:t>
            </a:r>
            <a:r>
              <a:rPr lang="it-IT" sz="3200" b="1" u="sng" dirty="0" smtClean="0"/>
              <a:t> </a:t>
            </a:r>
            <a:r>
              <a:rPr lang="it-IT" sz="3200" b="1" dirty="0" err="1" smtClean="0"/>
              <a:t>grown</a:t>
            </a:r>
            <a:r>
              <a:rPr lang="it-IT" sz="3200" b="1" dirty="0" smtClean="0"/>
              <a:t> on </a:t>
            </a:r>
            <a:r>
              <a:rPr lang="it-IT" sz="3200" b="1" dirty="0" err="1" smtClean="0"/>
              <a:t>Marshallian</a:t>
            </a:r>
            <a:r>
              <a:rPr lang="it-IT" sz="3200" b="1" dirty="0" smtClean="0"/>
              <a:t> </a:t>
            </a:r>
            <a:r>
              <a:rPr lang="it-IT" sz="3200" b="1" dirty="0" err="1" smtClean="0"/>
              <a:t>soil</a:t>
            </a:r>
            <a:endParaRPr lang="it-IT" sz="3200" b="1" dirty="0" smtClean="0"/>
          </a:p>
          <a:p>
            <a:pPr lvl="0"/>
            <a:endParaRPr lang="it-IT" sz="3200" b="1" dirty="0"/>
          </a:p>
          <a:p>
            <a:pPr lvl="0"/>
            <a:r>
              <a:rPr lang="it-IT" sz="3200" b="1" dirty="0"/>
              <a:t>f</a:t>
            </a:r>
            <a:r>
              <a:rPr lang="it-IT" sz="3200" b="1" dirty="0" smtClean="0"/>
              <a:t>or the </a:t>
            </a:r>
            <a:r>
              <a:rPr lang="it-IT" sz="3200" b="1" dirty="0" err="1"/>
              <a:t>axiomatic</a:t>
            </a:r>
            <a:r>
              <a:rPr lang="it-IT" sz="3200" b="1" dirty="0"/>
              <a:t> </a:t>
            </a:r>
            <a:r>
              <a:rPr lang="it-IT" sz="3200" b="1" dirty="0" err="1" smtClean="0"/>
              <a:t>approach</a:t>
            </a:r>
            <a:r>
              <a:rPr lang="it-IT" sz="3200" b="1" dirty="0" smtClean="0"/>
              <a:t> </a:t>
            </a:r>
            <a:r>
              <a:rPr lang="it-IT" sz="3200" b="1" dirty="0" err="1" smtClean="0"/>
              <a:t>orange</a:t>
            </a:r>
            <a:r>
              <a:rPr lang="it-IT" sz="3200" b="1" dirty="0" smtClean="0"/>
              <a:t> </a:t>
            </a:r>
            <a:r>
              <a:rPr lang="it-IT" sz="3200" b="1" dirty="0" err="1" smtClean="0"/>
              <a:t>as</a:t>
            </a:r>
            <a:r>
              <a:rPr lang="it-IT" sz="3200" b="1" dirty="0" smtClean="0"/>
              <a:t> </a:t>
            </a:r>
            <a:r>
              <a:rPr lang="it-IT" sz="3200" b="1" dirty="0" err="1" smtClean="0"/>
              <a:t>such</a:t>
            </a:r>
            <a:r>
              <a:rPr lang="it-IT" sz="3200" b="1" dirty="0" smtClean="0"/>
              <a:t> </a:t>
            </a:r>
            <a:r>
              <a:rPr lang="it-IT" sz="3200" b="1" dirty="0" err="1" smtClean="0"/>
              <a:t>is</a:t>
            </a:r>
            <a:r>
              <a:rPr lang="it-IT" sz="3200" b="1" dirty="0" smtClean="0"/>
              <a:t> </a:t>
            </a:r>
            <a:r>
              <a:rPr lang="it-IT" sz="3200" b="1" dirty="0" err="1" smtClean="0"/>
              <a:t>inedible</a:t>
            </a:r>
            <a:r>
              <a:rPr lang="it-IT" sz="3200" b="1" dirty="0" smtClean="0"/>
              <a:t>; so </a:t>
            </a:r>
            <a:r>
              <a:rPr lang="it-IT" sz="3200" b="1" dirty="0" err="1" smtClean="0"/>
              <a:t>it</a:t>
            </a:r>
            <a:r>
              <a:rPr lang="it-IT" sz="3200" b="1" dirty="0" smtClean="0"/>
              <a:t> </a:t>
            </a:r>
            <a:r>
              <a:rPr lang="it-IT" sz="3200" b="1" dirty="0" err="1" smtClean="0"/>
              <a:t>has</a:t>
            </a:r>
            <a:r>
              <a:rPr lang="it-IT" sz="3200" b="1" dirty="0" smtClean="0"/>
              <a:t> </a:t>
            </a:r>
            <a:r>
              <a:rPr lang="it-IT" sz="3200" b="1" dirty="0" err="1" smtClean="0"/>
              <a:t>squeezed</a:t>
            </a:r>
            <a:r>
              <a:rPr lang="it-IT" sz="3200" b="1" dirty="0" smtClean="0"/>
              <a:t> out the pure </a:t>
            </a:r>
            <a:r>
              <a:rPr lang="it-IT" sz="3200" b="1" dirty="0" err="1" smtClean="0"/>
              <a:t>individualistic</a:t>
            </a:r>
            <a:r>
              <a:rPr lang="it-IT" sz="3200" b="1" dirty="0" smtClean="0"/>
              <a:t> </a:t>
            </a:r>
            <a:r>
              <a:rPr lang="it-IT" sz="3200" b="1" u="sng" dirty="0" err="1" smtClean="0"/>
              <a:t>juice</a:t>
            </a:r>
            <a:r>
              <a:rPr lang="it-IT" sz="3200" b="1" dirty="0" smtClean="0"/>
              <a:t> of the </a:t>
            </a:r>
            <a:r>
              <a:rPr lang="en-GB" sz="3200" b="1" dirty="0" smtClean="0"/>
              <a:t>orange by replacing Keynes’s realistic view of individuals with atomistic </a:t>
            </a:r>
            <a:r>
              <a:rPr lang="en-GB" sz="3200" b="1" dirty="0"/>
              <a:t>foundations </a:t>
            </a:r>
            <a:r>
              <a:rPr lang="en-GB" sz="3200" dirty="0"/>
              <a:t> </a:t>
            </a:r>
            <a:endParaRPr lang="it-IT" sz="3200" dirty="0"/>
          </a:p>
          <a:p>
            <a:pPr marL="0" indent="0">
              <a:buNone/>
            </a:pPr>
            <a:endParaRPr lang="it-IT" sz="4600" u="sng" dirty="0"/>
          </a:p>
          <a:p>
            <a:endParaRPr lang="it-IT" dirty="0"/>
          </a:p>
        </p:txBody>
      </p:sp>
      <p:sp>
        <p:nvSpPr>
          <p:cNvPr id="4" name="CasellaDiTesto 3"/>
          <p:cNvSpPr txBox="1"/>
          <p:nvPr/>
        </p:nvSpPr>
        <p:spPr>
          <a:xfrm>
            <a:off x="1233377" y="1254642"/>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7970739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TotalTime>
  <Words>904</Words>
  <Application>Microsoft Macintosh PowerPoint</Application>
  <PresentationFormat>Widescreen</PresentationFormat>
  <Paragraphs>105</Paragraphs>
  <Slides>15</Slides>
  <Notes>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Calibri</vt:lpstr>
      <vt:lpstr>Calibri Light</vt:lpstr>
      <vt:lpstr>Arial</vt:lpstr>
      <vt:lpstr>Tema di Office</vt:lpstr>
      <vt:lpstr>Presentazione di PowerPoint</vt:lpstr>
      <vt:lpstr>Introduction</vt:lpstr>
      <vt:lpstr>1.  WHY? </vt:lpstr>
      <vt:lpstr>So why did ‘it’ happen?  </vt:lpstr>
      <vt:lpstr>Keynes’s mistake</vt:lpstr>
      <vt:lpstr>A matter of ontology I</vt:lpstr>
      <vt:lpstr>A matter of ontology II</vt:lpstr>
      <vt:lpstr>Dracula</vt:lpstr>
      <vt:lpstr>First conclusion: orange vs orange juice</vt:lpstr>
      <vt:lpstr>2 WHAT TO DO: transgenic agricolture ? </vt:lpstr>
      <vt:lpstr>Why a macrofoundations perspective?</vt:lpstr>
      <vt:lpstr> Conventions: reality or illusion?</vt:lpstr>
      <vt:lpstr> Collective perceptions and Einstein</vt:lpstr>
      <vt:lpstr>Collective perceptions and the GR</vt:lpstr>
      <vt:lpstr>Final 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Utente di Microsoft Office</cp:lastModifiedBy>
  <cp:revision>49</cp:revision>
  <cp:lastPrinted>2016-07-09T19:08:09Z</cp:lastPrinted>
  <dcterms:created xsi:type="dcterms:W3CDTF">2016-07-09T06:54:40Z</dcterms:created>
  <dcterms:modified xsi:type="dcterms:W3CDTF">2016-07-10T10:24:34Z</dcterms:modified>
</cp:coreProperties>
</file>