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47" autoAdjust="0"/>
    <p:restoredTop sz="94660"/>
  </p:normalViewPr>
  <p:slideViewPr>
    <p:cSldViewPr>
      <p:cViewPr varScale="1">
        <p:scale>
          <a:sx n="70" d="100"/>
          <a:sy n="70" d="100"/>
        </p:scale>
        <p:origin x="894" y="48"/>
      </p:cViewPr>
      <p:guideLst>
        <p:guide orient="horz" pos="2160"/>
        <p:guide pos="2880"/>
      </p:guideLst>
    </p:cSldViewPr>
  </p:slideViewPr>
  <p:notesTextViewPr>
    <p:cViewPr>
      <p:scale>
        <a:sx n="1" d="1"/>
        <a:sy n="1" d="1"/>
      </p:scale>
      <p:origin x="0" y="0"/>
    </p:cViewPr>
  </p:notesTextViewPr>
  <p:sorterViewPr>
    <p:cViewPr>
      <p:scale>
        <a:sx n="100" d="100"/>
        <a:sy n="100" d="100"/>
      </p:scale>
      <p:origin x="0" y="-3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9CDED1C-49EC-4597-A3BE-0FD4F489B558}" type="datetimeFigureOut">
              <a:rPr lang="en-AU" smtClean="0"/>
              <a:t>10/07/2016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5247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CDED1C-49EC-4597-A3BE-0FD4F489B558}" type="datetimeFigureOut">
              <a:rPr lang="en-AU" smtClean="0"/>
              <a:t>10/07/2016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359026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CDED1C-49EC-4597-A3BE-0FD4F489B558}" type="datetimeFigureOut">
              <a:rPr lang="en-AU" smtClean="0"/>
              <a:t>10/07/2016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276811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9CDED1C-49EC-4597-A3BE-0FD4F489B558}" type="datetimeFigureOut">
              <a:rPr lang="en-AU" smtClean="0"/>
              <a:t>10/07/2016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23919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DED1C-49EC-4597-A3BE-0FD4F489B558}" type="datetimeFigureOut">
              <a:rPr lang="en-AU" smtClean="0"/>
              <a:t>10/07/2016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320346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9CDED1C-49EC-4597-A3BE-0FD4F489B558}" type="datetimeFigureOut">
              <a:rPr lang="en-AU" smtClean="0"/>
              <a:t>10/07/2016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334656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9CDED1C-49EC-4597-A3BE-0FD4F489B558}" type="datetimeFigureOut">
              <a:rPr lang="en-AU" smtClean="0"/>
              <a:t>10/07/2016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127692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9CDED1C-49EC-4597-A3BE-0FD4F489B558}" type="datetimeFigureOut">
              <a:rPr lang="en-AU" smtClean="0"/>
              <a:t>10/07/2016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73058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DED1C-49EC-4597-A3BE-0FD4F489B558}" type="datetimeFigureOut">
              <a:rPr lang="en-AU" smtClean="0"/>
              <a:t>10/07/2016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201193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DED1C-49EC-4597-A3BE-0FD4F489B558}" type="datetimeFigureOut">
              <a:rPr lang="en-AU" smtClean="0"/>
              <a:t>10/07/2016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251628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DED1C-49EC-4597-A3BE-0FD4F489B558}" type="datetimeFigureOut">
              <a:rPr lang="en-AU" smtClean="0"/>
              <a:t>10/07/2016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3CEECE9-066D-4C89-B280-C464794512E7}" type="slidenum">
              <a:rPr lang="en-AU" smtClean="0"/>
              <a:t>‹#›</a:t>
            </a:fld>
            <a:endParaRPr lang="en-AU"/>
          </a:p>
        </p:txBody>
      </p:sp>
    </p:spTree>
    <p:extLst>
      <p:ext uri="{BB962C8B-B14F-4D97-AF65-F5344CB8AC3E}">
        <p14:creationId xmlns:p14="http://schemas.microsoft.com/office/powerpoint/2010/main" val="290878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DED1C-49EC-4597-A3BE-0FD4F489B558}" type="datetimeFigureOut">
              <a:rPr lang="en-AU" smtClean="0"/>
              <a:t>10/07/2016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EECE9-066D-4C89-B280-C464794512E7}" type="slidenum">
              <a:rPr lang="en-AU" smtClean="0"/>
              <a:t>‹#›</a:t>
            </a:fld>
            <a:endParaRPr lang="en-AU"/>
          </a:p>
        </p:txBody>
      </p:sp>
    </p:spTree>
    <p:extLst>
      <p:ext uri="{BB962C8B-B14F-4D97-AF65-F5344CB8AC3E}">
        <p14:creationId xmlns:p14="http://schemas.microsoft.com/office/powerpoint/2010/main" val="188695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ducatorstechnology.com/2014/04/the-four-important-models-of-blended.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Teaching a pluralist first year macroeconomics</a:t>
            </a:r>
            <a:br>
              <a:rPr lang="en-AU" dirty="0"/>
            </a:br>
            <a:r>
              <a:rPr lang="en-AU" dirty="0"/>
              <a:t>course utilising blended </a:t>
            </a:r>
            <a:r>
              <a:rPr lang="en-AU" dirty="0" smtClean="0"/>
              <a:t>learning</a:t>
            </a:r>
            <a:r>
              <a:rPr lang="en-AU" dirty="0"/>
              <a:t/>
            </a:r>
            <a:br>
              <a:rPr lang="en-AU" dirty="0"/>
            </a:br>
            <a:endParaRPr lang="en-AU" dirty="0"/>
          </a:p>
        </p:txBody>
      </p:sp>
      <p:sp>
        <p:nvSpPr>
          <p:cNvPr id="3" name="Subtitle 2"/>
          <p:cNvSpPr>
            <a:spLocks noGrp="1"/>
          </p:cNvSpPr>
          <p:nvPr>
            <p:ph type="subTitle" idx="1"/>
          </p:nvPr>
        </p:nvSpPr>
        <p:spPr/>
        <p:txBody>
          <a:bodyPr>
            <a:normAutofit fontScale="55000" lnSpcReduction="20000"/>
          </a:bodyPr>
          <a:lstStyle/>
          <a:p>
            <a:r>
              <a:rPr lang="en-GB" dirty="0" smtClean="0">
                <a:solidFill>
                  <a:srgbClr val="000099"/>
                </a:solidFill>
              </a:rPr>
              <a:t>Martin J. Watts</a:t>
            </a:r>
          </a:p>
          <a:p>
            <a:r>
              <a:rPr lang="en-GB" dirty="0" smtClean="0">
                <a:solidFill>
                  <a:srgbClr val="000099"/>
                </a:solidFill>
              </a:rPr>
              <a:t>Newcastle Business School</a:t>
            </a:r>
          </a:p>
          <a:p>
            <a:r>
              <a:rPr lang="en-GB" dirty="0" smtClean="0">
                <a:solidFill>
                  <a:srgbClr val="000099"/>
                </a:solidFill>
              </a:rPr>
              <a:t>The University of Newcastle</a:t>
            </a:r>
          </a:p>
          <a:p>
            <a:r>
              <a:rPr lang="en-GB" dirty="0" smtClean="0">
                <a:solidFill>
                  <a:srgbClr val="000099"/>
                </a:solidFill>
              </a:rPr>
              <a:t>NSW, </a:t>
            </a:r>
            <a:r>
              <a:rPr lang="en-GB" dirty="0" smtClean="0">
                <a:solidFill>
                  <a:srgbClr val="000099"/>
                </a:solidFill>
              </a:rPr>
              <a:t>Australia</a:t>
            </a:r>
          </a:p>
          <a:p>
            <a:endParaRPr lang="en-GB" dirty="0"/>
          </a:p>
          <a:p>
            <a:r>
              <a:rPr lang="en-GB" b="1" dirty="0" smtClean="0">
                <a:solidFill>
                  <a:srgbClr val="000099"/>
                </a:solidFill>
              </a:rPr>
              <a:t>Martin.Watts@Newcastle.edu.au</a:t>
            </a:r>
            <a:endParaRPr lang="en-AU" b="1" dirty="0">
              <a:solidFill>
                <a:srgbClr val="000099"/>
              </a:solidFill>
            </a:endParaRPr>
          </a:p>
        </p:txBody>
      </p:sp>
    </p:spTree>
    <p:extLst>
      <p:ext uri="{BB962C8B-B14F-4D97-AF65-F5344CB8AC3E}">
        <p14:creationId xmlns:p14="http://schemas.microsoft.com/office/powerpoint/2010/main" val="185860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What is Blended Learning (BL)?</a:t>
            </a:r>
            <a:endParaRPr lang="en-AU" sz="2800" b="1" dirty="0"/>
          </a:p>
        </p:txBody>
      </p:sp>
      <p:sp>
        <p:nvSpPr>
          <p:cNvPr id="3" name="Content Placeholder 2"/>
          <p:cNvSpPr>
            <a:spLocks noGrp="1"/>
          </p:cNvSpPr>
          <p:nvPr>
            <p:ph idx="1"/>
          </p:nvPr>
        </p:nvSpPr>
        <p:spPr>
          <a:xfrm>
            <a:off x="457200" y="1268760"/>
            <a:ext cx="8229600" cy="5472608"/>
          </a:xfrm>
        </p:spPr>
        <p:txBody>
          <a:bodyPr>
            <a:noAutofit/>
          </a:bodyPr>
          <a:lstStyle/>
          <a:p>
            <a:pPr>
              <a:spcBef>
                <a:spcPts val="0"/>
              </a:spcBef>
            </a:pPr>
            <a:r>
              <a:rPr lang="en-AU" sz="2000" dirty="0" smtClean="0"/>
              <a:t>In its </a:t>
            </a:r>
            <a:r>
              <a:rPr lang="en-AU" sz="2000" dirty="0"/>
              <a:t>basic and simplest definition, blended learning is an instructional methodology, a teaching and learning approach that combines face-to-face classroom methods with computer mediated activities to deliver instruction. The strengths of this instructional approach is its combination of both face to face and online teaching methods into one integrated instructional approach (</a:t>
            </a:r>
            <a:r>
              <a:rPr lang="en-AU" sz="2000" dirty="0">
                <a:hlinkClick r:id="rId2"/>
              </a:rPr>
              <a:t>http://</a:t>
            </a:r>
            <a:r>
              <a:rPr lang="en-AU" sz="2000" dirty="0" smtClean="0">
                <a:hlinkClick r:id="rId2"/>
              </a:rPr>
              <a:t>www.educatorstechnology.com/2014/04/the-four-important-models-of-blended.html</a:t>
            </a:r>
            <a:r>
              <a:rPr lang="en-AU" sz="2000" dirty="0" smtClean="0"/>
              <a:t>).</a:t>
            </a:r>
          </a:p>
          <a:p>
            <a:pPr>
              <a:spcBef>
                <a:spcPts val="0"/>
              </a:spcBef>
            </a:pPr>
            <a:endParaRPr lang="en-AU" sz="2000" dirty="0"/>
          </a:p>
          <a:p>
            <a:pPr>
              <a:spcBef>
                <a:spcPts val="0"/>
              </a:spcBef>
            </a:pPr>
            <a:r>
              <a:rPr lang="en-AU" sz="2000" dirty="0" smtClean="0"/>
              <a:t>In practice at the University of Newcastle, we had 4 hours of contact in the 1st year </a:t>
            </a:r>
            <a:r>
              <a:rPr lang="en-AU" sz="2000" dirty="0" smtClean="0"/>
              <a:t>Macro </a:t>
            </a:r>
            <a:r>
              <a:rPr lang="en-AU" sz="2000" dirty="0" smtClean="0"/>
              <a:t>course: 2 hour Lecture, 1 hour tutorial &amp; 1 hour Workshop, </a:t>
            </a:r>
          </a:p>
          <a:p>
            <a:pPr>
              <a:spcBef>
                <a:spcPts val="0"/>
              </a:spcBef>
            </a:pPr>
            <a:endParaRPr lang="en-AU" sz="2000" dirty="0"/>
          </a:p>
          <a:p>
            <a:pPr>
              <a:spcBef>
                <a:spcPts val="0"/>
              </a:spcBef>
            </a:pPr>
            <a:r>
              <a:rPr lang="en-AU" sz="2000" dirty="0" smtClean="0"/>
              <a:t>This was replaced by </a:t>
            </a:r>
            <a:r>
              <a:rPr lang="en-AU" sz="2000" dirty="0" smtClean="0"/>
              <a:t>a 2 </a:t>
            </a:r>
            <a:r>
              <a:rPr lang="en-AU" sz="2000" dirty="0" smtClean="0"/>
              <a:t>hour workshop plus online material including short topic based lectures, videos, quizzes…</a:t>
            </a:r>
          </a:p>
          <a:p>
            <a:pPr>
              <a:spcBef>
                <a:spcPts val="0"/>
              </a:spcBef>
            </a:pPr>
            <a:endParaRPr lang="en-AU" sz="2000" dirty="0"/>
          </a:p>
          <a:p>
            <a:pPr>
              <a:spcBef>
                <a:spcPts val="0"/>
              </a:spcBef>
            </a:pPr>
            <a:r>
              <a:rPr lang="en-AU" sz="2000" dirty="0" smtClean="0"/>
              <a:t>The focus of BL is on students being responsible for their preparatory learning through their work outside the classroom, which then enables higher level learning in workshops.</a:t>
            </a:r>
          </a:p>
          <a:p>
            <a:pPr>
              <a:spcBef>
                <a:spcPts val="0"/>
              </a:spcBef>
            </a:pPr>
            <a:endParaRPr lang="en-AU" sz="2000" dirty="0" smtClean="0"/>
          </a:p>
          <a:p>
            <a:pPr>
              <a:spcBef>
                <a:spcPts val="0"/>
              </a:spcBef>
            </a:pPr>
            <a:endParaRPr lang="en-AU" sz="2000" dirty="0"/>
          </a:p>
        </p:txBody>
      </p:sp>
    </p:spTree>
    <p:extLst>
      <p:ext uri="{BB962C8B-B14F-4D97-AF65-F5344CB8AC3E}">
        <p14:creationId xmlns:p14="http://schemas.microsoft.com/office/powerpoint/2010/main" val="1146713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What is Blended Learning?</a:t>
            </a:r>
            <a:endParaRPr lang="en-AU" sz="2800" b="1" dirty="0"/>
          </a:p>
        </p:txBody>
      </p:sp>
      <p:sp>
        <p:nvSpPr>
          <p:cNvPr id="3" name="Content Placeholder 2"/>
          <p:cNvSpPr>
            <a:spLocks noGrp="1"/>
          </p:cNvSpPr>
          <p:nvPr>
            <p:ph idx="1"/>
          </p:nvPr>
        </p:nvSpPr>
        <p:spPr>
          <a:xfrm>
            <a:off x="457200" y="1268760"/>
            <a:ext cx="8229600" cy="5472608"/>
          </a:xfrm>
        </p:spPr>
        <p:txBody>
          <a:bodyPr>
            <a:noAutofit/>
          </a:bodyPr>
          <a:lstStyle/>
          <a:p>
            <a:pPr>
              <a:spcBef>
                <a:spcPts val="0"/>
              </a:spcBef>
            </a:pPr>
            <a:r>
              <a:rPr lang="en-AU" sz="2000" dirty="0" smtClean="0"/>
              <a:t>The workshops are conducted in custom built classrooms with tables each holding 5 students, which are shaped and aligned so all students can see the main screen. The largest room holds 85 students.</a:t>
            </a:r>
          </a:p>
          <a:p>
            <a:pPr>
              <a:spcBef>
                <a:spcPts val="0"/>
              </a:spcBef>
            </a:pPr>
            <a:endParaRPr lang="en-AU" sz="2000" dirty="0"/>
          </a:p>
          <a:p>
            <a:pPr>
              <a:spcBef>
                <a:spcPts val="0"/>
              </a:spcBef>
            </a:pPr>
            <a:r>
              <a:rPr lang="en-AU" sz="2000" dirty="0" smtClean="0"/>
              <a:t>Each table has a computer which is linked to the main computer.</a:t>
            </a:r>
          </a:p>
          <a:p>
            <a:pPr>
              <a:spcBef>
                <a:spcPts val="0"/>
              </a:spcBef>
            </a:pPr>
            <a:endParaRPr lang="en-AU" sz="2000" dirty="0"/>
          </a:p>
          <a:p>
            <a:pPr>
              <a:spcBef>
                <a:spcPts val="0"/>
              </a:spcBef>
            </a:pPr>
            <a:r>
              <a:rPr lang="en-AU" sz="2000" dirty="0" smtClean="0"/>
              <a:t>Workshops consist of a number of activities:</a:t>
            </a:r>
          </a:p>
          <a:p>
            <a:pPr lvl="1">
              <a:spcBef>
                <a:spcPts val="0"/>
              </a:spcBef>
            </a:pPr>
            <a:r>
              <a:rPr lang="en-AU" sz="1600" dirty="0" smtClean="0"/>
              <a:t>Short presentations by the instructor;</a:t>
            </a:r>
          </a:p>
          <a:p>
            <a:pPr lvl="1">
              <a:spcBef>
                <a:spcPts val="0"/>
              </a:spcBef>
            </a:pPr>
            <a:r>
              <a:rPr lang="en-AU" sz="1600" dirty="0" smtClean="0"/>
              <a:t>Videos and other online media</a:t>
            </a:r>
          </a:p>
          <a:p>
            <a:pPr lvl="1">
              <a:spcBef>
                <a:spcPts val="0"/>
              </a:spcBef>
            </a:pPr>
            <a:r>
              <a:rPr lang="en-AU" sz="1600" dirty="0" smtClean="0"/>
              <a:t>Group learning activities undertaken by the 5 students at each table with interaction also with the </a:t>
            </a:r>
            <a:r>
              <a:rPr lang="en-AU" sz="1600" dirty="0" smtClean="0"/>
              <a:t>Instructor and/or </a:t>
            </a:r>
            <a:r>
              <a:rPr lang="en-AU" sz="1600" dirty="0" smtClean="0"/>
              <a:t>an Assistant, who provides direction and promotes discussion.</a:t>
            </a:r>
          </a:p>
          <a:p>
            <a:pPr lvl="1">
              <a:spcBef>
                <a:spcPts val="0"/>
              </a:spcBef>
            </a:pPr>
            <a:endParaRPr lang="en-AU" sz="1600" dirty="0"/>
          </a:p>
          <a:p>
            <a:pPr>
              <a:spcBef>
                <a:spcPts val="0"/>
              </a:spcBef>
            </a:pPr>
            <a:r>
              <a:rPr lang="en-AU" sz="2000" dirty="0" smtClean="0"/>
              <a:t>The major issue is the lack of time. If students are not prepared, then presenting some form of lecture in the workshop is very tempting.</a:t>
            </a:r>
          </a:p>
          <a:p>
            <a:pPr>
              <a:spcBef>
                <a:spcPts val="0"/>
              </a:spcBef>
            </a:pPr>
            <a:endParaRPr lang="en-AU" sz="2000" dirty="0"/>
          </a:p>
          <a:p>
            <a:pPr>
              <a:spcBef>
                <a:spcPts val="0"/>
              </a:spcBef>
            </a:pPr>
            <a:r>
              <a:rPr lang="en-AU" sz="2000" dirty="0" smtClean="0"/>
              <a:t>However most students seem incapable of processing the material from lectures so they are unable to apply the associated </a:t>
            </a:r>
            <a:r>
              <a:rPr lang="en-AU" sz="2000" dirty="0"/>
              <a:t>concepts and </a:t>
            </a:r>
            <a:r>
              <a:rPr lang="en-AU" sz="2000" dirty="0" smtClean="0"/>
              <a:t>theories straight away in the </a:t>
            </a:r>
            <a:r>
              <a:rPr lang="en-AU" sz="2000" dirty="0" smtClean="0"/>
              <a:t>workshops, in the absence of prior preparation.</a:t>
            </a:r>
            <a:endParaRPr lang="en-AU" sz="2000" dirty="0" smtClean="0"/>
          </a:p>
          <a:p>
            <a:pPr>
              <a:spcBef>
                <a:spcPts val="0"/>
              </a:spcBef>
            </a:pPr>
            <a:endParaRPr lang="en-AU" sz="2000" dirty="0" smtClean="0"/>
          </a:p>
          <a:p>
            <a:pPr>
              <a:spcBef>
                <a:spcPts val="0"/>
              </a:spcBef>
            </a:pPr>
            <a:endParaRPr lang="en-AU" sz="2000" dirty="0" smtClean="0"/>
          </a:p>
          <a:p>
            <a:pPr>
              <a:spcBef>
                <a:spcPts val="0"/>
              </a:spcBef>
            </a:pPr>
            <a:endParaRPr lang="en-AU" sz="2000" dirty="0"/>
          </a:p>
        </p:txBody>
      </p:sp>
    </p:spTree>
    <p:extLst>
      <p:ext uri="{BB962C8B-B14F-4D97-AF65-F5344CB8AC3E}">
        <p14:creationId xmlns:p14="http://schemas.microsoft.com/office/powerpoint/2010/main" val="378964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What is Blended Learning?</a:t>
            </a:r>
            <a:endParaRPr lang="en-AU" sz="2800" b="1" dirty="0"/>
          </a:p>
        </p:txBody>
      </p:sp>
      <p:sp>
        <p:nvSpPr>
          <p:cNvPr id="3" name="Content Placeholder 2"/>
          <p:cNvSpPr>
            <a:spLocks noGrp="1"/>
          </p:cNvSpPr>
          <p:nvPr>
            <p:ph idx="1"/>
          </p:nvPr>
        </p:nvSpPr>
        <p:spPr>
          <a:xfrm>
            <a:off x="457200" y="1268760"/>
            <a:ext cx="8363272" cy="5472608"/>
          </a:xfrm>
        </p:spPr>
        <p:txBody>
          <a:bodyPr>
            <a:noAutofit/>
          </a:bodyPr>
          <a:lstStyle/>
          <a:p>
            <a:pPr>
              <a:spcBef>
                <a:spcPts val="0"/>
              </a:spcBef>
            </a:pPr>
            <a:r>
              <a:rPr lang="en-AU" sz="2000" dirty="0" smtClean="0"/>
              <a:t>This year we had a temporary respite. Some courses have a 3 hour workshop, which we considered to be too long for first years.</a:t>
            </a:r>
          </a:p>
          <a:p>
            <a:pPr>
              <a:spcBef>
                <a:spcPts val="0"/>
              </a:spcBef>
            </a:pPr>
            <a:endParaRPr lang="en-AU" sz="2000" dirty="0"/>
          </a:p>
          <a:p>
            <a:pPr>
              <a:spcBef>
                <a:spcPts val="0"/>
              </a:spcBef>
            </a:pPr>
            <a:r>
              <a:rPr lang="en-AU" sz="2000" dirty="0"/>
              <a:t>W</a:t>
            </a:r>
            <a:r>
              <a:rPr lang="en-AU" sz="2000" dirty="0" smtClean="0"/>
              <a:t>e negotiated a separate hour’s lecture, but attendance tends to be poor!</a:t>
            </a:r>
          </a:p>
          <a:p>
            <a:pPr>
              <a:spcBef>
                <a:spcPts val="0"/>
              </a:spcBef>
            </a:pPr>
            <a:endParaRPr lang="en-AU" sz="2000" dirty="0"/>
          </a:p>
          <a:p>
            <a:pPr>
              <a:spcBef>
                <a:spcPts val="0"/>
              </a:spcBef>
            </a:pPr>
            <a:r>
              <a:rPr lang="en-AU" sz="2000" dirty="0" smtClean="0"/>
              <a:t>Has this shift to BL been the outcome of a detailed and rigorous assessment of the available evidence? No. It is driven </a:t>
            </a:r>
            <a:r>
              <a:rPr lang="en-AU" sz="2000" dirty="0" smtClean="0"/>
              <a:t>(</a:t>
            </a:r>
            <a:r>
              <a:rPr lang="en-AU" sz="2000" dirty="0" err="1" smtClean="0"/>
              <a:t>inpart</a:t>
            </a:r>
            <a:r>
              <a:rPr lang="en-AU" sz="2000" dirty="0" smtClean="0"/>
              <a:t>) by </a:t>
            </a:r>
            <a:r>
              <a:rPr lang="en-AU" sz="2000" dirty="0" smtClean="0"/>
              <a:t>relocation of the NBS to a new building in the city with the largest lecture theatre holding 110!</a:t>
            </a:r>
          </a:p>
          <a:p>
            <a:pPr>
              <a:spcBef>
                <a:spcPts val="0"/>
              </a:spcBef>
            </a:pPr>
            <a:endParaRPr lang="en-AU" sz="2000" dirty="0"/>
          </a:p>
          <a:p>
            <a:pPr>
              <a:spcBef>
                <a:spcPts val="0"/>
              </a:spcBef>
            </a:pPr>
            <a:r>
              <a:rPr lang="en-AU" sz="2000" dirty="0" smtClean="0"/>
              <a:t>There are studies of course, e.g. Garrison &amp; </a:t>
            </a:r>
            <a:r>
              <a:rPr lang="en-AU" sz="2000" dirty="0" err="1" smtClean="0"/>
              <a:t>Kanuka</a:t>
            </a:r>
            <a:r>
              <a:rPr lang="en-AU" sz="2000" dirty="0" smtClean="0"/>
              <a:t> (2004): ‘The </a:t>
            </a:r>
            <a:r>
              <a:rPr lang="en-AU" sz="2000" dirty="0"/>
              <a:t>conclusion is that blended learning is consistent with the values of traditional higher education institutions </a:t>
            </a:r>
            <a:r>
              <a:rPr lang="en-AU" sz="2000" b="1" dirty="0"/>
              <a:t>and has the </a:t>
            </a:r>
            <a:r>
              <a:rPr lang="en-AU" sz="2000" b="1" dirty="0">
                <a:solidFill>
                  <a:srgbClr val="FF0000"/>
                </a:solidFill>
              </a:rPr>
              <a:t>proven potential </a:t>
            </a:r>
            <a:r>
              <a:rPr lang="en-AU" sz="2000" b="1" dirty="0" smtClean="0">
                <a:solidFill>
                  <a:srgbClr val="FF0000"/>
                </a:solidFill>
              </a:rPr>
              <a:t>(??) </a:t>
            </a:r>
            <a:r>
              <a:rPr lang="en-AU" sz="2000" b="1" dirty="0" smtClean="0"/>
              <a:t>to </a:t>
            </a:r>
            <a:r>
              <a:rPr lang="en-AU" sz="2000" b="1" dirty="0"/>
              <a:t>enhance both the effectiveness </a:t>
            </a:r>
            <a:r>
              <a:rPr lang="en-AU" sz="2000" b="1" dirty="0" smtClean="0"/>
              <a:t>&amp; efficiency </a:t>
            </a:r>
            <a:r>
              <a:rPr lang="en-AU" sz="2000" b="1" dirty="0"/>
              <a:t>of meaningful learning experiences</a:t>
            </a:r>
            <a:r>
              <a:rPr lang="en-AU" sz="2000" dirty="0" smtClean="0"/>
              <a:t>.’ </a:t>
            </a:r>
          </a:p>
          <a:p>
            <a:pPr>
              <a:spcBef>
                <a:spcPts val="0"/>
              </a:spcBef>
            </a:pPr>
            <a:endParaRPr lang="en-AU" sz="2000" dirty="0"/>
          </a:p>
          <a:p>
            <a:pPr>
              <a:spcBef>
                <a:spcPts val="0"/>
              </a:spcBef>
            </a:pPr>
            <a:r>
              <a:rPr lang="en-AU" sz="2000" dirty="0" smtClean="0"/>
              <a:t>Rigorous studies are difficult because of content being changed to fit in with the change in mode of teaching.</a:t>
            </a:r>
          </a:p>
          <a:p>
            <a:pPr>
              <a:spcBef>
                <a:spcPts val="0"/>
              </a:spcBef>
            </a:pPr>
            <a:endParaRPr lang="en-AU" sz="2000" dirty="0"/>
          </a:p>
          <a:p>
            <a:pPr>
              <a:spcBef>
                <a:spcPts val="0"/>
              </a:spcBef>
            </a:pPr>
            <a:r>
              <a:rPr lang="en-AU" sz="2000" dirty="0"/>
              <a:t>UTS &amp; RMIT </a:t>
            </a:r>
            <a:r>
              <a:rPr lang="en-AU" sz="2000" dirty="0" smtClean="0"/>
              <a:t>also relocated their Business Schools and adopted BL!</a:t>
            </a:r>
            <a:endParaRPr lang="en-AU" sz="2000" dirty="0"/>
          </a:p>
          <a:p>
            <a:pPr>
              <a:spcBef>
                <a:spcPts val="0"/>
              </a:spcBef>
            </a:pPr>
            <a:endParaRPr lang="en-AU" sz="2000" dirty="0"/>
          </a:p>
        </p:txBody>
      </p:sp>
    </p:spTree>
    <p:extLst>
      <p:ext uri="{BB962C8B-B14F-4D97-AF65-F5344CB8AC3E}">
        <p14:creationId xmlns:p14="http://schemas.microsoft.com/office/powerpoint/2010/main" val="4096221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Frank </a:t>
            </a:r>
            <a:r>
              <a:rPr lang="en-AU" sz="2800" b="1" dirty="0" err="1" smtClean="0"/>
              <a:t>Gehry</a:t>
            </a:r>
            <a:r>
              <a:rPr lang="en-AU" sz="2800" b="1" dirty="0" smtClean="0"/>
              <a:t> New Age UTS Building!</a:t>
            </a:r>
            <a:endParaRPr lang="en-AU" sz="2800" b="1" dirty="0"/>
          </a:p>
        </p:txBody>
      </p:sp>
      <p:pic>
        <p:nvPicPr>
          <p:cNvPr id="7" name="Content Placeholder 6"/>
          <p:cNvPicPr>
            <a:picLocks noGrp="1" noChangeAspect="1"/>
          </p:cNvPicPr>
          <p:nvPr>
            <p:ph idx="1"/>
          </p:nvPr>
        </p:nvPicPr>
        <p:blipFill>
          <a:blip r:embed="rId2"/>
          <a:stretch>
            <a:fillRect/>
          </a:stretch>
        </p:blipFill>
        <p:spPr>
          <a:xfrm>
            <a:off x="899592" y="1388613"/>
            <a:ext cx="7714286" cy="5785714"/>
          </a:xfrm>
          <a:prstGeom prst="rect">
            <a:avLst/>
          </a:prstGeom>
        </p:spPr>
      </p:pic>
    </p:spTree>
    <p:extLst>
      <p:ext uri="{BB962C8B-B14F-4D97-AF65-F5344CB8AC3E}">
        <p14:creationId xmlns:p14="http://schemas.microsoft.com/office/powerpoint/2010/main" val="3808275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UTS Classroom</a:t>
            </a:r>
            <a:endParaRPr lang="en-AU" sz="2800" b="1"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206523" y="1647021"/>
            <a:ext cx="6730953" cy="4479142"/>
          </a:xfrm>
          <a:prstGeom prst="rect">
            <a:avLst/>
          </a:prstGeom>
        </p:spPr>
      </p:pic>
    </p:spTree>
    <p:extLst>
      <p:ext uri="{BB962C8B-B14F-4D97-AF65-F5344CB8AC3E}">
        <p14:creationId xmlns:p14="http://schemas.microsoft.com/office/powerpoint/2010/main" val="2516934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err="1" smtClean="0"/>
              <a:t>NewSpace</a:t>
            </a:r>
            <a:r>
              <a:rPr lang="en-AU" sz="2800" b="1" dirty="0" smtClean="0"/>
              <a:t>, </a:t>
            </a:r>
            <a:r>
              <a:rPr lang="en-AU" sz="2800" b="1" dirty="0" smtClean="0"/>
              <a:t>The University of Newcastle</a:t>
            </a:r>
            <a:endParaRPr lang="en-AU" sz="2800" b="1" dirty="0"/>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458236" y="1677047"/>
            <a:ext cx="8354286" cy="5180953"/>
          </a:xfrm>
          <a:prstGeom prst="rect">
            <a:avLst/>
          </a:prstGeom>
        </p:spPr>
      </p:pic>
    </p:spTree>
    <p:extLst>
      <p:ext uri="{BB962C8B-B14F-4D97-AF65-F5344CB8AC3E}">
        <p14:creationId xmlns:p14="http://schemas.microsoft.com/office/powerpoint/2010/main" val="322642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smtClean="0"/>
              <a:t>Pluralism</a:t>
            </a:r>
            <a:endParaRPr lang="en-AU" sz="2800" b="1" dirty="0"/>
          </a:p>
        </p:txBody>
      </p:sp>
      <p:sp>
        <p:nvSpPr>
          <p:cNvPr id="3" name="Content Placeholder 2"/>
          <p:cNvSpPr>
            <a:spLocks noGrp="1"/>
          </p:cNvSpPr>
          <p:nvPr>
            <p:ph idx="1"/>
          </p:nvPr>
        </p:nvSpPr>
        <p:spPr>
          <a:xfrm>
            <a:off x="457200" y="1268760"/>
            <a:ext cx="8363272" cy="5472608"/>
          </a:xfrm>
        </p:spPr>
        <p:txBody>
          <a:bodyPr>
            <a:noAutofit/>
          </a:bodyPr>
          <a:lstStyle/>
          <a:p>
            <a:pPr>
              <a:spcBef>
                <a:spcPts val="0"/>
              </a:spcBef>
            </a:pPr>
            <a:r>
              <a:rPr lang="en-AU" sz="2000" dirty="0" smtClean="0"/>
              <a:t>I started co-teaching ECON1002 Macro in the Global Economy in 2012. I resolved not to teach from a traditional textbook with all its flaws.</a:t>
            </a:r>
          </a:p>
          <a:p>
            <a:pPr>
              <a:spcBef>
                <a:spcPts val="0"/>
              </a:spcBef>
            </a:pPr>
            <a:endParaRPr lang="en-AU" sz="2000" dirty="0"/>
          </a:p>
          <a:p>
            <a:pPr>
              <a:spcBef>
                <a:spcPts val="0"/>
              </a:spcBef>
            </a:pPr>
            <a:r>
              <a:rPr lang="en-AU" sz="2000" dirty="0" smtClean="0"/>
              <a:t>But a monist course based on PK economics was inappropriate too, given intense debates about post-GFC policy, &amp; our responsibilities as educators. </a:t>
            </a:r>
          </a:p>
          <a:p>
            <a:pPr>
              <a:spcBef>
                <a:spcPts val="0"/>
              </a:spcBef>
            </a:pPr>
            <a:endParaRPr lang="en-AU" sz="2000" dirty="0"/>
          </a:p>
          <a:p>
            <a:pPr>
              <a:spcBef>
                <a:spcPts val="0"/>
              </a:spcBef>
            </a:pPr>
            <a:r>
              <a:rPr lang="en-AU" sz="2000" dirty="0" smtClean="0"/>
              <a:t>Thus a pluralist course which would expose the contested nature of economics &amp; develop students’ critical thinking skills was needed, but the heterodox dimension needed a clear conceptual/ theoretical framework. </a:t>
            </a:r>
          </a:p>
          <a:p>
            <a:pPr>
              <a:spcBef>
                <a:spcPts val="0"/>
              </a:spcBef>
            </a:pPr>
            <a:endParaRPr lang="en-AU" sz="2000" dirty="0"/>
          </a:p>
          <a:p>
            <a:pPr>
              <a:spcBef>
                <a:spcPts val="0"/>
              </a:spcBef>
            </a:pPr>
            <a:r>
              <a:rPr lang="en-AU" sz="2000" dirty="0" smtClean="0"/>
              <a:t>MMT </a:t>
            </a:r>
            <a:r>
              <a:rPr lang="en-AU" sz="2000" dirty="0" smtClean="0"/>
              <a:t>about which </a:t>
            </a:r>
            <a:r>
              <a:rPr lang="en-AU" sz="2000" dirty="0"/>
              <a:t>I had been writing </a:t>
            </a:r>
            <a:r>
              <a:rPr lang="en-AU" sz="2000" dirty="0" smtClean="0"/>
              <a:t>since </a:t>
            </a:r>
            <a:r>
              <a:rPr lang="en-AU" sz="2000" dirty="0" smtClean="0"/>
              <a:t>the 1990s, </a:t>
            </a:r>
            <a:r>
              <a:rPr lang="en-AU" sz="2000" dirty="0" smtClean="0"/>
              <a:t>was </a:t>
            </a:r>
            <a:r>
              <a:rPr lang="en-AU" sz="2000" dirty="0" smtClean="0"/>
              <a:t>appropriate.</a:t>
            </a:r>
            <a:endParaRPr lang="en-AU" sz="2000" dirty="0"/>
          </a:p>
          <a:p>
            <a:pPr>
              <a:spcBef>
                <a:spcPts val="0"/>
              </a:spcBef>
            </a:pPr>
            <a:endParaRPr lang="en-AU" sz="2000" dirty="0" smtClean="0"/>
          </a:p>
          <a:p>
            <a:pPr>
              <a:spcBef>
                <a:spcPts val="0"/>
              </a:spcBef>
            </a:pPr>
            <a:r>
              <a:rPr lang="en-AU" sz="2000" dirty="0" smtClean="0"/>
              <a:t>By the end of 2015, pressure was mounting to return to a conventional textbook, due to poor evaluations, in part reflecting the shift to blended learning and reduced contact hours, and also because Randy Wray &amp;  Bill Mitchell had not yet completed their first and second year textbook. </a:t>
            </a:r>
          </a:p>
          <a:p>
            <a:pPr>
              <a:spcBef>
                <a:spcPts val="0"/>
              </a:spcBef>
            </a:pPr>
            <a:endParaRPr lang="en-AU" sz="2000" dirty="0"/>
          </a:p>
          <a:p>
            <a:pPr>
              <a:spcBef>
                <a:spcPts val="0"/>
              </a:spcBef>
            </a:pPr>
            <a:r>
              <a:rPr lang="en-AU" sz="2000" dirty="0" smtClean="0"/>
              <a:t>I offered my assistance to Bill and Randy……</a:t>
            </a:r>
            <a:endParaRPr lang="en-AU" sz="2000" dirty="0"/>
          </a:p>
        </p:txBody>
      </p:sp>
    </p:spTree>
    <p:extLst>
      <p:ext uri="{BB962C8B-B14F-4D97-AF65-F5344CB8AC3E}">
        <p14:creationId xmlns:p14="http://schemas.microsoft.com/office/powerpoint/2010/main" val="71962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sz="2800" b="1" dirty="0"/>
          </a:p>
        </p:txBody>
      </p:sp>
      <p:sp>
        <p:nvSpPr>
          <p:cNvPr id="3" name="Content Placeholder 2"/>
          <p:cNvSpPr>
            <a:spLocks noGrp="1"/>
          </p:cNvSpPr>
          <p:nvPr>
            <p:ph idx="1"/>
          </p:nvPr>
        </p:nvSpPr>
        <p:spPr>
          <a:xfrm>
            <a:off x="457200" y="1268760"/>
            <a:ext cx="8363272" cy="5472608"/>
          </a:xfrm>
        </p:spPr>
        <p:txBody>
          <a:bodyPr>
            <a:noAutofit/>
          </a:bodyPr>
          <a:lstStyle/>
          <a:p>
            <a:pPr>
              <a:spcBef>
                <a:spcPts val="0"/>
              </a:spcBef>
            </a:pPr>
            <a:endParaRPr lang="en-AU" sz="2000" dirty="0" smtClean="0"/>
          </a:p>
          <a:p>
            <a:pPr>
              <a:spcBef>
                <a:spcPts val="0"/>
              </a:spcBef>
            </a:pPr>
            <a:endParaRPr lang="en-AU" sz="2000" dirty="0"/>
          </a:p>
          <a:p>
            <a:pPr>
              <a:spcBef>
                <a:spcPts val="0"/>
              </a:spcBef>
            </a:pPr>
            <a:endParaRPr lang="en-AU" sz="2000" dirty="0" smtClean="0"/>
          </a:p>
          <a:p>
            <a:pPr>
              <a:spcBef>
                <a:spcPts val="0"/>
              </a:spcBef>
            </a:pPr>
            <a:endParaRPr lang="en-AU" sz="2000" dirty="0"/>
          </a:p>
          <a:p>
            <a:pPr>
              <a:spcBef>
                <a:spcPts val="0"/>
              </a:spcBef>
            </a:pPr>
            <a:endParaRPr lang="en-AU" sz="2000" dirty="0" smtClean="0"/>
          </a:p>
          <a:p>
            <a:pPr>
              <a:spcBef>
                <a:spcPts val="0"/>
              </a:spcBef>
            </a:pPr>
            <a:endParaRPr lang="en-AU" sz="2000" dirty="0"/>
          </a:p>
          <a:p>
            <a:pPr>
              <a:spcBef>
                <a:spcPts val="0"/>
              </a:spcBef>
            </a:pPr>
            <a:endParaRPr lang="en-AU" sz="2000" dirty="0" smtClean="0"/>
          </a:p>
          <a:p>
            <a:pPr>
              <a:spcBef>
                <a:spcPts val="0"/>
              </a:spcBef>
            </a:pPr>
            <a:endParaRPr lang="en-AU" sz="2000" dirty="0"/>
          </a:p>
          <a:p>
            <a:pPr>
              <a:spcBef>
                <a:spcPts val="0"/>
              </a:spcBef>
            </a:pPr>
            <a:endParaRPr lang="en-AU" sz="2000" dirty="0" smtClean="0"/>
          </a:p>
          <a:p>
            <a:pPr>
              <a:spcBef>
                <a:spcPts val="0"/>
              </a:spcBef>
            </a:pPr>
            <a:endParaRPr lang="en-AU" sz="2000" dirty="0"/>
          </a:p>
          <a:p>
            <a:pPr>
              <a:spcBef>
                <a:spcPts val="0"/>
              </a:spcBef>
            </a:pPr>
            <a:endParaRPr lang="en-AU" sz="2000" dirty="0" smtClean="0"/>
          </a:p>
          <a:p>
            <a:pPr>
              <a:spcBef>
                <a:spcPts val="0"/>
              </a:spcBef>
            </a:pPr>
            <a:r>
              <a:rPr lang="en-AU" sz="2000" dirty="0" smtClean="0"/>
              <a:t>This Amazon text became available to students in late March. </a:t>
            </a:r>
          </a:p>
          <a:p>
            <a:pPr>
              <a:spcBef>
                <a:spcPts val="0"/>
              </a:spcBef>
            </a:pPr>
            <a:endParaRPr lang="en-AU" sz="2000" dirty="0" smtClean="0"/>
          </a:p>
          <a:p>
            <a:pPr>
              <a:spcBef>
                <a:spcPts val="0"/>
              </a:spcBef>
            </a:pPr>
            <a:r>
              <a:rPr lang="en-AU" sz="2000" dirty="0" smtClean="0"/>
              <a:t>Student evaluations improved, due to, we think, improved delivery and organisation under the BL regime and  the presence of a textbook.</a:t>
            </a:r>
          </a:p>
          <a:p>
            <a:pPr>
              <a:spcBef>
                <a:spcPts val="0"/>
              </a:spcBef>
            </a:pPr>
            <a:endParaRPr lang="en-AU" sz="2000" dirty="0"/>
          </a:p>
          <a:p>
            <a:pPr>
              <a:spcBef>
                <a:spcPts val="0"/>
              </a:spcBef>
            </a:pPr>
            <a:r>
              <a:rPr lang="en-AU" sz="2000" dirty="0" smtClean="0"/>
              <a:t>Negotiations are in progress with </a:t>
            </a:r>
            <a:r>
              <a:rPr lang="en-AU" sz="2000" dirty="0" smtClean="0"/>
              <a:t>an academic </a:t>
            </a:r>
            <a:r>
              <a:rPr lang="en-AU" sz="2000" dirty="0" smtClean="0"/>
              <a:t>publisher for the 2 year textbook which we </a:t>
            </a:r>
            <a:r>
              <a:rPr lang="en-AU" sz="2000" dirty="0" smtClean="0"/>
              <a:t>optimistically plan to </a:t>
            </a:r>
            <a:r>
              <a:rPr lang="en-AU" sz="2000" dirty="0" smtClean="0"/>
              <a:t>complete by the end of </a:t>
            </a:r>
            <a:r>
              <a:rPr lang="en-AU" sz="2000" dirty="0" smtClean="0"/>
              <a:t>August!</a:t>
            </a:r>
            <a:endParaRPr lang="en-AU" sz="2000" dirty="0"/>
          </a:p>
        </p:txBody>
      </p:sp>
      <p:pic>
        <p:nvPicPr>
          <p:cNvPr id="4" name="Picture 3"/>
          <p:cNvPicPr>
            <a:picLocks noChangeAspect="1"/>
          </p:cNvPicPr>
          <p:nvPr/>
        </p:nvPicPr>
        <p:blipFill>
          <a:blip r:embed="rId2"/>
          <a:stretch>
            <a:fillRect/>
          </a:stretch>
        </p:blipFill>
        <p:spPr>
          <a:xfrm>
            <a:off x="2729148" y="274639"/>
            <a:ext cx="3280285" cy="4229619"/>
          </a:xfrm>
          <a:prstGeom prst="rect">
            <a:avLst/>
          </a:prstGeom>
        </p:spPr>
      </p:pic>
    </p:spTree>
    <p:extLst>
      <p:ext uri="{BB962C8B-B14F-4D97-AF65-F5344CB8AC3E}">
        <p14:creationId xmlns:p14="http://schemas.microsoft.com/office/powerpoint/2010/main" val="3661986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16374</TotalTime>
  <Words>747</Words>
  <Application>Microsoft Office PowerPoint</Application>
  <PresentationFormat>On-screen Show (4:3)</PresentationFormat>
  <Paragraphs>72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Teaching a pluralist first year macroeconomics course utilising blended learning </vt:lpstr>
      <vt:lpstr>What is Blended Learning (BL)?</vt:lpstr>
      <vt:lpstr>What is Blended Learning?</vt:lpstr>
      <vt:lpstr>What is Blended Learning?</vt:lpstr>
      <vt:lpstr>Frank Gehry New Age UTS Building!</vt:lpstr>
      <vt:lpstr>UTS Classroom</vt:lpstr>
      <vt:lpstr>NewSpace, The University of Newcastle</vt:lpstr>
      <vt:lpstr>Pluralism</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Monetary Implications of Functional Macroeconomic Policy</dc:title>
  <dc:creator>ajj816</dc:creator>
  <cp:lastModifiedBy>Martin Watts</cp:lastModifiedBy>
  <cp:revision>175</cp:revision>
  <dcterms:created xsi:type="dcterms:W3CDTF">2015-05-14T00:02:19Z</dcterms:created>
  <dcterms:modified xsi:type="dcterms:W3CDTF">2016-07-10T13:32:14Z</dcterms:modified>
</cp:coreProperties>
</file>