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70" r:id="rId3"/>
    <p:sldId id="271" r:id="rId4"/>
    <p:sldId id="257" r:id="rId5"/>
    <p:sldId id="274" r:id="rId6"/>
    <p:sldId id="275" r:id="rId7"/>
    <p:sldId id="258" r:id="rId8"/>
    <p:sldId id="267" r:id="rId9"/>
    <p:sldId id="261" r:id="rId10"/>
    <p:sldId id="262" r:id="rId11"/>
    <p:sldId id="264" r:id="rId12"/>
    <p:sldId id="265" r:id="rId13"/>
    <p:sldId id="266" r:id="rId14"/>
    <p:sldId id="276" r:id="rId15"/>
    <p:sldId id="277" r:id="rId16"/>
    <p:sldId id="269" r:id="rId17"/>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9" d="100"/>
          <a:sy n="79" d="100"/>
        </p:scale>
        <p:origin x="1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17D11BB0-062B-4A8D-9A6A-527114AD9242}" type="datetimeFigureOut">
              <a:rPr lang="en-GB" smtClean="0"/>
              <a:t>21/07/2016</a:t>
            </a:fld>
            <a:endParaRPr lang="en-GB"/>
          </a:p>
        </p:txBody>
      </p:sp>
      <p:sp>
        <p:nvSpPr>
          <p:cNvPr id="4" name="Footer Placeholder 3"/>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450" y="9445625"/>
            <a:ext cx="2949575" cy="498475"/>
          </a:xfrm>
          <a:prstGeom prst="rect">
            <a:avLst/>
          </a:prstGeom>
        </p:spPr>
        <p:txBody>
          <a:bodyPr vert="horz" lIns="91440" tIns="45720" rIns="91440" bIns="45720" rtlCol="0" anchor="b"/>
          <a:lstStyle>
            <a:lvl1pPr algn="r">
              <a:defRPr sz="1200"/>
            </a:lvl1pPr>
          </a:lstStyle>
          <a:p>
            <a:fld id="{6E19350B-9ED2-4EA1-8D56-D22A467B6B1F}" type="slidenum">
              <a:rPr lang="en-GB" smtClean="0"/>
              <a:t>‹#›</a:t>
            </a:fld>
            <a:endParaRPr lang="en-GB"/>
          </a:p>
        </p:txBody>
      </p:sp>
    </p:spTree>
    <p:extLst>
      <p:ext uri="{BB962C8B-B14F-4D97-AF65-F5344CB8AC3E}">
        <p14:creationId xmlns:p14="http://schemas.microsoft.com/office/powerpoint/2010/main" val="5257317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939808-278B-40F7-B2DE-9617655E5427}" type="datetimeFigureOut">
              <a:rPr lang="en-GB" smtClean="0"/>
              <a:t>21/07/2016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1069418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939808-278B-40F7-B2DE-9617655E5427}" type="datetimeFigureOut">
              <a:rPr lang="en-GB" smtClean="0"/>
              <a:t>21/07/2016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2246960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939808-278B-40F7-B2DE-9617655E5427}" type="datetimeFigureOut">
              <a:rPr lang="en-GB" smtClean="0"/>
              <a:t>21/07/2016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347309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939808-278B-40F7-B2DE-9617655E5427}" type="datetimeFigureOut">
              <a:rPr lang="en-GB" smtClean="0"/>
              <a:t>21/07/2016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291670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939808-278B-40F7-B2DE-9617655E5427}" type="datetimeFigureOut">
              <a:rPr lang="en-GB" smtClean="0"/>
              <a:t>21/07/2016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150490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939808-278B-40F7-B2DE-9617655E5427}" type="datetimeFigureOut">
              <a:rPr lang="en-GB" smtClean="0"/>
              <a:t>21/07/2016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366637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939808-278B-40F7-B2DE-9617655E5427}" type="datetimeFigureOut">
              <a:rPr lang="en-GB" smtClean="0"/>
              <a:t>21/07/2016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125025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939808-278B-40F7-B2DE-9617655E5427}" type="datetimeFigureOut">
              <a:rPr lang="en-GB" smtClean="0"/>
              <a:t>21/07/2016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960900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39808-278B-40F7-B2DE-9617655E5427}" type="datetimeFigureOut">
              <a:rPr lang="en-GB" smtClean="0"/>
              <a:t>21/07/2016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372592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39808-278B-40F7-B2DE-9617655E5427}" type="datetimeFigureOut">
              <a:rPr lang="en-GB" smtClean="0"/>
              <a:t>21/07/2016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121155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39808-278B-40F7-B2DE-9617655E5427}" type="datetimeFigureOut">
              <a:rPr lang="en-GB" smtClean="0"/>
              <a:t>21/07/2016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15BD52-8BAA-42DD-90A6-9071E0F932F1}" type="slidenum">
              <a:rPr lang="en-GB" smtClean="0"/>
              <a:t>‹#›</a:t>
            </a:fld>
            <a:endParaRPr lang="en-GB"/>
          </a:p>
        </p:txBody>
      </p:sp>
    </p:spTree>
    <p:extLst>
      <p:ext uri="{BB962C8B-B14F-4D97-AF65-F5344CB8AC3E}">
        <p14:creationId xmlns:p14="http://schemas.microsoft.com/office/powerpoint/2010/main" val="159006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39808-278B-40F7-B2DE-9617655E5427}" type="datetimeFigureOut">
              <a:rPr lang="en-GB" smtClean="0"/>
              <a:t>21/07/2016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5BD52-8BAA-42DD-90A6-9071E0F932F1}" type="slidenum">
              <a:rPr lang="en-GB" smtClean="0"/>
              <a:t>‹#›</a:t>
            </a:fld>
            <a:endParaRPr lang="en-GB"/>
          </a:p>
        </p:txBody>
      </p:sp>
    </p:spTree>
    <p:extLst>
      <p:ext uri="{BB962C8B-B14F-4D97-AF65-F5344CB8AC3E}">
        <p14:creationId xmlns:p14="http://schemas.microsoft.com/office/powerpoint/2010/main" val="2316648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From one </a:t>
            </a:r>
            <a:r>
              <a:rPr lang="en-GB" dirty="0" smtClean="0"/>
              <a:t>‘Octo’ </a:t>
            </a:r>
            <a:r>
              <a:rPr lang="en-GB" dirty="0" smtClean="0"/>
              <a:t>to another: My take on the </a:t>
            </a:r>
            <a:r>
              <a:rPr lang="en-GB" i="1" dirty="0" smtClean="0"/>
              <a:t>GT</a:t>
            </a:r>
            <a:r>
              <a:rPr lang="en-GB" dirty="0" smtClean="0"/>
              <a:t> at 80</a:t>
            </a:r>
            <a:endParaRPr lang="en-GB" dirty="0"/>
          </a:p>
        </p:txBody>
      </p:sp>
      <p:sp>
        <p:nvSpPr>
          <p:cNvPr id="3" name="Subtitle 2"/>
          <p:cNvSpPr>
            <a:spLocks noGrp="1"/>
          </p:cNvSpPr>
          <p:nvPr>
            <p:ph type="subTitle" idx="1"/>
          </p:nvPr>
        </p:nvSpPr>
        <p:spPr/>
        <p:txBody>
          <a:bodyPr>
            <a:normAutofit lnSpcReduction="10000"/>
          </a:bodyPr>
          <a:lstStyle/>
          <a:p>
            <a:endParaRPr lang="en-GB" dirty="0" smtClean="0"/>
          </a:p>
          <a:p>
            <a:r>
              <a:rPr lang="en-GB" sz="3600" dirty="0" smtClean="0"/>
              <a:t>Victoria Chick</a:t>
            </a:r>
          </a:p>
          <a:p>
            <a:r>
              <a:rPr lang="en-GB" sz="3600" dirty="0" smtClean="0"/>
              <a:t>UCL</a:t>
            </a:r>
            <a:endParaRPr lang="en-GB" sz="3600" dirty="0"/>
          </a:p>
        </p:txBody>
      </p:sp>
    </p:spTree>
    <p:extLst>
      <p:ext uri="{BB962C8B-B14F-4D97-AF65-F5344CB8AC3E}">
        <p14:creationId xmlns:p14="http://schemas.microsoft.com/office/powerpoint/2010/main" val="3231789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Globalisation</a:t>
            </a:r>
          </a:p>
        </p:txBody>
      </p:sp>
      <p:sp>
        <p:nvSpPr>
          <p:cNvPr id="3" name="Content Placeholder 2"/>
          <p:cNvSpPr>
            <a:spLocks noGrp="1"/>
          </p:cNvSpPr>
          <p:nvPr>
            <p:ph idx="1"/>
          </p:nvPr>
        </p:nvSpPr>
        <p:spPr/>
        <p:txBody>
          <a:bodyPr/>
          <a:lstStyle/>
          <a:p>
            <a:r>
              <a:rPr lang="en-GB" dirty="0" smtClean="0"/>
              <a:t>Wages: </a:t>
            </a:r>
            <a:r>
              <a:rPr lang="en-GB" dirty="0"/>
              <a:t>International </a:t>
            </a:r>
            <a:r>
              <a:rPr lang="en-GB" dirty="0" smtClean="0"/>
              <a:t>pressures.</a:t>
            </a:r>
          </a:p>
          <a:p>
            <a:r>
              <a:rPr lang="en-GB" dirty="0" smtClean="0"/>
              <a:t>Footloose real capital</a:t>
            </a:r>
          </a:p>
          <a:p>
            <a:r>
              <a:rPr lang="en-GB" dirty="0" smtClean="0"/>
              <a:t>International banking, central banks lose a large measure of control.</a:t>
            </a:r>
          </a:p>
          <a:p>
            <a:r>
              <a:rPr lang="en-GB" dirty="0" smtClean="0"/>
              <a:t>GT assumes closed economy</a:t>
            </a:r>
            <a:endParaRPr lang="en-GB" dirty="0"/>
          </a:p>
        </p:txBody>
      </p:sp>
    </p:spTree>
    <p:extLst>
      <p:ext uri="{BB962C8B-B14F-4D97-AF65-F5344CB8AC3E}">
        <p14:creationId xmlns:p14="http://schemas.microsoft.com/office/powerpoint/2010/main" val="285435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De-industrialisation</a:t>
            </a:r>
          </a:p>
        </p:txBody>
      </p:sp>
      <p:sp>
        <p:nvSpPr>
          <p:cNvPr id="3" name="Content Placeholder 2"/>
          <p:cNvSpPr>
            <a:spLocks noGrp="1"/>
          </p:cNvSpPr>
          <p:nvPr>
            <p:ph idx="1"/>
          </p:nvPr>
        </p:nvSpPr>
        <p:spPr/>
        <p:txBody>
          <a:bodyPr/>
          <a:lstStyle/>
          <a:p>
            <a:r>
              <a:rPr lang="en-GB" dirty="0" smtClean="0"/>
              <a:t>Corollary of mobile capital and international wage-competition?</a:t>
            </a:r>
          </a:p>
          <a:p>
            <a:r>
              <a:rPr lang="en-GB" dirty="0" smtClean="0"/>
              <a:t>Or is it that K is approaching or has even reached K* </a:t>
            </a:r>
            <a:r>
              <a:rPr lang="en-GB" dirty="0"/>
              <a:t>in traditional </a:t>
            </a:r>
            <a:r>
              <a:rPr lang="en-GB" dirty="0" smtClean="0"/>
              <a:t>industries </a:t>
            </a:r>
            <a:r>
              <a:rPr lang="en-GB" dirty="0" smtClean="0"/>
              <a:t>and </a:t>
            </a:r>
            <a:r>
              <a:rPr lang="en-GB" dirty="0" smtClean="0"/>
              <a:t>we have underinvested in </a:t>
            </a:r>
            <a:r>
              <a:rPr lang="en-GB" dirty="0"/>
              <a:t>green and hi-tech technology</a:t>
            </a:r>
            <a:r>
              <a:rPr lang="en-GB" dirty="0" smtClean="0"/>
              <a:t>, etc.)</a:t>
            </a:r>
          </a:p>
          <a:p>
            <a:r>
              <a:rPr lang="en-GB" dirty="0" smtClean="0"/>
              <a:t>BUT: Hi-tech uses very little capital and does not employ much labour, given its value (</a:t>
            </a:r>
            <a:r>
              <a:rPr lang="en-GB" dirty="0"/>
              <a:t>A</a:t>
            </a:r>
            <a:r>
              <a:rPr lang="en-GB" dirty="0" smtClean="0"/>
              <a:t>dair Turner, </a:t>
            </a:r>
            <a:r>
              <a:rPr lang="en-GB" dirty="0" smtClean="0"/>
              <a:t>Paul </a:t>
            </a:r>
            <a:r>
              <a:rPr lang="en-GB" dirty="0" smtClean="0"/>
              <a:t>Mason). Robots – may re-industrialise UK but who will capture the gains?</a:t>
            </a:r>
            <a:endParaRPr lang="en-GB" dirty="0"/>
          </a:p>
        </p:txBody>
      </p:sp>
    </p:spTree>
    <p:extLst>
      <p:ext uri="{BB962C8B-B14F-4D97-AF65-F5344CB8AC3E}">
        <p14:creationId xmlns:p14="http://schemas.microsoft.com/office/powerpoint/2010/main" val="831406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Privatisation/deregulation</a:t>
            </a:r>
            <a:br>
              <a:rPr lang="en-GB" dirty="0"/>
            </a:br>
            <a:endParaRPr lang="en-GB" dirty="0"/>
          </a:p>
        </p:txBody>
      </p:sp>
      <p:sp>
        <p:nvSpPr>
          <p:cNvPr id="3" name="Content Placeholder 2"/>
          <p:cNvSpPr>
            <a:spLocks noGrp="1"/>
          </p:cNvSpPr>
          <p:nvPr>
            <p:ph idx="1"/>
          </p:nvPr>
        </p:nvSpPr>
        <p:spPr/>
        <p:txBody>
          <a:bodyPr/>
          <a:lstStyle/>
          <a:p>
            <a:endParaRPr lang="en-GB" dirty="0" smtClean="0"/>
          </a:p>
          <a:p>
            <a:r>
              <a:rPr lang="en-GB" dirty="0"/>
              <a:t>Role of the state in economic affairs discredited by neoliberals. ‘Picking winners’. No industrial policy. ‘Light regulation’.</a:t>
            </a:r>
          </a:p>
          <a:p>
            <a:r>
              <a:rPr lang="en-GB" dirty="0" smtClean="0"/>
              <a:t>Regulatory capture.</a:t>
            </a:r>
          </a:p>
          <a:p>
            <a:r>
              <a:rPr lang="en-GB" dirty="0" smtClean="0"/>
              <a:t>Worst features of capitalism no longer in check. ‘Moral decay’. Predatory capitalism. </a:t>
            </a:r>
          </a:p>
          <a:p>
            <a:r>
              <a:rPr lang="en-GB" dirty="0" smtClean="0"/>
              <a:t>Cf. Keynes’s vision of benign capitalism, many firms acting in the public interest even though private.</a:t>
            </a:r>
          </a:p>
          <a:p>
            <a:endParaRPr lang="en-GB" dirty="0" smtClean="0"/>
          </a:p>
          <a:p>
            <a:endParaRPr lang="en-GB" dirty="0"/>
          </a:p>
        </p:txBody>
      </p:sp>
    </p:spTree>
    <p:extLst>
      <p:ext uri="{BB962C8B-B14F-4D97-AF65-F5344CB8AC3E}">
        <p14:creationId xmlns:p14="http://schemas.microsoft.com/office/powerpoint/2010/main" val="194736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Competition, ‘</a:t>
            </a:r>
            <a:r>
              <a:rPr lang="en-GB" dirty="0" err="1"/>
              <a:t>financialisation</a:t>
            </a:r>
            <a:r>
              <a:rPr lang="en-GB" dirty="0"/>
              <a:t>’ and the new banking business model</a:t>
            </a:r>
            <a:br>
              <a:rPr lang="en-GB" dirty="0"/>
            </a:br>
            <a:endParaRPr lang="en-GB" dirty="0"/>
          </a:p>
        </p:txBody>
      </p:sp>
      <p:sp>
        <p:nvSpPr>
          <p:cNvPr id="3" name="Content Placeholder 2"/>
          <p:cNvSpPr>
            <a:spLocks noGrp="1"/>
          </p:cNvSpPr>
          <p:nvPr>
            <p:ph idx="1"/>
          </p:nvPr>
        </p:nvSpPr>
        <p:spPr/>
        <p:txBody>
          <a:bodyPr/>
          <a:lstStyle/>
          <a:p>
            <a:r>
              <a:rPr lang="en-GB" dirty="0" smtClean="0"/>
              <a:t>Returns greater in finance (cause or consequence of de-industrialisation?) </a:t>
            </a:r>
            <a:r>
              <a:rPr lang="en-GB" dirty="0" smtClean="0">
                <a:sym typeface="Wingdings" panose="05000000000000000000" pitchFamily="2" charset="2"/>
              </a:rPr>
              <a:t> </a:t>
            </a:r>
            <a:r>
              <a:rPr lang="en-GB" dirty="0" smtClean="0"/>
              <a:t>overweening importance of finance in British economy</a:t>
            </a:r>
          </a:p>
          <a:p>
            <a:r>
              <a:rPr lang="en-GB" dirty="0" smtClean="0"/>
              <a:t>Competition and Credit Control </a:t>
            </a:r>
            <a:r>
              <a:rPr lang="en-GB" dirty="0" smtClean="0">
                <a:sym typeface="Wingdings" panose="05000000000000000000" pitchFamily="2" charset="2"/>
              </a:rPr>
              <a:t> banks took up mortgage lending, corporates used internal finance or went to the capital markets to finance as well as to fund investment. </a:t>
            </a:r>
          </a:p>
          <a:p>
            <a:r>
              <a:rPr lang="en-GB" dirty="0" smtClean="0">
                <a:sym typeface="Wingdings" panose="05000000000000000000" pitchFamily="2" charset="2"/>
              </a:rPr>
              <a:t>Implications for GT: investment no longer has the same position as the key to growth. I  S in serious question. Banks produce asset inflation, not rising GDP. Debt repackaged and sold; banks do not monitor performance of loans; no ‘revolving fund’.</a:t>
            </a:r>
          </a:p>
          <a:p>
            <a:pPr marL="0" indent="0">
              <a:buNone/>
            </a:pPr>
            <a:endParaRPr lang="en-GB" dirty="0" smtClean="0">
              <a:sym typeface="Wingdings" panose="05000000000000000000" pitchFamily="2" charset="2"/>
            </a:endParaRPr>
          </a:p>
          <a:p>
            <a:endParaRPr lang="en-GB" dirty="0"/>
          </a:p>
        </p:txBody>
      </p:sp>
    </p:spTree>
    <p:extLst>
      <p:ext uri="{BB962C8B-B14F-4D97-AF65-F5344CB8AC3E}">
        <p14:creationId xmlns:p14="http://schemas.microsoft.com/office/powerpoint/2010/main" val="1671426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Summary: What stands; what must be redeveloped</a:t>
            </a:r>
            <a:endParaRPr lang="en-GB" dirty="0"/>
          </a:p>
        </p:txBody>
      </p:sp>
      <p:sp>
        <p:nvSpPr>
          <p:cNvPr id="3" name="Content Placeholder 2"/>
          <p:cNvSpPr>
            <a:spLocks noGrp="1"/>
          </p:cNvSpPr>
          <p:nvPr>
            <p:ph idx="1"/>
          </p:nvPr>
        </p:nvSpPr>
        <p:spPr/>
        <p:txBody>
          <a:bodyPr/>
          <a:lstStyle/>
          <a:p>
            <a:r>
              <a:rPr lang="en-GB" dirty="0" smtClean="0"/>
              <a:t>PED. </a:t>
            </a:r>
            <a:r>
              <a:rPr lang="en-GB" dirty="0"/>
              <a:t>Still true that firms will not produce if they don’t expect buyers, but the fault-line between aggregates is no longer so clear: consumption was financed by income flows and investment by bank debt. The role of debt has now changed and affects consumption and asset prices. (Steve Keen, Jan Toporowski, Adair Turner</a:t>
            </a:r>
            <a:r>
              <a:rPr lang="en-GB" dirty="0" smtClean="0"/>
              <a:t>)</a:t>
            </a:r>
          </a:p>
          <a:p>
            <a:r>
              <a:rPr lang="en-GB" dirty="0" smtClean="0"/>
              <a:t>Investment: </a:t>
            </a:r>
            <a:r>
              <a:rPr lang="en-GB" dirty="0"/>
              <a:t>Still important to distinguish between the rate of return to capital and the rate of interest, and the role of expectations and animal spirits in the former. But the source of finance has changed, and this affects the role of I in the </a:t>
            </a:r>
            <a:r>
              <a:rPr lang="en-GB" dirty="0" err="1"/>
              <a:t>macroeconomy</a:t>
            </a:r>
            <a:r>
              <a:rPr lang="en-GB" dirty="0"/>
              <a:t>, including the I</a:t>
            </a:r>
            <a:r>
              <a:rPr lang="en-GB" dirty="0">
                <a:sym typeface="Wingdings" panose="05000000000000000000" pitchFamily="2" charset="2"/>
              </a:rPr>
              <a:t> S causality.</a:t>
            </a:r>
            <a:endParaRPr lang="en-GB" dirty="0"/>
          </a:p>
          <a:p>
            <a:endParaRPr lang="en-GB" dirty="0"/>
          </a:p>
          <a:p>
            <a:endParaRPr lang="en-GB" dirty="0"/>
          </a:p>
        </p:txBody>
      </p:sp>
    </p:spTree>
    <p:extLst>
      <p:ext uri="{BB962C8B-B14F-4D97-AF65-F5344CB8AC3E}">
        <p14:creationId xmlns:p14="http://schemas.microsoft.com/office/powerpoint/2010/main" val="4293749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416"/>
            <a:ext cx="10515600" cy="1325563"/>
          </a:xfrm>
        </p:spPr>
        <p:txBody>
          <a:bodyPr/>
          <a:lstStyle/>
          <a:p>
            <a:pPr algn="ctr"/>
            <a:r>
              <a:rPr lang="en-GB" dirty="0"/>
              <a:t>Summary, continued</a:t>
            </a:r>
          </a:p>
        </p:txBody>
      </p:sp>
      <p:sp>
        <p:nvSpPr>
          <p:cNvPr id="3" name="Content Placeholder 2"/>
          <p:cNvSpPr>
            <a:spLocks noGrp="1"/>
          </p:cNvSpPr>
          <p:nvPr>
            <p:ph idx="1"/>
          </p:nvPr>
        </p:nvSpPr>
        <p:spPr>
          <a:xfrm>
            <a:off x="1033272" y="886840"/>
            <a:ext cx="10515600" cy="5599303"/>
          </a:xfrm>
        </p:spPr>
        <p:txBody>
          <a:bodyPr/>
          <a:lstStyle/>
          <a:p>
            <a:pPr marL="0" indent="0">
              <a:buNone/>
            </a:pPr>
            <a:r>
              <a:rPr lang="en-GB" dirty="0" smtClean="0"/>
              <a:t>LP: </a:t>
            </a:r>
            <a:r>
              <a:rPr lang="en-GB" dirty="0"/>
              <a:t>Liquidity preference neds broadening out to include the LP of banks (Dow and Dow) and firms. Both groups are sitting on piles of cash at the moment – something Keynes could not have envisaged.</a:t>
            </a:r>
          </a:p>
          <a:p>
            <a:pPr marL="0" indent="0">
              <a:buNone/>
            </a:pPr>
            <a:r>
              <a:rPr lang="en-GB" dirty="0"/>
              <a:t>LP not mentioned in </a:t>
            </a:r>
            <a:r>
              <a:rPr lang="en-GB" dirty="0" err="1"/>
              <a:t>Skidelsky’s</a:t>
            </a:r>
            <a:r>
              <a:rPr lang="en-GB" dirty="0"/>
              <a:t> </a:t>
            </a:r>
            <a:r>
              <a:rPr lang="en-GB" i="1" dirty="0"/>
              <a:t>Return of the Master. </a:t>
            </a:r>
            <a:r>
              <a:rPr lang="en-GB" dirty="0" err="1"/>
              <a:t>Nesvetailova’s</a:t>
            </a:r>
            <a:r>
              <a:rPr lang="en-GB" dirty="0"/>
              <a:t> </a:t>
            </a:r>
            <a:r>
              <a:rPr lang="en-GB" i="1" dirty="0"/>
              <a:t>The Liquidity Illusion </a:t>
            </a:r>
            <a:r>
              <a:rPr lang="en-GB" dirty="0"/>
              <a:t>recognises its importance in the financial </a:t>
            </a:r>
            <a:r>
              <a:rPr lang="en-GB" dirty="0" smtClean="0"/>
              <a:t>crisis.</a:t>
            </a:r>
          </a:p>
          <a:p>
            <a:pPr marL="0" indent="0">
              <a:buNone/>
            </a:pPr>
            <a:r>
              <a:rPr lang="en-GB" dirty="0" smtClean="0"/>
              <a:t>Development needed:</a:t>
            </a:r>
          </a:p>
          <a:p>
            <a:pPr marL="0" indent="0">
              <a:buNone/>
            </a:pPr>
            <a:r>
              <a:rPr lang="en-GB" dirty="0" smtClean="0"/>
              <a:t>Recognise the </a:t>
            </a:r>
            <a:r>
              <a:rPr lang="en-GB" dirty="0" smtClean="0"/>
              <a:t>changed lending </a:t>
            </a:r>
            <a:r>
              <a:rPr lang="en-GB" dirty="0" smtClean="0"/>
              <a:t>pattern of banks, reassess their role, bring assets into the analysis.</a:t>
            </a:r>
          </a:p>
          <a:p>
            <a:pPr marL="0" indent="0">
              <a:buNone/>
            </a:pPr>
            <a:r>
              <a:rPr lang="en-GB" dirty="0" smtClean="0"/>
              <a:t>Consider </a:t>
            </a:r>
            <a:r>
              <a:rPr lang="en-GB" dirty="0" smtClean="0"/>
              <a:t>deindustrialisation</a:t>
            </a:r>
            <a:r>
              <a:rPr lang="en-GB" dirty="0" smtClean="0"/>
              <a:t>, wage competition, capital satiety, etc.</a:t>
            </a:r>
          </a:p>
          <a:p>
            <a:pPr marL="0" indent="0">
              <a:buNone/>
            </a:pPr>
            <a:r>
              <a:rPr lang="en-GB" dirty="0" smtClean="0"/>
              <a:t>Shift of focus: power and inequality: how have the rich captured gains?</a:t>
            </a:r>
            <a:endParaRPr lang="en-GB" dirty="0"/>
          </a:p>
        </p:txBody>
      </p:sp>
    </p:spTree>
    <p:extLst>
      <p:ext uri="{BB962C8B-B14F-4D97-AF65-F5344CB8AC3E}">
        <p14:creationId xmlns:p14="http://schemas.microsoft.com/office/powerpoint/2010/main" val="726225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Conclusion</a:t>
            </a:r>
            <a:endParaRPr lang="en-GB" dirty="0"/>
          </a:p>
        </p:txBody>
      </p:sp>
      <p:sp>
        <p:nvSpPr>
          <p:cNvPr id="3" name="Content Placeholder 2"/>
          <p:cNvSpPr>
            <a:spLocks noGrp="1"/>
          </p:cNvSpPr>
          <p:nvPr>
            <p:ph idx="1"/>
          </p:nvPr>
        </p:nvSpPr>
        <p:spPr/>
        <p:txBody>
          <a:bodyPr/>
          <a:lstStyle/>
          <a:p>
            <a:r>
              <a:rPr lang="en-GB" dirty="0" smtClean="0"/>
              <a:t>Keynes’s </a:t>
            </a:r>
            <a:r>
              <a:rPr lang="en-GB" i="1" dirty="0"/>
              <a:t>method</a:t>
            </a:r>
            <a:r>
              <a:rPr lang="en-GB" dirty="0"/>
              <a:t> shows the </a:t>
            </a:r>
            <a:r>
              <a:rPr lang="en-GB" dirty="0" smtClean="0"/>
              <a:t>way:</a:t>
            </a:r>
          </a:p>
          <a:p>
            <a:r>
              <a:rPr lang="en-GB" dirty="0" smtClean="0"/>
              <a:t>Start with the economy as it is. Acknowledge time and uncertainty, the ubiquity of money </a:t>
            </a:r>
            <a:r>
              <a:rPr lang="en-GB" dirty="0" err="1" smtClean="0"/>
              <a:t>etc</a:t>
            </a:r>
            <a:r>
              <a:rPr lang="en-GB" dirty="0" smtClean="0"/>
              <a:t> </a:t>
            </a:r>
          </a:p>
          <a:p>
            <a:r>
              <a:rPr lang="en-GB" dirty="0" smtClean="0"/>
              <a:t> (Skidelsky concluded in his British Academy speech on the anniversary of GT’s publication that it was the method that would endure.)</a:t>
            </a:r>
          </a:p>
          <a:p>
            <a:r>
              <a:rPr lang="en-GB" dirty="0" smtClean="0"/>
              <a:t>Although as </a:t>
            </a:r>
            <a:r>
              <a:rPr lang="en-GB" i="1" dirty="0" smtClean="0"/>
              <a:t>theory</a:t>
            </a:r>
            <a:r>
              <a:rPr lang="en-GB" dirty="0" smtClean="0"/>
              <a:t> parts of GT are (in my view) obsolete, it is still the best </a:t>
            </a:r>
            <a:r>
              <a:rPr lang="en-GB" i="1" dirty="0" smtClean="0"/>
              <a:t>beginning. </a:t>
            </a:r>
            <a:r>
              <a:rPr lang="en-GB" dirty="0" smtClean="0"/>
              <a:t>It is not the end. </a:t>
            </a:r>
            <a:endParaRPr lang="en-GB" dirty="0"/>
          </a:p>
        </p:txBody>
      </p:sp>
    </p:spTree>
    <p:extLst>
      <p:ext uri="{BB962C8B-B14F-4D97-AF65-F5344CB8AC3E}">
        <p14:creationId xmlns:p14="http://schemas.microsoft.com/office/powerpoint/2010/main" val="15052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Why read this old book?</a:t>
            </a:r>
            <a:endParaRPr lang="en-GB" dirty="0"/>
          </a:p>
        </p:txBody>
      </p:sp>
      <p:sp>
        <p:nvSpPr>
          <p:cNvPr id="3" name="Content Placeholder 2"/>
          <p:cNvSpPr>
            <a:spLocks noGrp="1"/>
          </p:cNvSpPr>
          <p:nvPr>
            <p:ph idx="1"/>
          </p:nvPr>
        </p:nvSpPr>
        <p:spPr/>
        <p:txBody>
          <a:bodyPr/>
          <a:lstStyle/>
          <a:p>
            <a:r>
              <a:rPr lang="en-GB" dirty="0" smtClean="0"/>
              <a:t>‘If you want new economic thinking, read old books.’ </a:t>
            </a:r>
            <a:r>
              <a:rPr lang="en-GB" dirty="0" smtClean="0"/>
              <a:t>(Hoang Nguyen,  </a:t>
            </a:r>
            <a:r>
              <a:rPr lang="en-GB" dirty="0" smtClean="0"/>
              <a:t>Rethinking </a:t>
            </a:r>
            <a:r>
              <a:rPr lang="en-GB" dirty="0" smtClean="0"/>
              <a:t>Economics)</a:t>
            </a:r>
            <a:endParaRPr lang="en-GB" dirty="0" smtClean="0"/>
          </a:p>
          <a:p>
            <a:r>
              <a:rPr lang="en-GB" dirty="0" smtClean="0"/>
              <a:t>‘I now see your position: </a:t>
            </a:r>
            <a:r>
              <a:rPr lang="en-GB" i="1" dirty="0" smtClean="0"/>
              <a:t>The General Theory</a:t>
            </a:r>
            <a:r>
              <a:rPr lang="en-GB" dirty="0" smtClean="0"/>
              <a:t> is not the end; it is the beginning.’ (</a:t>
            </a:r>
            <a:r>
              <a:rPr lang="en-GB" dirty="0" err="1"/>
              <a:t>E</a:t>
            </a:r>
            <a:r>
              <a:rPr lang="en-GB" dirty="0" err="1" smtClean="0"/>
              <a:t>nglebert</a:t>
            </a:r>
            <a:r>
              <a:rPr lang="en-GB" dirty="0" smtClean="0"/>
              <a:t> </a:t>
            </a:r>
            <a:r>
              <a:rPr lang="en-GB" dirty="0" err="1" smtClean="0"/>
              <a:t>Stockhammer</a:t>
            </a:r>
            <a:r>
              <a:rPr lang="en-GB" dirty="0" smtClean="0"/>
              <a:t> on my review of his book with </a:t>
            </a:r>
            <a:r>
              <a:rPr lang="en-GB" dirty="0" err="1" smtClean="0"/>
              <a:t>Eckhard</a:t>
            </a:r>
            <a:r>
              <a:rPr lang="en-GB" dirty="0" smtClean="0"/>
              <a:t> Hein.</a:t>
            </a:r>
          </a:p>
          <a:p>
            <a:pPr marL="0" indent="0">
              <a:buNone/>
            </a:pPr>
            <a:endParaRPr lang="en-GB" dirty="0"/>
          </a:p>
        </p:txBody>
      </p:sp>
    </p:spTree>
    <p:extLst>
      <p:ext uri="{BB962C8B-B14F-4D97-AF65-F5344CB8AC3E}">
        <p14:creationId xmlns:p14="http://schemas.microsoft.com/office/powerpoint/2010/main" val="1237121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History and theory</a:t>
            </a:r>
          </a:p>
        </p:txBody>
      </p:sp>
      <p:sp>
        <p:nvSpPr>
          <p:cNvPr id="3" name="Content Placeholder 2"/>
          <p:cNvSpPr>
            <a:spLocks noGrp="1"/>
          </p:cNvSpPr>
          <p:nvPr>
            <p:ph idx="1"/>
          </p:nvPr>
        </p:nvSpPr>
        <p:spPr/>
        <p:txBody>
          <a:bodyPr/>
          <a:lstStyle/>
          <a:p>
            <a:r>
              <a:rPr lang="en-GB" dirty="0" smtClean="0"/>
              <a:t>The economy evolves; theory follows history with a long and variable lag.</a:t>
            </a:r>
          </a:p>
          <a:p>
            <a:r>
              <a:rPr lang="en-GB" dirty="0" smtClean="0"/>
              <a:t>Theory devised to explain a particular conjuncture can become obsolete.</a:t>
            </a:r>
          </a:p>
          <a:p>
            <a:r>
              <a:rPr lang="en-GB" dirty="0" smtClean="0"/>
              <a:t>Is the GT obsolete? How much can we use today?</a:t>
            </a:r>
          </a:p>
          <a:p>
            <a:r>
              <a:rPr lang="en-GB" dirty="0" smtClean="0"/>
              <a:t>(The mainstream would say its </a:t>
            </a:r>
            <a:r>
              <a:rPr lang="en-GB" i="1" dirty="0" smtClean="0"/>
              <a:t>technique </a:t>
            </a:r>
            <a:r>
              <a:rPr lang="en-GB" dirty="0" smtClean="0"/>
              <a:t> is out of date; different criterion.)</a:t>
            </a:r>
            <a:endParaRPr lang="en-GB" dirty="0"/>
          </a:p>
        </p:txBody>
      </p:sp>
    </p:spTree>
    <p:extLst>
      <p:ext uri="{BB962C8B-B14F-4D97-AF65-F5344CB8AC3E}">
        <p14:creationId xmlns:p14="http://schemas.microsoft.com/office/powerpoint/2010/main" val="1041446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F</a:t>
            </a:r>
            <a:r>
              <a:rPr lang="en-GB" dirty="0" smtClean="0"/>
              <a:t>our main theoretical contributions of GT </a:t>
            </a:r>
            <a:endParaRPr lang="en-GB" dirty="0"/>
          </a:p>
        </p:txBody>
      </p:sp>
      <p:sp>
        <p:nvSpPr>
          <p:cNvPr id="3" name="Content Placeholder 2"/>
          <p:cNvSpPr>
            <a:spLocks noGrp="1"/>
          </p:cNvSpPr>
          <p:nvPr>
            <p:ph idx="1"/>
          </p:nvPr>
        </p:nvSpPr>
        <p:spPr/>
        <p:txBody>
          <a:bodyPr/>
          <a:lstStyle/>
          <a:p>
            <a:r>
              <a:rPr lang="en-GB" dirty="0" smtClean="0"/>
              <a:t>The principle of effective demand (PED)</a:t>
            </a:r>
          </a:p>
          <a:p>
            <a:r>
              <a:rPr lang="en-GB" dirty="0" smtClean="0"/>
              <a:t>The theory of investment: I = </a:t>
            </a:r>
            <a:r>
              <a:rPr lang="en-GB" dirty="0" smtClean="0"/>
              <a:t>I(</a:t>
            </a:r>
            <a:r>
              <a:rPr lang="en-GB" dirty="0" err="1" smtClean="0"/>
              <a:t>mec</a:t>
            </a:r>
            <a:r>
              <a:rPr lang="en-GB" dirty="0" smtClean="0"/>
              <a:t>, </a:t>
            </a:r>
            <a:r>
              <a:rPr lang="en-GB" dirty="0" smtClean="0"/>
              <a:t>r)</a:t>
            </a:r>
          </a:p>
          <a:p>
            <a:r>
              <a:rPr lang="en-GB" dirty="0" smtClean="0"/>
              <a:t>Causal priority of investment (I </a:t>
            </a:r>
            <a:r>
              <a:rPr lang="en-GB" dirty="0" smtClean="0">
                <a:sym typeface="Wingdings" panose="05000000000000000000" pitchFamily="2" charset="2"/>
              </a:rPr>
              <a:t></a:t>
            </a:r>
            <a:r>
              <a:rPr lang="en-GB" dirty="0" smtClean="0"/>
              <a:t>S</a:t>
            </a:r>
            <a:r>
              <a:rPr lang="en-GB" dirty="0" smtClean="0"/>
              <a:t>)</a:t>
            </a:r>
          </a:p>
          <a:p>
            <a:r>
              <a:rPr lang="en-GB" dirty="0" smtClean="0"/>
              <a:t>Liquidity preference (LP)</a:t>
            </a:r>
          </a:p>
          <a:p>
            <a:r>
              <a:rPr lang="en-GB" dirty="0" smtClean="0"/>
              <a:t>(Note I haven’t said THE four…)</a:t>
            </a:r>
            <a:endParaRPr lang="en-GB" dirty="0"/>
          </a:p>
        </p:txBody>
      </p:sp>
    </p:spTree>
    <p:extLst>
      <p:ext uri="{BB962C8B-B14F-4D97-AF65-F5344CB8AC3E}">
        <p14:creationId xmlns:p14="http://schemas.microsoft.com/office/powerpoint/2010/main" val="3074951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How the system works</a:t>
            </a:r>
            <a:endParaRPr lang="en-GB" dirty="0"/>
          </a:p>
        </p:txBody>
      </p:sp>
      <p:sp>
        <p:nvSpPr>
          <p:cNvPr id="3" name="Content Placeholder 2"/>
          <p:cNvSpPr>
            <a:spLocks noGrp="1"/>
          </p:cNvSpPr>
          <p:nvPr>
            <p:ph idx="1"/>
          </p:nvPr>
        </p:nvSpPr>
        <p:spPr/>
        <p:txBody>
          <a:bodyPr>
            <a:normAutofit lnSpcReduction="10000"/>
          </a:bodyPr>
          <a:lstStyle/>
          <a:p>
            <a:r>
              <a:rPr lang="en-GB" dirty="0" smtClean="0"/>
              <a:t>Quick recap:</a:t>
            </a:r>
          </a:p>
          <a:p>
            <a:r>
              <a:rPr lang="en-GB" dirty="0"/>
              <a:t>Producers’ expectations of the level of activity and supply conditions determine output, prices and employment. </a:t>
            </a:r>
            <a:endParaRPr lang="en-GB" dirty="0" smtClean="0"/>
          </a:p>
          <a:p>
            <a:r>
              <a:rPr lang="en-GB" dirty="0"/>
              <a:t>F</a:t>
            </a:r>
            <a:r>
              <a:rPr lang="en-GB" dirty="0" smtClean="0"/>
              <a:t>ull employment only by a fluke</a:t>
            </a:r>
          </a:p>
          <a:p>
            <a:r>
              <a:rPr lang="en-GB" dirty="0" smtClean="0"/>
              <a:t>Consumption </a:t>
            </a:r>
            <a:r>
              <a:rPr lang="en-GB" dirty="0"/>
              <a:t>is governed by aggregate income. </a:t>
            </a:r>
            <a:endParaRPr lang="en-GB" dirty="0" smtClean="0"/>
          </a:p>
          <a:p>
            <a:r>
              <a:rPr lang="en-GB" dirty="0" smtClean="0"/>
              <a:t>Investment </a:t>
            </a:r>
            <a:r>
              <a:rPr lang="en-GB" dirty="0"/>
              <a:t>is made on the expectation of profit for the life of the </a:t>
            </a:r>
            <a:r>
              <a:rPr lang="en-GB" dirty="0" smtClean="0"/>
              <a:t>investment</a:t>
            </a:r>
            <a:r>
              <a:rPr lang="en-GB" dirty="0"/>
              <a:t> </a:t>
            </a:r>
            <a:r>
              <a:rPr lang="en-GB" dirty="0" smtClean="0"/>
              <a:t>if that stream (discounted) exceeds </a:t>
            </a:r>
            <a:r>
              <a:rPr lang="en-GB" dirty="0"/>
              <a:t>the interest rate. </a:t>
            </a:r>
            <a:endParaRPr lang="en-GB" dirty="0" smtClean="0"/>
          </a:p>
          <a:p>
            <a:r>
              <a:rPr lang="en-GB" dirty="0" smtClean="0"/>
              <a:t>The </a:t>
            </a:r>
            <a:r>
              <a:rPr lang="en-GB" dirty="0"/>
              <a:t>interest rate is determined by liquidity preference, which </a:t>
            </a:r>
            <a:r>
              <a:rPr lang="en-GB" dirty="0" smtClean="0"/>
              <a:t>depends on the needs of exchange and expectations </a:t>
            </a:r>
            <a:r>
              <a:rPr lang="en-GB" dirty="0"/>
              <a:t>of future interest rates </a:t>
            </a:r>
            <a:r>
              <a:rPr lang="en-GB" dirty="0" smtClean="0"/>
              <a:t>(</a:t>
            </a:r>
            <a:r>
              <a:rPr lang="en-GB" dirty="0" smtClean="0">
                <a:sym typeface="Wingdings" panose="05000000000000000000" pitchFamily="2" charset="2"/>
              </a:rPr>
              <a:t></a:t>
            </a:r>
            <a:r>
              <a:rPr lang="en-GB" dirty="0" smtClean="0"/>
              <a:t> </a:t>
            </a:r>
            <a:r>
              <a:rPr lang="en-GB" dirty="0"/>
              <a:t>capital gains or losses on financial </a:t>
            </a:r>
            <a:r>
              <a:rPr lang="en-GB" dirty="0" smtClean="0"/>
              <a:t>assets).</a:t>
            </a:r>
            <a:endParaRPr lang="en-GB" dirty="0"/>
          </a:p>
        </p:txBody>
      </p:sp>
    </p:spTree>
    <p:extLst>
      <p:ext uri="{BB962C8B-B14F-4D97-AF65-F5344CB8AC3E}">
        <p14:creationId xmlns:p14="http://schemas.microsoft.com/office/powerpoint/2010/main" val="2880509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Almost pure flow theory</a:t>
            </a:r>
            <a:endParaRPr lang="en-GB" dirty="0"/>
          </a:p>
        </p:txBody>
      </p:sp>
      <p:sp>
        <p:nvSpPr>
          <p:cNvPr id="3" name="Content Placeholder 2"/>
          <p:cNvSpPr>
            <a:spLocks noGrp="1"/>
          </p:cNvSpPr>
          <p:nvPr>
            <p:ph idx="1"/>
          </p:nvPr>
        </p:nvSpPr>
        <p:spPr/>
        <p:txBody>
          <a:bodyPr/>
          <a:lstStyle/>
          <a:p>
            <a:r>
              <a:rPr lang="en-GB" dirty="0" smtClean="0"/>
              <a:t>Only liquidity preference deals with stocks of financial assets</a:t>
            </a:r>
          </a:p>
          <a:p>
            <a:r>
              <a:rPr lang="en-GB" dirty="0" smtClean="0"/>
              <a:t>‘The’ interest rate hides a complex story about the sources of finance and funding. The financial counterparts of the income </a:t>
            </a:r>
            <a:r>
              <a:rPr lang="en-GB" dirty="0" smtClean="0"/>
              <a:t>flows are </a:t>
            </a:r>
            <a:r>
              <a:rPr lang="en-GB" dirty="0" smtClean="0"/>
              <a:t>not explored. </a:t>
            </a:r>
            <a:endParaRPr lang="en-GB" dirty="0"/>
          </a:p>
        </p:txBody>
      </p:sp>
    </p:spTree>
    <p:extLst>
      <p:ext uri="{BB962C8B-B14F-4D97-AF65-F5344CB8AC3E}">
        <p14:creationId xmlns:p14="http://schemas.microsoft.com/office/powerpoint/2010/main" val="1932718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Implicit assumptions – features of the British economy between the Wars:</a:t>
            </a:r>
            <a:br>
              <a:rPr lang="en-GB" dirty="0"/>
            </a:b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  </a:t>
            </a:r>
            <a:r>
              <a:rPr lang="en-GB" dirty="0"/>
              <a:t>A</a:t>
            </a:r>
            <a:r>
              <a:rPr lang="en-GB" dirty="0" smtClean="0"/>
              <a:t> capitalist, industrial economy producing, on the whole, useful goods.  </a:t>
            </a:r>
          </a:p>
          <a:p>
            <a:pPr marL="0" indent="0">
              <a:buNone/>
            </a:pPr>
            <a:r>
              <a:rPr lang="en-GB" dirty="0"/>
              <a:t> </a:t>
            </a:r>
            <a:r>
              <a:rPr lang="en-GB" dirty="0" smtClean="0"/>
              <a:t> There is scope for productive increase in real capital in traditional industries(K&lt;K*)</a:t>
            </a:r>
          </a:p>
          <a:p>
            <a:pPr marL="0" indent="0">
              <a:buNone/>
            </a:pPr>
            <a:r>
              <a:rPr lang="en-GB" dirty="0"/>
              <a:t> </a:t>
            </a:r>
            <a:r>
              <a:rPr lang="en-GB" dirty="0" smtClean="0"/>
              <a:t> There is little consumer credit [C= C(Y)]</a:t>
            </a:r>
          </a:p>
          <a:p>
            <a:pPr marL="0" indent="0">
              <a:buNone/>
            </a:pPr>
            <a:r>
              <a:rPr lang="en-GB" dirty="0"/>
              <a:t> </a:t>
            </a:r>
            <a:r>
              <a:rPr lang="en-GB" dirty="0" smtClean="0"/>
              <a:t> Banks lend to finance investment. Loans are generally paid back.</a:t>
            </a:r>
          </a:p>
          <a:p>
            <a:pPr marL="0" indent="0">
              <a:buNone/>
            </a:pPr>
            <a:r>
              <a:rPr lang="en-GB" dirty="0"/>
              <a:t> </a:t>
            </a:r>
            <a:r>
              <a:rPr lang="en-GB" dirty="0" smtClean="0"/>
              <a:t> Bank credit is well controlled; the money supply is pretty stable</a:t>
            </a:r>
          </a:p>
          <a:p>
            <a:pPr marL="0" indent="0">
              <a:buNone/>
            </a:pPr>
            <a:r>
              <a:rPr lang="en-GB" dirty="0" smtClean="0"/>
              <a:t>  Prices show cycles but no long-term trend</a:t>
            </a:r>
          </a:p>
          <a:p>
            <a:pPr marL="0" indent="0">
              <a:buNone/>
            </a:pPr>
            <a:r>
              <a:rPr lang="en-GB" dirty="0"/>
              <a:t> </a:t>
            </a:r>
            <a:r>
              <a:rPr lang="en-GB" dirty="0" smtClean="0"/>
              <a:t> Trade is important but there is no systematic imbalance of payments</a:t>
            </a:r>
          </a:p>
          <a:p>
            <a:pPr marL="0" indent="0">
              <a:buNone/>
            </a:pPr>
            <a:r>
              <a:rPr lang="en-GB" dirty="0" smtClean="0"/>
              <a:t>  </a:t>
            </a:r>
            <a:endParaRPr lang="en-GB" dirty="0"/>
          </a:p>
        </p:txBody>
      </p:sp>
    </p:spTree>
    <p:extLst>
      <p:ext uri="{BB962C8B-B14F-4D97-AF65-F5344CB8AC3E}">
        <p14:creationId xmlns:p14="http://schemas.microsoft.com/office/powerpoint/2010/main" val="2981502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First challenge, 1970s</a:t>
            </a:r>
            <a:endParaRPr lang="en-GB" dirty="0"/>
          </a:p>
        </p:txBody>
      </p:sp>
      <p:sp>
        <p:nvSpPr>
          <p:cNvPr id="3" name="Content Placeholder 2"/>
          <p:cNvSpPr>
            <a:spLocks noGrp="1"/>
          </p:cNvSpPr>
          <p:nvPr>
            <p:ph idx="1"/>
          </p:nvPr>
        </p:nvSpPr>
        <p:spPr/>
        <p:txBody>
          <a:bodyPr/>
          <a:lstStyle/>
          <a:p>
            <a:r>
              <a:rPr lang="en-GB" dirty="0" smtClean="0"/>
              <a:t>Inflation, then stagflation, but that was a challenge to </a:t>
            </a:r>
            <a:r>
              <a:rPr lang="en-GB" dirty="0" err="1" smtClean="0"/>
              <a:t>Samuelsonian</a:t>
            </a:r>
            <a:r>
              <a:rPr lang="en-GB" dirty="0" smtClean="0"/>
              <a:t> ‘Keynesians’, who assumed fixed prices. </a:t>
            </a:r>
            <a:r>
              <a:rPr lang="en-GB" dirty="0" err="1" smtClean="0"/>
              <a:t>Ch</a:t>
            </a:r>
            <a:r>
              <a:rPr lang="en-GB" dirty="0" smtClean="0"/>
              <a:t> 21 can perfectly well explain stagflation. </a:t>
            </a:r>
          </a:p>
          <a:p>
            <a:r>
              <a:rPr lang="en-GB" dirty="0" smtClean="0"/>
              <a:t>An inflationary trend, however, is a problem for </a:t>
            </a:r>
            <a:r>
              <a:rPr lang="en-GB" dirty="0"/>
              <a:t>G</a:t>
            </a:r>
            <a:r>
              <a:rPr lang="en-GB" dirty="0" smtClean="0"/>
              <a:t>T. Not well accounted for.</a:t>
            </a:r>
          </a:p>
        </p:txBody>
      </p:sp>
    </p:spTree>
    <p:extLst>
      <p:ext uri="{BB962C8B-B14F-4D97-AF65-F5344CB8AC3E}">
        <p14:creationId xmlns:p14="http://schemas.microsoft.com/office/powerpoint/2010/main" val="2695069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Major changes starting early 1970s</a:t>
            </a:r>
            <a:endParaRPr lang="en-GB" dirty="0"/>
          </a:p>
        </p:txBody>
      </p:sp>
      <p:sp>
        <p:nvSpPr>
          <p:cNvPr id="3" name="Content Placeholder 2"/>
          <p:cNvSpPr>
            <a:spLocks noGrp="1"/>
          </p:cNvSpPr>
          <p:nvPr>
            <p:ph idx="1"/>
          </p:nvPr>
        </p:nvSpPr>
        <p:spPr/>
        <p:txBody>
          <a:bodyPr/>
          <a:lstStyle/>
          <a:p>
            <a:r>
              <a:rPr lang="en-GB" dirty="0" smtClean="0"/>
              <a:t>Globalisation</a:t>
            </a:r>
          </a:p>
          <a:p>
            <a:r>
              <a:rPr lang="en-GB" dirty="0" smtClean="0"/>
              <a:t>De-industrialisation</a:t>
            </a:r>
          </a:p>
          <a:p>
            <a:r>
              <a:rPr lang="en-GB" dirty="0" smtClean="0"/>
              <a:t>Privatisation/deregulation</a:t>
            </a:r>
          </a:p>
          <a:p>
            <a:r>
              <a:rPr lang="en-GB" dirty="0" smtClean="0"/>
              <a:t>Competition, ‘</a:t>
            </a:r>
            <a:r>
              <a:rPr lang="en-GB" dirty="0" err="1" smtClean="0"/>
              <a:t>financialisation</a:t>
            </a:r>
            <a:r>
              <a:rPr lang="en-GB" dirty="0" smtClean="0"/>
              <a:t>’ </a:t>
            </a:r>
            <a:r>
              <a:rPr lang="en-GB" dirty="0" smtClean="0">
                <a:sym typeface="Wingdings" panose="05000000000000000000" pitchFamily="2" charset="2"/>
              </a:rPr>
              <a:t></a:t>
            </a:r>
            <a:r>
              <a:rPr lang="en-GB" dirty="0" smtClean="0"/>
              <a:t> the new banking business model</a:t>
            </a:r>
          </a:p>
          <a:p>
            <a:r>
              <a:rPr lang="en-GB" dirty="0" smtClean="0"/>
              <a:t>Will expand on these but mostly the last (banking)</a:t>
            </a:r>
          </a:p>
          <a:p>
            <a:r>
              <a:rPr lang="en-GB" dirty="0" smtClean="0"/>
              <a:t>Neoliberalism a challenge not only to Keynes’s economics but to his philosophy</a:t>
            </a:r>
            <a:endParaRPr lang="en-GB" dirty="0"/>
          </a:p>
        </p:txBody>
      </p:sp>
    </p:spTree>
    <p:extLst>
      <p:ext uri="{BB962C8B-B14F-4D97-AF65-F5344CB8AC3E}">
        <p14:creationId xmlns:p14="http://schemas.microsoft.com/office/powerpoint/2010/main" val="423748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1091</Words>
  <Application>Microsoft Office PowerPoint</Application>
  <PresentationFormat>Widescreen</PresentationFormat>
  <Paragraphs>81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From one ‘Octo’ to another: My take on the GT at 80</vt:lpstr>
      <vt:lpstr>Why read this old book?</vt:lpstr>
      <vt:lpstr>History and theory</vt:lpstr>
      <vt:lpstr>Four main theoretical contributions of GT </vt:lpstr>
      <vt:lpstr>How the system works</vt:lpstr>
      <vt:lpstr>Almost pure flow theory</vt:lpstr>
      <vt:lpstr>Implicit assumptions – features of the British economy between the Wars: </vt:lpstr>
      <vt:lpstr>First challenge, 1970s</vt:lpstr>
      <vt:lpstr>Major changes starting early 1970s</vt:lpstr>
      <vt:lpstr>Globalisation</vt:lpstr>
      <vt:lpstr>De-industrialisation</vt:lpstr>
      <vt:lpstr>Privatisation/deregulation </vt:lpstr>
      <vt:lpstr>Competition, ‘financialisation’ and the new banking business model </vt:lpstr>
      <vt:lpstr>Summary: What stands; what must be redeveloped</vt:lpstr>
      <vt:lpstr>Summary, continued</vt:lpstr>
      <vt:lpstr>Conclusion</vt:lpstr>
    </vt:vector>
  </TitlesOfParts>
  <Company>University College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one Octo to another: My take on the GT at 80</dc:title>
  <dc:creator>reviewer</dc:creator>
  <cp:lastModifiedBy>reviewer</cp:lastModifiedBy>
  <cp:revision>34</cp:revision>
  <cp:lastPrinted>2016-07-09T14:26:08Z</cp:lastPrinted>
  <dcterms:created xsi:type="dcterms:W3CDTF">2016-07-07T20:38:40Z</dcterms:created>
  <dcterms:modified xsi:type="dcterms:W3CDTF">2016-07-21T10:19:57Z</dcterms:modified>
</cp:coreProperties>
</file>