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2" r:id="rId4"/>
    <p:sldId id="264" r:id="rId5"/>
    <p:sldId id="263" r:id="rId6"/>
    <p:sldId id="265" r:id="rId7"/>
    <p:sldId id="266" r:id="rId8"/>
    <p:sldId id="267" r:id="rId9"/>
    <p:sldId id="268" r:id="rId10"/>
    <p:sldId id="270" r:id="rId11"/>
    <p:sldId id="272" r:id="rId12"/>
    <p:sldId id="274" r:id="rId13"/>
    <p:sldId id="278" r:id="rId14"/>
    <p:sldId id="279" r:id="rId15"/>
    <p:sldId id="275" r:id="rId16"/>
    <p:sldId id="276" r:id="rId17"/>
    <p:sldId id="27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3300"/>
    <a:srgbClr val="0000FF"/>
    <a:srgbClr val="FF6600"/>
    <a:srgbClr val="99CCFF"/>
    <a:srgbClr val="FF0066"/>
    <a:srgbClr val="33CC33"/>
    <a:srgbClr val="FFFF99"/>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32"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99CA035-3FF0-4A09-8D0B-804BA79A9F1A}" type="datetimeFigureOut">
              <a:rPr lang="en-GB" smtClean="0"/>
              <a:t>01/07/2016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985F50-572C-45C4-8628-E4DC548DEB5B}" type="slidenum">
              <a:rPr lang="en-GB" smtClean="0"/>
              <a:t>‹#›</a:t>
            </a:fld>
            <a:endParaRPr lang="en-GB"/>
          </a:p>
        </p:txBody>
      </p:sp>
    </p:spTree>
    <p:extLst>
      <p:ext uri="{BB962C8B-B14F-4D97-AF65-F5344CB8AC3E}">
        <p14:creationId xmlns:p14="http://schemas.microsoft.com/office/powerpoint/2010/main" val="33232574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99CA035-3FF0-4A09-8D0B-804BA79A9F1A}" type="datetimeFigureOut">
              <a:rPr lang="en-GB" smtClean="0"/>
              <a:t>01/07/2016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985F50-572C-45C4-8628-E4DC548DEB5B}" type="slidenum">
              <a:rPr lang="en-GB" smtClean="0"/>
              <a:t>‹#›</a:t>
            </a:fld>
            <a:endParaRPr lang="en-GB"/>
          </a:p>
        </p:txBody>
      </p:sp>
    </p:spTree>
    <p:extLst>
      <p:ext uri="{BB962C8B-B14F-4D97-AF65-F5344CB8AC3E}">
        <p14:creationId xmlns:p14="http://schemas.microsoft.com/office/powerpoint/2010/main" val="1260725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99CA035-3FF0-4A09-8D0B-804BA79A9F1A}" type="datetimeFigureOut">
              <a:rPr lang="en-GB" smtClean="0"/>
              <a:t>01/07/2016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985F50-572C-45C4-8628-E4DC548DEB5B}" type="slidenum">
              <a:rPr lang="en-GB" smtClean="0"/>
              <a:t>‹#›</a:t>
            </a:fld>
            <a:endParaRPr lang="en-GB"/>
          </a:p>
        </p:txBody>
      </p:sp>
    </p:spTree>
    <p:extLst>
      <p:ext uri="{BB962C8B-B14F-4D97-AF65-F5344CB8AC3E}">
        <p14:creationId xmlns:p14="http://schemas.microsoft.com/office/powerpoint/2010/main" val="2301502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99CA035-3FF0-4A09-8D0B-804BA79A9F1A}" type="datetimeFigureOut">
              <a:rPr lang="en-GB" smtClean="0"/>
              <a:t>01/07/2016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985F50-572C-45C4-8628-E4DC548DEB5B}" type="slidenum">
              <a:rPr lang="en-GB" smtClean="0"/>
              <a:t>‹#›</a:t>
            </a:fld>
            <a:endParaRPr lang="en-GB"/>
          </a:p>
        </p:txBody>
      </p:sp>
    </p:spTree>
    <p:extLst>
      <p:ext uri="{BB962C8B-B14F-4D97-AF65-F5344CB8AC3E}">
        <p14:creationId xmlns:p14="http://schemas.microsoft.com/office/powerpoint/2010/main" val="8918143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9CA035-3FF0-4A09-8D0B-804BA79A9F1A}" type="datetimeFigureOut">
              <a:rPr lang="en-GB" smtClean="0"/>
              <a:t>01/07/2016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8985F50-572C-45C4-8628-E4DC548DEB5B}" type="slidenum">
              <a:rPr lang="en-GB" smtClean="0"/>
              <a:t>‹#›</a:t>
            </a:fld>
            <a:endParaRPr lang="en-GB"/>
          </a:p>
        </p:txBody>
      </p:sp>
    </p:spTree>
    <p:extLst>
      <p:ext uri="{BB962C8B-B14F-4D97-AF65-F5344CB8AC3E}">
        <p14:creationId xmlns:p14="http://schemas.microsoft.com/office/powerpoint/2010/main" val="13975493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99CA035-3FF0-4A09-8D0B-804BA79A9F1A}" type="datetimeFigureOut">
              <a:rPr lang="en-GB" smtClean="0"/>
              <a:t>01/07/2016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985F50-572C-45C4-8628-E4DC548DEB5B}" type="slidenum">
              <a:rPr lang="en-GB" smtClean="0"/>
              <a:t>‹#›</a:t>
            </a:fld>
            <a:endParaRPr lang="en-GB"/>
          </a:p>
        </p:txBody>
      </p:sp>
    </p:spTree>
    <p:extLst>
      <p:ext uri="{BB962C8B-B14F-4D97-AF65-F5344CB8AC3E}">
        <p14:creationId xmlns:p14="http://schemas.microsoft.com/office/powerpoint/2010/main" val="25399896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99CA035-3FF0-4A09-8D0B-804BA79A9F1A}" type="datetimeFigureOut">
              <a:rPr lang="en-GB" smtClean="0"/>
              <a:t>01/07/2016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8985F50-572C-45C4-8628-E4DC548DEB5B}" type="slidenum">
              <a:rPr lang="en-GB" smtClean="0"/>
              <a:t>‹#›</a:t>
            </a:fld>
            <a:endParaRPr lang="en-GB"/>
          </a:p>
        </p:txBody>
      </p:sp>
    </p:spTree>
    <p:extLst>
      <p:ext uri="{BB962C8B-B14F-4D97-AF65-F5344CB8AC3E}">
        <p14:creationId xmlns:p14="http://schemas.microsoft.com/office/powerpoint/2010/main" val="7016309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99CA035-3FF0-4A09-8D0B-804BA79A9F1A}" type="datetimeFigureOut">
              <a:rPr lang="en-GB" smtClean="0"/>
              <a:t>01/07/2016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8985F50-572C-45C4-8628-E4DC548DEB5B}" type="slidenum">
              <a:rPr lang="en-GB" smtClean="0"/>
              <a:t>‹#›</a:t>
            </a:fld>
            <a:endParaRPr lang="en-GB"/>
          </a:p>
        </p:txBody>
      </p:sp>
    </p:spTree>
    <p:extLst>
      <p:ext uri="{BB962C8B-B14F-4D97-AF65-F5344CB8AC3E}">
        <p14:creationId xmlns:p14="http://schemas.microsoft.com/office/powerpoint/2010/main" val="3772773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9CA035-3FF0-4A09-8D0B-804BA79A9F1A}" type="datetimeFigureOut">
              <a:rPr lang="en-GB" smtClean="0"/>
              <a:t>01/07/2016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8985F50-572C-45C4-8628-E4DC548DEB5B}" type="slidenum">
              <a:rPr lang="en-GB" smtClean="0"/>
              <a:t>‹#›</a:t>
            </a:fld>
            <a:endParaRPr lang="en-GB"/>
          </a:p>
        </p:txBody>
      </p:sp>
    </p:spTree>
    <p:extLst>
      <p:ext uri="{BB962C8B-B14F-4D97-AF65-F5344CB8AC3E}">
        <p14:creationId xmlns:p14="http://schemas.microsoft.com/office/powerpoint/2010/main" val="3548911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9CA035-3FF0-4A09-8D0B-804BA79A9F1A}" type="datetimeFigureOut">
              <a:rPr lang="en-GB" smtClean="0"/>
              <a:t>01/07/2016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985F50-572C-45C4-8628-E4DC548DEB5B}" type="slidenum">
              <a:rPr lang="en-GB" smtClean="0"/>
              <a:t>‹#›</a:t>
            </a:fld>
            <a:endParaRPr lang="en-GB"/>
          </a:p>
        </p:txBody>
      </p:sp>
    </p:spTree>
    <p:extLst>
      <p:ext uri="{BB962C8B-B14F-4D97-AF65-F5344CB8AC3E}">
        <p14:creationId xmlns:p14="http://schemas.microsoft.com/office/powerpoint/2010/main" val="39854853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9CA035-3FF0-4A09-8D0B-804BA79A9F1A}" type="datetimeFigureOut">
              <a:rPr lang="en-GB" smtClean="0"/>
              <a:t>01/07/2016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8985F50-572C-45C4-8628-E4DC548DEB5B}" type="slidenum">
              <a:rPr lang="en-GB" smtClean="0"/>
              <a:t>‹#›</a:t>
            </a:fld>
            <a:endParaRPr lang="en-GB"/>
          </a:p>
        </p:txBody>
      </p:sp>
    </p:spTree>
    <p:extLst>
      <p:ext uri="{BB962C8B-B14F-4D97-AF65-F5344CB8AC3E}">
        <p14:creationId xmlns:p14="http://schemas.microsoft.com/office/powerpoint/2010/main" val="4055716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9CA035-3FF0-4A09-8D0B-804BA79A9F1A}" type="datetimeFigureOut">
              <a:rPr lang="en-GB" smtClean="0"/>
              <a:t>01/07/2016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985F50-572C-45C4-8628-E4DC548DEB5B}" type="slidenum">
              <a:rPr lang="en-GB" smtClean="0"/>
              <a:t>‹#›</a:t>
            </a:fld>
            <a:endParaRPr lang="en-GB"/>
          </a:p>
        </p:txBody>
      </p:sp>
    </p:spTree>
    <p:extLst>
      <p:ext uri="{BB962C8B-B14F-4D97-AF65-F5344CB8AC3E}">
        <p14:creationId xmlns:p14="http://schemas.microsoft.com/office/powerpoint/2010/main" val="13625271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304800"/>
            <a:ext cx="9144000" cy="1828800"/>
          </a:xfrm>
          <a:ln>
            <a:noFill/>
          </a:ln>
        </p:spPr>
        <p:txBody>
          <a:bodyPr>
            <a:noAutofit/>
          </a:bodyPr>
          <a:lstStyle/>
          <a:p>
            <a:r>
              <a:rPr lang="en-GB" sz="4000" b="1" dirty="0" smtClean="0">
                <a:solidFill>
                  <a:srgbClr val="0000FF"/>
                </a:solidFill>
              </a:rPr>
              <a:t>The general theory of the determination of ‘the quantity of money’ </a:t>
            </a:r>
            <a:endParaRPr lang="en-GB" sz="4000" b="1" dirty="0">
              <a:solidFill>
                <a:srgbClr val="0000FF"/>
              </a:solidFill>
            </a:endParaRPr>
          </a:p>
        </p:txBody>
      </p:sp>
      <p:sp>
        <p:nvSpPr>
          <p:cNvPr id="3" name="Subtitle 2"/>
          <p:cNvSpPr>
            <a:spLocks noGrp="1"/>
          </p:cNvSpPr>
          <p:nvPr>
            <p:ph type="subTitle" idx="1"/>
          </p:nvPr>
        </p:nvSpPr>
        <p:spPr>
          <a:xfrm>
            <a:off x="609600" y="2057400"/>
            <a:ext cx="8001000" cy="2667000"/>
          </a:xfrm>
          <a:solidFill>
            <a:schemeClr val="bg1">
              <a:lumMod val="95000"/>
            </a:schemeClr>
          </a:solidFill>
          <a:ln>
            <a:noFill/>
          </a:ln>
        </p:spPr>
        <p:txBody>
          <a:bodyPr>
            <a:normAutofit fontScale="92500" lnSpcReduction="20000"/>
          </a:bodyPr>
          <a:lstStyle/>
          <a:p>
            <a:endParaRPr lang="en-GB" sz="900" i="1" dirty="0" smtClean="0">
              <a:solidFill>
                <a:schemeClr val="tx1"/>
              </a:solidFill>
            </a:endParaRPr>
          </a:p>
          <a:p>
            <a:r>
              <a:rPr lang="en-GB" sz="3000" i="1" dirty="0" smtClean="0">
                <a:solidFill>
                  <a:schemeClr val="tx1"/>
                </a:solidFill>
              </a:rPr>
              <a:t>by Professor Tim Congdon CBE, Chairman of </a:t>
            </a:r>
          </a:p>
          <a:p>
            <a:r>
              <a:rPr lang="en-GB" sz="3000" i="1" dirty="0" smtClean="0">
                <a:solidFill>
                  <a:schemeClr val="tx1"/>
                </a:solidFill>
              </a:rPr>
              <a:t>the Institute of International Monetary Research </a:t>
            </a:r>
          </a:p>
          <a:p>
            <a:r>
              <a:rPr lang="en-GB" sz="3000" i="1" dirty="0" smtClean="0">
                <a:solidFill>
                  <a:schemeClr val="tx1"/>
                </a:solidFill>
              </a:rPr>
              <a:t>at the University of Buckingham </a:t>
            </a:r>
          </a:p>
          <a:p>
            <a:endParaRPr lang="en-GB" sz="1200" i="1" dirty="0" smtClean="0">
              <a:solidFill>
                <a:schemeClr val="tx1"/>
              </a:solidFill>
            </a:endParaRPr>
          </a:p>
          <a:p>
            <a:pPr marL="457200" indent="-457200">
              <a:buFontTx/>
              <a:buChar char="-"/>
            </a:pPr>
            <a:r>
              <a:rPr lang="en-GB" b="1" dirty="0" smtClean="0">
                <a:solidFill>
                  <a:schemeClr val="tx1"/>
                </a:solidFill>
              </a:rPr>
              <a:t>A presentation on the occasion of </a:t>
            </a:r>
          </a:p>
          <a:p>
            <a:r>
              <a:rPr lang="en-GB" b="1" dirty="0" smtClean="0">
                <a:solidFill>
                  <a:schemeClr val="tx1"/>
                </a:solidFill>
              </a:rPr>
              <a:t>Professor Victoria Chick’s 80</a:t>
            </a:r>
            <a:r>
              <a:rPr lang="en-GB" b="1" baseline="30000" dirty="0" smtClean="0">
                <a:solidFill>
                  <a:schemeClr val="tx1"/>
                </a:solidFill>
              </a:rPr>
              <a:t>th</a:t>
            </a:r>
            <a:r>
              <a:rPr lang="en-GB" b="1" dirty="0" smtClean="0">
                <a:solidFill>
                  <a:schemeClr val="tx1"/>
                </a:solidFill>
              </a:rPr>
              <a:t> birthday </a:t>
            </a:r>
            <a:endParaRPr lang="en-GB" b="1" dirty="0">
              <a:solidFill>
                <a:schemeClr val="tx1"/>
              </a:solidFill>
            </a:endParaRPr>
          </a:p>
        </p:txBody>
      </p:sp>
      <p:pic>
        <p:nvPicPr>
          <p:cNvPr id="4" name="Picture 2" descr="C:\Users\John\AppData\Local\Microsoft\Windows\Temporary Internet Files\Content.IE5\B5N1OQ7X\IIMR-Logo03-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5035154"/>
            <a:ext cx="4714056" cy="1634206"/>
          </a:xfrm>
          <a:prstGeom prst="rect">
            <a:avLst/>
          </a:prstGeom>
          <a:noFill/>
          <a:ln w="317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2118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003232" cy="922114"/>
          </a:xfrm>
        </p:spPr>
        <p:txBody>
          <a:bodyPr>
            <a:normAutofit fontScale="90000"/>
          </a:bodyPr>
          <a:lstStyle/>
          <a:p>
            <a:r>
              <a:rPr lang="en-GB" sz="2800" dirty="0" smtClean="0"/>
              <a:t>Equilibrium of central bank </a:t>
            </a:r>
            <a:br>
              <a:rPr lang="en-GB" sz="2800" dirty="0" smtClean="0"/>
            </a:br>
            <a:r>
              <a:rPr lang="en-GB" sz="2800" dirty="0" smtClean="0"/>
              <a:t>credit and base money  </a:t>
            </a:r>
            <a:endParaRPr lang="en-GB" sz="2800" dirty="0"/>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1268760"/>
            <a:ext cx="7920879" cy="52565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10995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424936" cy="1143000"/>
          </a:xfrm>
        </p:spPr>
        <p:txBody>
          <a:bodyPr>
            <a:normAutofit/>
          </a:bodyPr>
          <a:lstStyle/>
          <a:p>
            <a:r>
              <a:rPr lang="en-GB" sz="2800" dirty="0" smtClean="0"/>
              <a:t>Equilibrium of commercial </a:t>
            </a:r>
            <a:br>
              <a:rPr lang="en-GB" sz="2800" dirty="0" smtClean="0"/>
            </a:br>
            <a:r>
              <a:rPr lang="en-GB" sz="2800" dirty="0" smtClean="0"/>
              <a:t>bank credit and the quantity of money </a:t>
            </a:r>
            <a:endParaRPr lang="en-GB" sz="2800"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55576" y="1268760"/>
            <a:ext cx="7992888" cy="54726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584275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a:ln w="57150">
            <a:solidFill>
              <a:srgbClr val="33CC33"/>
            </a:solidFill>
          </a:ln>
        </p:spPr>
        <p:txBody>
          <a:bodyPr>
            <a:normAutofit/>
          </a:bodyPr>
          <a:lstStyle/>
          <a:p>
            <a:r>
              <a:rPr lang="en-GB" dirty="0" smtClean="0"/>
              <a:t>The ideas at work  </a:t>
            </a:r>
            <a:endParaRPr lang="en-GB" dirty="0"/>
          </a:p>
        </p:txBody>
      </p:sp>
      <p:sp>
        <p:nvSpPr>
          <p:cNvPr id="3" name="Content Placeholder 2"/>
          <p:cNvSpPr>
            <a:spLocks noGrp="1"/>
          </p:cNvSpPr>
          <p:nvPr>
            <p:ph sz="half" idx="1"/>
          </p:nvPr>
        </p:nvSpPr>
        <p:spPr>
          <a:xfrm>
            <a:off x="304800" y="1143000"/>
            <a:ext cx="4191000" cy="5257800"/>
          </a:xfrm>
          <a:ln>
            <a:solidFill>
              <a:schemeClr val="accent6">
                <a:lumMod val="50000"/>
              </a:schemeClr>
            </a:solidFill>
            <a:prstDash val="lgDash"/>
          </a:ln>
        </p:spPr>
        <p:txBody>
          <a:bodyPr>
            <a:normAutofit fontScale="92500" lnSpcReduction="20000"/>
          </a:bodyPr>
          <a:lstStyle/>
          <a:p>
            <a:r>
              <a:rPr lang="en-GB" dirty="0" smtClean="0">
                <a:solidFill>
                  <a:srgbClr val="FF0000"/>
                </a:solidFill>
              </a:rPr>
              <a:t>Market in base money, ‘the money market’</a:t>
            </a:r>
            <a:r>
              <a:rPr lang="en-GB" sz="2400" dirty="0" smtClean="0"/>
              <a:t> </a:t>
            </a:r>
          </a:p>
          <a:p>
            <a:pPr>
              <a:buFontTx/>
              <a:buChar char="-"/>
            </a:pPr>
            <a:r>
              <a:rPr lang="en-GB" sz="2400" dirty="0" smtClean="0"/>
              <a:t>Identity between both </a:t>
            </a:r>
            <a:r>
              <a:rPr lang="en-GB" sz="2400" dirty="0" smtClean="0"/>
              <a:t>sides of the balance sheet delivered by trick of 45 degree lines. </a:t>
            </a:r>
          </a:p>
          <a:p>
            <a:pPr>
              <a:buFontTx/>
              <a:buChar char="-"/>
            </a:pPr>
            <a:r>
              <a:rPr lang="en-GB" sz="2600" i="1" dirty="0" err="1" smtClean="0">
                <a:solidFill>
                  <a:srgbClr val="FF0066"/>
                </a:solidFill>
              </a:rPr>
              <a:t>Horizontalism</a:t>
            </a:r>
            <a:r>
              <a:rPr lang="en-GB" sz="2600" i="1" dirty="0" smtClean="0">
                <a:solidFill>
                  <a:srgbClr val="FF0066"/>
                </a:solidFill>
              </a:rPr>
              <a:t> </a:t>
            </a:r>
            <a:r>
              <a:rPr lang="en-GB" sz="2600" dirty="0" smtClean="0"/>
              <a:t>applies in  market for central bank credit. </a:t>
            </a:r>
          </a:p>
          <a:p>
            <a:pPr>
              <a:buFontTx/>
              <a:buChar char="-"/>
            </a:pPr>
            <a:r>
              <a:rPr lang="en-GB" sz="2600" i="1" dirty="0" smtClean="0">
                <a:solidFill>
                  <a:srgbClr val="FF0066"/>
                </a:solidFill>
              </a:rPr>
              <a:t> </a:t>
            </a:r>
            <a:r>
              <a:rPr lang="en-GB" sz="2600" i="1" dirty="0" err="1" smtClean="0">
                <a:solidFill>
                  <a:srgbClr val="FF0066"/>
                </a:solidFill>
              </a:rPr>
              <a:t>Verticalism</a:t>
            </a:r>
            <a:r>
              <a:rPr lang="en-GB" sz="2600" i="1" dirty="0" smtClean="0">
                <a:solidFill>
                  <a:srgbClr val="FF0066"/>
                </a:solidFill>
              </a:rPr>
              <a:t> </a:t>
            </a:r>
            <a:r>
              <a:rPr lang="en-GB" sz="2600" dirty="0" smtClean="0"/>
              <a:t>applies in inter-bank market for base money, = base money to hold</a:t>
            </a:r>
          </a:p>
          <a:p>
            <a:pPr marL="0" indent="0">
              <a:buNone/>
            </a:pPr>
            <a:r>
              <a:rPr lang="en-GB" sz="2400" dirty="0" smtClean="0"/>
              <a:t>Note that central banks can conduct a wide range of operations, including auctions of base money and last-resort loans.  </a:t>
            </a:r>
            <a:endParaRPr lang="en-GB" sz="2400" dirty="0"/>
          </a:p>
        </p:txBody>
      </p:sp>
      <p:sp>
        <p:nvSpPr>
          <p:cNvPr id="4" name="Content Placeholder 3"/>
          <p:cNvSpPr>
            <a:spLocks noGrp="1"/>
          </p:cNvSpPr>
          <p:nvPr>
            <p:ph sz="half" idx="2"/>
          </p:nvPr>
        </p:nvSpPr>
        <p:spPr>
          <a:xfrm>
            <a:off x="4724400" y="1143000"/>
            <a:ext cx="4267200" cy="5257800"/>
          </a:xfrm>
          <a:ln>
            <a:solidFill>
              <a:schemeClr val="tx1"/>
            </a:solidFill>
            <a:prstDash val="lgDash"/>
          </a:ln>
        </p:spPr>
        <p:txBody>
          <a:bodyPr>
            <a:normAutofit fontScale="92500" lnSpcReduction="20000"/>
          </a:bodyPr>
          <a:lstStyle/>
          <a:p>
            <a:r>
              <a:rPr lang="en-GB" sz="2600" dirty="0">
                <a:solidFill>
                  <a:srgbClr val="FF0000"/>
                </a:solidFill>
              </a:rPr>
              <a:t>Market in </a:t>
            </a:r>
            <a:r>
              <a:rPr lang="en-GB" sz="2600" dirty="0" smtClean="0">
                <a:solidFill>
                  <a:srgbClr val="FF0000"/>
                </a:solidFill>
              </a:rPr>
              <a:t>bank money (i.e., deposits), ‘quantity of money’ </a:t>
            </a:r>
            <a:r>
              <a:rPr lang="en-GB" sz="2600" dirty="0" smtClean="0"/>
              <a:t> </a:t>
            </a:r>
            <a:endParaRPr lang="en-GB" sz="2600" dirty="0"/>
          </a:p>
          <a:p>
            <a:pPr>
              <a:buFontTx/>
              <a:buChar char="-"/>
            </a:pPr>
            <a:r>
              <a:rPr lang="en-GB" sz="2400" dirty="0" smtClean="0"/>
              <a:t>Identity between both </a:t>
            </a:r>
            <a:r>
              <a:rPr lang="en-GB" sz="2400" dirty="0"/>
              <a:t>sides of the balance sheet delivered by trick of </a:t>
            </a:r>
            <a:r>
              <a:rPr lang="en-GB" sz="2400" dirty="0" smtClean="0"/>
              <a:t>45 </a:t>
            </a:r>
            <a:r>
              <a:rPr lang="en-GB" sz="2400" dirty="0"/>
              <a:t>degree lines. </a:t>
            </a:r>
          </a:p>
          <a:p>
            <a:pPr>
              <a:buFontTx/>
              <a:buChar char="-"/>
            </a:pPr>
            <a:r>
              <a:rPr lang="en-GB" sz="2400" i="1" dirty="0" err="1">
                <a:solidFill>
                  <a:srgbClr val="FF0066"/>
                </a:solidFill>
              </a:rPr>
              <a:t>Horizontalism</a:t>
            </a:r>
            <a:r>
              <a:rPr lang="en-GB" sz="2400" i="1" dirty="0">
                <a:solidFill>
                  <a:srgbClr val="FF0066"/>
                </a:solidFill>
              </a:rPr>
              <a:t> </a:t>
            </a:r>
            <a:r>
              <a:rPr lang="en-GB" sz="2400" dirty="0"/>
              <a:t>applies in  market for </a:t>
            </a:r>
            <a:r>
              <a:rPr lang="en-GB" sz="2400" dirty="0" smtClean="0"/>
              <a:t>commercial bank </a:t>
            </a:r>
            <a:r>
              <a:rPr lang="en-GB" sz="2400" dirty="0"/>
              <a:t>credit. </a:t>
            </a:r>
            <a:r>
              <a:rPr lang="en-GB" sz="2400" dirty="0" smtClean="0"/>
              <a:t>(Credit spread can be fixed by bringing in bank capital.) </a:t>
            </a:r>
            <a:endParaRPr lang="en-GB" sz="2400" dirty="0"/>
          </a:p>
          <a:p>
            <a:pPr>
              <a:buFontTx/>
              <a:buChar char="-"/>
            </a:pPr>
            <a:r>
              <a:rPr lang="en-GB" sz="2400" i="1" dirty="0">
                <a:solidFill>
                  <a:srgbClr val="FF0066"/>
                </a:solidFill>
              </a:rPr>
              <a:t> </a:t>
            </a:r>
            <a:r>
              <a:rPr lang="en-GB" sz="2400" i="1" dirty="0" err="1">
                <a:solidFill>
                  <a:srgbClr val="FF0066"/>
                </a:solidFill>
              </a:rPr>
              <a:t>Verticalism</a:t>
            </a:r>
            <a:r>
              <a:rPr lang="en-GB" sz="2400" i="1" dirty="0">
                <a:solidFill>
                  <a:srgbClr val="FF0066"/>
                </a:solidFill>
              </a:rPr>
              <a:t> </a:t>
            </a:r>
            <a:r>
              <a:rPr lang="en-GB" sz="2400" dirty="0"/>
              <a:t>applies in </a:t>
            </a:r>
            <a:r>
              <a:rPr lang="en-GB" sz="2400" dirty="0" smtClean="0"/>
              <a:t>quadrant where demand to hold money is equal to quantity of money created by banks. </a:t>
            </a:r>
            <a:r>
              <a:rPr lang="en-GB" sz="2600" dirty="0" smtClean="0">
                <a:solidFill>
                  <a:srgbClr val="0000FF"/>
                </a:solidFill>
              </a:rPr>
              <a:t>(This quadrant represents Keynes’ liquidity preference theory of ‘rate of interest’, which brings us back to the textbooks.)</a:t>
            </a:r>
            <a:endParaRPr lang="en-GB" sz="2600" dirty="0">
              <a:solidFill>
                <a:srgbClr val="0000FF"/>
              </a:solidFill>
            </a:endParaRPr>
          </a:p>
          <a:p>
            <a:pPr marL="0" indent="0">
              <a:buNone/>
            </a:pPr>
            <a:endParaRPr lang="en-GB" sz="2400" dirty="0"/>
          </a:p>
        </p:txBody>
      </p:sp>
    </p:spTree>
    <p:extLst>
      <p:ext uri="{BB962C8B-B14F-4D97-AF65-F5344CB8AC3E}">
        <p14:creationId xmlns:p14="http://schemas.microsoft.com/office/powerpoint/2010/main" val="1274865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a:solidFill>
            <a:srgbClr val="008000"/>
          </a:solidFill>
        </p:spPr>
        <p:txBody>
          <a:bodyPr>
            <a:normAutofit fontScale="90000"/>
          </a:bodyPr>
          <a:lstStyle/>
          <a:p>
            <a:r>
              <a:rPr lang="en-GB" dirty="0" err="1" smtClean="0">
                <a:solidFill>
                  <a:schemeClr val="bg1"/>
                </a:solidFill>
              </a:rPr>
              <a:t>Horizontalism</a:t>
            </a:r>
            <a:r>
              <a:rPr lang="en-GB" dirty="0" smtClean="0">
                <a:solidFill>
                  <a:schemeClr val="bg1"/>
                </a:solidFill>
              </a:rPr>
              <a:t> and ‘structuralism’ </a:t>
            </a:r>
            <a:endParaRPr lang="en-GB" dirty="0">
              <a:solidFill>
                <a:schemeClr val="bg1"/>
              </a:solidFill>
            </a:endParaRPr>
          </a:p>
        </p:txBody>
      </p:sp>
      <p:sp>
        <p:nvSpPr>
          <p:cNvPr id="3" name="Content Placeholder 2"/>
          <p:cNvSpPr>
            <a:spLocks noGrp="1"/>
          </p:cNvSpPr>
          <p:nvPr>
            <p:ph idx="1"/>
          </p:nvPr>
        </p:nvSpPr>
        <p:spPr>
          <a:xfrm>
            <a:off x="228600" y="1143000"/>
            <a:ext cx="8610600" cy="5562600"/>
          </a:xfrm>
        </p:spPr>
        <p:txBody>
          <a:bodyPr>
            <a:normAutofit fontScale="85000" lnSpcReduction="10000"/>
          </a:bodyPr>
          <a:lstStyle/>
          <a:p>
            <a:r>
              <a:rPr lang="en-GB" dirty="0" smtClean="0"/>
              <a:t>But is it entirely realistic to posit a horizontal supply curve of bank credit? (The overdraft, and its benefits for customers with volatile balance sheets.) </a:t>
            </a:r>
          </a:p>
          <a:p>
            <a:r>
              <a:rPr lang="en-GB" dirty="0" smtClean="0"/>
              <a:t>Most overdrafts specify a maximum, which – if exceeded – cause a large step-jump in the interest margin or result in the lending bank simply not honouring the instruction. At an individual level, the horizontal line stops etc. At an aggregate level, as the various overdraft maxima kick in, the supply-of-credit curve slopes upwards to the right </a:t>
            </a:r>
            <a:r>
              <a:rPr lang="en-GB" i="1" dirty="0" smtClean="0"/>
              <a:t>beyond a certain point. </a:t>
            </a:r>
          </a:p>
          <a:p>
            <a:r>
              <a:rPr lang="en-GB" dirty="0" smtClean="0"/>
              <a:t>In a typical cycle, banks start to strain against capital ceilings if loan demand is very strong, and they may widen margins. But surely that is a shift in the supply-of-credit curve between two or more moments in time. </a:t>
            </a:r>
            <a:endParaRPr lang="en-GB" dirty="0"/>
          </a:p>
        </p:txBody>
      </p:sp>
    </p:spTree>
    <p:extLst>
      <p:ext uri="{BB962C8B-B14F-4D97-AF65-F5344CB8AC3E}">
        <p14:creationId xmlns:p14="http://schemas.microsoft.com/office/powerpoint/2010/main" val="38733636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763000" cy="1477962"/>
          </a:xfrm>
          <a:solidFill>
            <a:schemeClr val="accent3">
              <a:lumMod val="40000"/>
              <a:lumOff val="60000"/>
            </a:schemeClr>
          </a:solidFill>
        </p:spPr>
        <p:txBody>
          <a:bodyPr>
            <a:noAutofit/>
          </a:bodyPr>
          <a:lstStyle/>
          <a:p>
            <a:r>
              <a:rPr lang="en-GB" sz="2800" dirty="0" smtClean="0"/>
              <a:t>Does the aggregate supply-of-credit function slope upwards to the right? Yes, after a point, but only in emergencies (heavy loan drawdowns in panics) , in practice</a:t>
            </a:r>
            <a:endParaRPr lang="en-GB" sz="28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600" y="1981200"/>
            <a:ext cx="8153399" cy="441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96511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96962"/>
          </a:xfrm>
          <a:solidFill>
            <a:schemeClr val="accent6">
              <a:lumMod val="20000"/>
              <a:lumOff val="80000"/>
            </a:schemeClr>
          </a:solidFill>
        </p:spPr>
        <p:txBody>
          <a:bodyPr>
            <a:normAutofit fontScale="90000"/>
          </a:bodyPr>
          <a:lstStyle/>
          <a:p>
            <a:r>
              <a:rPr lang="en-GB" sz="3600" b="1" dirty="0" smtClean="0">
                <a:solidFill>
                  <a:srgbClr val="008000"/>
                </a:solidFill>
              </a:rPr>
              <a:t>Existing four-panel/four-quadrant </a:t>
            </a:r>
            <a:br>
              <a:rPr lang="en-GB" sz="3600" b="1" dirty="0" smtClean="0">
                <a:solidFill>
                  <a:srgbClr val="008000"/>
                </a:solidFill>
              </a:rPr>
            </a:br>
            <a:r>
              <a:rPr lang="en-GB" sz="3600" b="1" dirty="0" smtClean="0">
                <a:solidFill>
                  <a:srgbClr val="008000"/>
                </a:solidFill>
              </a:rPr>
              <a:t>treatments of the subject</a:t>
            </a:r>
            <a:endParaRPr lang="en-GB" sz="3600" b="1" dirty="0">
              <a:solidFill>
                <a:srgbClr val="008000"/>
              </a:solidFill>
            </a:endParaRPr>
          </a:p>
        </p:txBody>
      </p:sp>
      <p:sp>
        <p:nvSpPr>
          <p:cNvPr id="3" name="Text Placeholder 2"/>
          <p:cNvSpPr>
            <a:spLocks noGrp="1"/>
          </p:cNvSpPr>
          <p:nvPr>
            <p:ph type="body" idx="1"/>
          </p:nvPr>
        </p:nvSpPr>
        <p:spPr>
          <a:xfrm>
            <a:off x="457200" y="1535113"/>
            <a:ext cx="4040188" cy="446087"/>
          </a:xfrm>
        </p:spPr>
        <p:txBody>
          <a:bodyPr>
            <a:normAutofit lnSpcReduction="10000"/>
          </a:bodyPr>
          <a:lstStyle/>
          <a:p>
            <a:r>
              <a:rPr lang="en-GB" dirty="0" smtClean="0"/>
              <a:t>Brunner and Meltzer 1966</a:t>
            </a:r>
            <a:endParaRPr lang="en-GB" dirty="0"/>
          </a:p>
        </p:txBody>
      </p:sp>
      <p:sp>
        <p:nvSpPr>
          <p:cNvPr id="4" name="Content Placeholder 3"/>
          <p:cNvSpPr>
            <a:spLocks noGrp="1"/>
          </p:cNvSpPr>
          <p:nvPr>
            <p:ph sz="half" idx="2"/>
          </p:nvPr>
        </p:nvSpPr>
        <p:spPr>
          <a:xfrm>
            <a:off x="304800" y="1981200"/>
            <a:ext cx="4192588" cy="4571999"/>
          </a:xfrm>
          <a:ln w="3175">
            <a:solidFill>
              <a:schemeClr val="tx1"/>
            </a:solidFill>
          </a:ln>
        </p:spPr>
        <p:txBody>
          <a:bodyPr>
            <a:normAutofit fontScale="92500" lnSpcReduction="10000"/>
          </a:bodyPr>
          <a:lstStyle/>
          <a:p>
            <a:r>
              <a:rPr lang="en-GB" dirty="0" smtClean="0"/>
              <a:t>A very different diagram, with </a:t>
            </a:r>
            <a:r>
              <a:rPr lang="en-GB" i="1" dirty="0" smtClean="0"/>
              <a:t>both </a:t>
            </a:r>
            <a:r>
              <a:rPr lang="en-GB" dirty="0" smtClean="0"/>
              <a:t>base multiplier determining deposits, </a:t>
            </a:r>
            <a:r>
              <a:rPr lang="en-GB" i="1" dirty="0" smtClean="0"/>
              <a:t>and </a:t>
            </a:r>
            <a:r>
              <a:rPr lang="en-GB" dirty="0" smtClean="0"/>
              <a:t>earning assets determining deposits, and the base split between base held by banks and non-banks. (I ignore non-bank cash, as uninteresting.) </a:t>
            </a:r>
          </a:p>
          <a:p>
            <a:r>
              <a:rPr lang="en-GB" dirty="0" smtClean="0"/>
              <a:t>B &amp; M have separate diagram equating demand for bank credit with supply of loans, which introduces an interest rate. Process of money creation said to be ‘endogenous’. </a:t>
            </a:r>
            <a:endParaRPr lang="en-GB" i="1" dirty="0" smtClean="0"/>
          </a:p>
          <a:p>
            <a:pPr marL="0" indent="0">
              <a:buNone/>
            </a:pPr>
            <a:endParaRPr lang="en-GB" dirty="0"/>
          </a:p>
        </p:txBody>
      </p:sp>
      <p:sp>
        <p:nvSpPr>
          <p:cNvPr id="5" name="Text Placeholder 4"/>
          <p:cNvSpPr>
            <a:spLocks noGrp="1"/>
          </p:cNvSpPr>
          <p:nvPr>
            <p:ph type="body" sz="quarter" idx="3"/>
          </p:nvPr>
        </p:nvSpPr>
        <p:spPr>
          <a:xfrm>
            <a:off x="4645025" y="1535113"/>
            <a:ext cx="4041775" cy="446087"/>
          </a:xfrm>
        </p:spPr>
        <p:txBody>
          <a:bodyPr>
            <a:normAutofit lnSpcReduction="10000"/>
          </a:bodyPr>
          <a:lstStyle/>
          <a:p>
            <a:r>
              <a:rPr lang="en-GB" dirty="0" smtClean="0"/>
              <a:t>Fontana 2003 (or 2004)</a:t>
            </a:r>
            <a:endParaRPr lang="en-GB" dirty="0"/>
          </a:p>
        </p:txBody>
      </p:sp>
      <p:sp>
        <p:nvSpPr>
          <p:cNvPr id="6" name="Content Placeholder 5"/>
          <p:cNvSpPr>
            <a:spLocks noGrp="1"/>
          </p:cNvSpPr>
          <p:nvPr>
            <p:ph sz="quarter" idx="4"/>
          </p:nvPr>
        </p:nvSpPr>
        <p:spPr>
          <a:xfrm>
            <a:off x="4645025" y="1981200"/>
            <a:ext cx="4041775" cy="4572000"/>
          </a:xfrm>
          <a:ln w="3175">
            <a:solidFill>
              <a:schemeClr val="tx1"/>
            </a:solidFill>
          </a:ln>
        </p:spPr>
        <p:txBody>
          <a:bodyPr>
            <a:normAutofit fontScale="92500" lnSpcReduction="10000"/>
          </a:bodyPr>
          <a:lstStyle/>
          <a:p>
            <a:r>
              <a:rPr lang="en-GB" dirty="0" smtClean="0"/>
              <a:t>Again, a very different diagram, with a. bank reserves and deposits both having axes and linked by base multiplier, b. deposits also equal to bank loans, with c. the ‘interest rate’ equilibrating demand for loans with loan supply, represented by a line horizontal to the </a:t>
            </a:r>
            <a:r>
              <a:rPr lang="en-GB" i="1" dirty="0" smtClean="0"/>
              <a:t>x</a:t>
            </a:r>
            <a:r>
              <a:rPr lang="en-GB" dirty="0" smtClean="0"/>
              <a:t>-axis. </a:t>
            </a:r>
          </a:p>
          <a:p>
            <a:r>
              <a:rPr lang="en-GB" dirty="0" smtClean="0"/>
              <a:t>Equilibrium involves ‘reserve market’, ‘credit market’ and ‘financial market’, but same diagram used three times. </a:t>
            </a:r>
            <a:endParaRPr lang="en-GB" dirty="0"/>
          </a:p>
        </p:txBody>
      </p:sp>
    </p:spTree>
    <p:extLst>
      <p:ext uri="{BB962C8B-B14F-4D97-AF65-F5344CB8AC3E}">
        <p14:creationId xmlns:p14="http://schemas.microsoft.com/office/powerpoint/2010/main" val="27252628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a:solidFill>
            <a:schemeClr val="accent6">
              <a:lumMod val="20000"/>
              <a:lumOff val="80000"/>
            </a:schemeClr>
          </a:solidFill>
        </p:spPr>
        <p:txBody>
          <a:bodyPr>
            <a:noAutofit/>
          </a:bodyPr>
          <a:lstStyle/>
          <a:p>
            <a:r>
              <a:rPr lang="en-GB" sz="3600" b="1" dirty="0" smtClean="0">
                <a:solidFill>
                  <a:srgbClr val="008000"/>
                </a:solidFill>
              </a:rPr>
              <a:t>Four-panel/four-quadrant </a:t>
            </a:r>
            <a:r>
              <a:rPr lang="en-GB" sz="3600" b="1" dirty="0">
                <a:solidFill>
                  <a:srgbClr val="008000"/>
                </a:solidFill>
              </a:rPr>
              <a:t/>
            </a:r>
            <a:br>
              <a:rPr lang="en-GB" sz="3600" b="1" dirty="0">
                <a:solidFill>
                  <a:srgbClr val="008000"/>
                </a:solidFill>
              </a:rPr>
            </a:br>
            <a:r>
              <a:rPr lang="en-GB" sz="3600" b="1" dirty="0">
                <a:solidFill>
                  <a:srgbClr val="008000"/>
                </a:solidFill>
              </a:rPr>
              <a:t>treatments of the subject</a:t>
            </a:r>
            <a:endParaRPr lang="en-GB" sz="3600" dirty="0"/>
          </a:p>
        </p:txBody>
      </p:sp>
      <p:sp>
        <p:nvSpPr>
          <p:cNvPr id="3" name="Content Placeholder 2"/>
          <p:cNvSpPr>
            <a:spLocks noGrp="1"/>
          </p:cNvSpPr>
          <p:nvPr>
            <p:ph idx="1"/>
          </p:nvPr>
        </p:nvSpPr>
        <p:spPr>
          <a:xfrm>
            <a:off x="457200" y="1447800"/>
            <a:ext cx="8229600" cy="5334000"/>
          </a:xfrm>
        </p:spPr>
        <p:txBody>
          <a:bodyPr>
            <a:normAutofit lnSpcReduction="10000"/>
          </a:bodyPr>
          <a:lstStyle/>
          <a:p>
            <a:r>
              <a:rPr lang="en-GB" dirty="0" smtClean="0"/>
              <a:t>What is the value of these approaches?</a:t>
            </a:r>
          </a:p>
          <a:p>
            <a:r>
              <a:rPr lang="en-GB" dirty="0" smtClean="0"/>
              <a:t>We can represent concisely equilibrium of </a:t>
            </a:r>
            <a:r>
              <a:rPr lang="en-GB" i="1" dirty="0" smtClean="0"/>
              <a:t>both </a:t>
            </a:r>
            <a:r>
              <a:rPr lang="en-GB" dirty="0" smtClean="0"/>
              <a:t>the banking system (esp. determining the quantity of money, </a:t>
            </a:r>
            <a:r>
              <a:rPr lang="en-GB" b="1" dirty="0" smtClean="0">
                <a:solidFill>
                  <a:srgbClr val="FF3300"/>
                </a:solidFill>
              </a:rPr>
              <a:t>broadly-defined, please</a:t>
            </a:r>
            <a:r>
              <a:rPr lang="en-GB" dirty="0" smtClean="0"/>
              <a:t>) </a:t>
            </a:r>
            <a:r>
              <a:rPr lang="en-GB" i="1" dirty="0" smtClean="0"/>
              <a:t>and </a:t>
            </a:r>
            <a:r>
              <a:rPr lang="en-GB" dirty="0" smtClean="0"/>
              <a:t>the non-bank private sector, that both borrows from banks and must hold the deposits the banking system creates. </a:t>
            </a:r>
          </a:p>
          <a:p>
            <a:r>
              <a:rPr lang="en-GB" dirty="0" smtClean="0"/>
              <a:t>My approach enables </a:t>
            </a:r>
            <a:r>
              <a:rPr lang="en-GB" dirty="0" err="1" smtClean="0"/>
              <a:t>horizontalists</a:t>
            </a:r>
            <a:r>
              <a:rPr lang="en-GB" dirty="0" smtClean="0"/>
              <a:t> (‘money is endogenous’) and </a:t>
            </a:r>
            <a:r>
              <a:rPr lang="en-GB" dirty="0" err="1" smtClean="0"/>
              <a:t>verticalists</a:t>
            </a:r>
            <a:r>
              <a:rPr lang="en-GB" dirty="0" smtClean="0"/>
              <a:t> (‘exogenous’)to talk to each other! An attempt at generality and indeed reconciliation. </a:t>
            </a:r>
            <a:endParaRPr lang="en-GB" dirty="0"/>
          </a:p>
        </p:txBody>
      </p:sp>
    </p:spTree>
    <p:extLst>
      <p:ext uri="{BB962C8B-B14F-4D97-AF65-F5344CB8AC3E}">
        <p14:creationId xmlns:p14="http://schemas.microsoft.com/office/powerpoint/2010/main" val="2420767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87562"/>
          </a:xfrm>
          <a:ln w="38100">
            <a:solidFill>
              <a:srgbClr val="FF0000"/>
            </a:solidFill>
          </a:ln>
        </p:spPr>
        <p:txBody>
          <a:bodyPr>
            <a:normAutofit/>
          </a:bodyPr>
          <a:lstStyle/>
          <a:p>
            <a:r>
              <a:rPr lang="en-GB" sz="3600" dirty="0" smtClean="0">
                <a:solidFill>
                  <a:srgbClr val="FF3300"/>
                </a:solidFill>
                <a:latin typeface="Arial Rounded MT Bold" panose="020F0704030504030204" pitchFamily="34" charset="0"/>
              </a:rPr>
              <a:t>Do we want a general theory of the determination of the quantity of money (and the rate of interest)? </a:t>
            </a:r>
            <a:endParaRPr lang="en-GB" sz="3600" dirty="0">
              <a:solidFill>
                <a:srgbClr val="FF3300"/>
              </a:solidFill>
              <a:latin typeface="Arial Rounded MT Bold" panose="020F0704030504030204" pitchFamily="34" charset="0"/>
            </a:endParaRPr>
          </a:p>
        </p:txBody>
      </p:sp>
      <p:sp>
        <p:nvSpPr>
          <p:cNvPr id="3" name="Content Placeholder 2"/>
          <p:cNvSpPr>
            <a:spLocks noGrp="1"/>
          </p:cNvSpPr>
          <p:nvPr>
            <p:ph idx="1"/>
          </p:nvPr>
        </p:nvSpPr>
        <p:spPr>
          <a:xfrm>
            <a:off x="457200" y="2819400"/>
            <a:ext cx="8229600" cy="3581400"/>
          </a:xfrm>
        </p:spPr>
        <p:txBody>
          <a:bodyPr>
            <a:normAutofit fontScale="85000" lnSpcReduction="20000"/>
          </a:bodyPr>
          <a:lstStyle/>
          <a:p>
            <a:pPr marL="0" indent="0">
              <a:buNone/>
            </a:pPr>
            <a:r>
              <a:rPr lang="en-GB" sz="4300" dirty="0" smtClean="0"/>
              <a:t>‘Thus one concludes that money is neither purely exogenous nor purely endogenous. Which is the better description depends on circumstances.’</a:t>
            </a:r>
          </a:p>
          <a:p>
            <a:pPr marL="0" indent="0">
              <a:buNone/>
            </a:pPr>
            <a:endParaRPr lang="en-GB" sz="4300" dirty="0" smtClean="0"/>
          </a:p>
          <a:p>
            <a:pPr marL="0" indent="0">
              <a:buNone/>
            </a:pPr>
            <a:r>
              <a:rPr lang="en-GB" dirty="0" smtClean="0"/>
              <a:t>- </a:t>
            </a:r>
            <a:r>
              <a:rPr lang="en-GB" sz="3300" dirty="0" smtClean="0">
                <a:solidFill>
                  <a:srgbClr val="0000FF"/>
                </a:solidFill>
                <a:latin typeface="AR ESSENCE" panose="02000000000000000000" pitchFamily="2" charset="0"/>
              </a:rPr>
              <a:t>Victoria Chick </a:t>
            </a:r>
            <a:r>
              <a:rPr lang="en-GB" sz="3300" i="1" dirty="0" smtClean="0">
                <a:solidFill>
                  <a:srgbClr val="0000FF"/>
                </a:solidFill>
                <a:latin typeface="AR ESSENCE" panose="02000000000000000000" pitchFamily="2" charset="0"/>
              </a:rPr>
              <a:t>Macroeconomics After Keynes</a:t>
            </a:r>
            <a:r>
              <a:rPr lang="en-GB" sz="3300" dirty="0" smtClean="0">
                <a:solidFill>
                  <a:srgbClr val="0000FF"/>
                </a:solidFill>
                <a:latin typeface="AR ESSENCE" panose="02000000000000000000" pitchFamily="2" charset="0"/>
              </a:rPr>
              <a:t>, p. 236 of the MIT Press Classic edition </a:t>
            </a:r>
            <a:endParaRPr lang="en-GB" sz="3300" dirty="0">
              <a:solidFill>
                <a:srgbClr val="0000FF"/>
              </a:solidFill>
              <a:latin typeface="AR ESSENCE" panose="02000000000000000000" pitchFamily="2" charset="0"/>
            </a:endParaRPr>
          </a:p>
        </p:txBody>
      </p:sp>
    </p:spTree>
    <p:extLst>
      <p:ext uri="{BB962C8B-B14F-4D97-AF65-F5344CB8AC3E}">
        <p14:creationId xmlns:p14="http://schemas.microsoft.com/office/powerpoint/2010/main" val="29593168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GB" dirty="0" smtClean="0"/>
              <a:t>Theories of interest rate determination</a:t>
            </a:r>
            <a:endParaRPr lang="en-GB" dirty="0"/>
          </a:p>
        </p:txBody>
      </p:sp>
      <p:sp>
        <p:nvSpPr>
          <p:cNvPr id="3" name="Content Placeholder 2"/>
          <p:cNvSpPr>
            <a:spLocks noGrp="1"/>
          </p:cNvSpPr>
          <p:nvPr>
            <p:ph idx="1"/>
          </p:nvPr>
        </p:nvSpPr>
        <p:spPr>
          <a:xfrm>
            <a:off x="304800" y="1219200"/>
            <a:ext cx="8534400" cy="5334000"/>
          </a:xfrm>
          <a:ln w="57150">
            <a:solidFill>
              <a:srgbClr val="FF0066"/>
            </a:solidFill>
          </a:ln>
        </p:spPr>
        <p:txBody>
          <a:bodyPr>
            <a:normAutofit fontScale="85000" lnSpcReduction="10000"/>
          </a:bodyPr>
          <a:lstStyle/>
          <a:p>
            <a:endParaRPr lang="en-GB" sz="1200" dirty="0" smtClean="0"/>
          </a:p>
          <a:p>
            <a:r>
              <a:rPr lang="en-GB" dirty="0" smtClean="0"/>
              <a:t>The rate of interest is a ‘real’ phenomenon, determined by some combination of time-preference and the (marginal) productivity of capital. (Ricardo, Bohm-</a:t>
            </a:r>
            <a:r>
              <a:rPr lang="en-GB" dirty="0" err="1" smtClean="0"/>
              <a:t>Bawerk</a:t>
            </a:r>
            <a:r>
              <a:rPr lang="en-GB" dirty="0" smtClean="0"/>
              <a:t>, ‘the neoclassical school’) </a:t>
            </a:r>
          </a:p>
          <a:p>
            <a:r>
              <a:rPr lang="en-GB" dirty="0" smtClean="0"/>
              <a:t>The rate of interest is a ‘monetary’ phenomenon, with ‘the rate of interest’ determined when the demand for ‘a monetary variable’ is equal to the supply of the same monetary variable. (Keynes, Basil Moore, the post-Keynesians)</a:t>
            </a:r>
          </a:p>
          <a:p>
            <a:r>
              <a:rPr lang="en-GB" dirty="0" smtClean="0"/>
              <a:t>Subject has a relationship with general-equilibrium theorizing, if a very vexed relationship. The monetary theories tend nevertheless to be expressed in Marshallian terms, with supply-demand diagrams. </a:t>
            </a:r>
          </a:p>
          <a:p>
            <a:endParaRPr lang="en-GB" dirty="0"/>
          </a:p>
        </p:txBody>
      </p:sp>
    </p:spTree>
    <p:extLst>
      <p:ext uri="{BB962C8B-B14F-4D97-AF65-F5344CB8AC3E}">
        <p14:creationId xmlns:p14="http://schemas.microsoft.com/office/powerpoint/2010/main" val="3225804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76400"/>
          </a:xfrm>
          <a:ln w="28575">
            <a:solidFill>
              <a:srgbClr val="FF3300"/>
            </a:solidFill>
          </a:ln>
        </p:spPr>
        <p:txBody>
          <a:bodyPr>
            <a:normAutofit fontScale="90000"/>
          </a:bodyPr>
          <a:lstStyle/>
          <a:p>
            <a:r>
              <a:rPr lang="en-GB" dirty="0" smtClean="0"/>
              <a:t/>
            </a:r>
            <a:br>
              <a:rPr lang="en-GB" dirty="0" smtClean="0"/>
            </a:br>
            <a:r>
              <a:rPr lang="en-GB" dirty="0" smtClean="0"/>
              <a:t>Keynes’ liquidity preference theory  </a:t>
            </a:r>
            <a:r>
              <a:rPr lang="en-GB" sz="2700" dirty="0" smtClean="0"/>
              <a:t>Increase in M from 1 to 2 lowers bond yield, but from 2 to 3 does not change ‘rate of interest’ in this sense </a:t>
            </a:r>
            <a:r>
              <a:rPr lang="en-GB" dirty="0" smtClean="0"/>
              <a:t/>
            </a:r>
            <a:br>
              <a:rPr lang="en-GB" dirty="0" smtClean="0"/>
            </a:br>
            <a:r>
              <a:rPr lang="en-GB" dirty="0" smtClean="0"/>
              <a:t> </a:t>
            </a:r>
            <a:endParaRPr lang="en-GB" dirty="0"/>
          </a:p>
        </p:txBody>
      </p:sp>
      <p:pic>
        <p:nvPicPr>
          <p:cNvPr id="4098"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905000"/>
            <a:ext cx="8153400" cy="495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1758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a:ln w="28575">
            <a:solidFill>
              <a:srgbClr val="FF3300"/>
            </a:solidFill>
          </a:ln>
        </p:spPr>
        <p:txBody>
          <a:bodyPr>
            <a:normAutofit/>
          </a:bodyPr>
          <a:lstStyle/>
          <a:p>
            <a:r>
              <a:rPr lang="en-GB" dirty="0" smtClean="0"/>
              <a:t>Keynes’ liquidity preference theory </a:t>
            </a:r>
            <a:endParaRPr lang="en-GB" dirty="0"/>
          </a:p>
        </p:txBody>
      </p:sp>
      <p:sp>
        <p:nvSpPr>
          <p:cNvPr id="3" name="Content Placeholder 2"/>
          <p:cNvSpPr>
            <a:spLocks noGrp="1"/>
          </p:cNvSpPr>
          <p:nvPr>
            <p:ph idx="1"/>
          </p:nvPr>
        </p:nvSpPr>
        <p:spPr>
          <a:xfrm>
            <a:off x="304800" y="1295400"/>
            <a:ext cx="8763000" cy="5486400"/>
          </a:xfrm>
          <a:solidFill>
            <a:schemeClr val="accent5">
              <a:lumMod val="20000"/>
              <a:lumOff val="80000"/>
            </a:schemeClr>
          </a:solidFill>
        </p:spPr>
        <p:txBody>
          <a:bodyPr>
            <a:normAutofit lnSpcReduction="10000"/>
          </a:bodyPr>
          <a:lstStyle/>
          <a:p>
            <a:pPr>
              <a:buFontTx/>
              <a:buChar char="-"/>
            </a:pPr>
            <a:endParaRPr lang="en-GB" sz="900" i="1" dirty="0" smtClean="0"/>
          </a:p>
          <a:p>
            <a:pPr>
              <a:buFontTx/>
              <a:buChar char="-"/>
            </a:pPr>
            <a:r>
              <a:rPr lang="en-GB" sz="3600" i="1" dirty="0" smtClean="0"/>
              <a:t>Strengths</a:t>
            </a:r>
          </a:p>
          <a:p>
            <a:pPr marL="514350" indent="-514350">
              <a:buAutoNum type="arabicPeriod"/>
            </a:pPr>
            <a:r>
              <a:rPr lang="en-GB" dirty="0" smtClean="0"/>
              <a:t>The market-leader with a strong brand name. </a:t>
            </a:r>
          </a:p>
          <a:p>
            <a:pPr marL="514350" indent="-514350">
              <a:buAutoNum type="arabicPeriod"/>
            </a:pPr>
            <a:r>
              <a:rPr lang="en-GB" dirty="0" smtClean="0"/>
              <a:t>It does equilibrate the demand to hold money with the quantity of money created by the banking system, surely a vital condition of macro- equilibrium.</a:t>
            </a:r>
          </a:p>
          <a:p>
            <a:pPr marL="514350" indent="-514350">
              <a:buAutoNum type="arabicPeriod"/>
            </a:pPr>
            <a:r>
              <a:rPr lang="en-GB" dirty="0" smtClean="0"/>
              <a:t>Valid if banks’ assets contain no claims on the private sector, which is important if banks are not lending to the private sector (for whatever reason).  </a:t>
            </a:r>
          </a:p>
          <a:p>
            <a:pPr marL="457200" indent="-457200">
              <a:buAutoNum type="arabicPeriod"/>
            </a:pPr>
            <a:endParaRPr lang="en-GB" sz="2400" dirty="0" smtClean="0"/>
          </a:p>
          <a:p>
            <a:pPr marL="457200" indent="-457200">
              <a:buAutoNum type="arabicPeriod"/>
            </a:pPr>
            <a:endParaRPr lang="en-GB" sz="2400" dirty="0"/>
          </a:p>
        </p:txBody>
      </p:sp>
    </p:spTree>
    <p:extLst>
      <p:ext uri="{BB962C8B-B14F-4D97-AF65-F5344CB8AC3E}">
        <p14:creationId xmlns:p14="http://schemas.microsoft.com/office/powerpoint/2010/main" val="8390413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a:ln w="28575">
            <a:solidFill>
              <a:srgbClr val="FF3300"/>
            </a:solidFill>
          </a:ln>
        </p:spPr>
        <p:txBody>
          <a:bodyPr>
            <a:normAutofit/>
          </a:bodyPr>
          <a:lstStyle/>
          <a:p>
            <a:r>
              <a:rPr lang="en-GB" dirty="0" smtClean="0"/>
              <a:t>Keynes’ liquidity preference theory </a:t>
            </a:r>
            <a:endParaRPr lang="en-GB" dirty="0"/>
          </a:p>
        </p:txBody>
      </p:sp>
      <p:sp>
        <p:nvSpPr>
          <p:cNvPr id="3" name="Content Placeholder 2"/>
          <p:cNvSpPr>
            <a:spLocks noGrp="1"/>
          </p:cNvSpPr>
          <p:nvPr>
            <p:ph idx="1"/>
          </p:nvPr>
        </p:nvSpPr>
        <p:spPr>
          <a:xfrm>
            <a:off x="152400" y="1295400"/>
            <a:ext cx="8915400" cy="5486400"/>
          </a:xfrm>
          <a:solidFill>
            <a:schemeClr val="accent5">
              <a:lumMod val="20000"/>
              <a:lumOff val="80000"/>
            </a:schemeClr>
          </a:solidFill>
        </p:spPr>
        <p:txBody>
          <a:bodyPr>
            <a:normAutofit lnSpcReduction="10000"/>
          </a:bodyPr>
          <a:lstStyle/>
          <a:p>
            <a:pPr>
              <a:buFontTx/>
              <a:buChar char="-"/>
            </a:pPr>
            <a:endParaRPr lang="en-GB" sz="900" i="1" dirty="0" smtClean="0"/>
          </a:p>
          <a:p>
            <a:pPr>
              <a:buFontTx/>
              <a:buChar char="-"/>
            </a:pPr>
            <a:r>
              <a:rPr lang="en-GB" sz="3600" i="1" dirty="0" smtClean="0"/>
              <a:t>Weaknesses</a:t>
            </a:r>
          </a:p>
          <a:p>
            <a:pPr marL="457200" indent="-457200">
              <a:buAutoNum type="arabicPeriod"/>
            </a:pPr>
            <a:r>
              <a:rPr lang="en-GB" sz="2400" dirty="0" smtClean="0"/>
              <a:t>A ‘general theory’? – Rate of interest is long bond yield, not money market rate, quantity of money not distinguished from quantity of monetary base, and only non-monetary asset is the ‘long’ bond. </a:t>
            </a:r>
          </a:p>
          <a:p>
            <a:pPr marL="457200" indent="-457200">
              <a:buAutoNum type="arabicPeriod"/>
            </a:pPr>
            <a:r>
              <a:rPr lang="en-GB" sz="2400" dirty="0" smtClean="0"/>
              <a:t>The ‘quantity of money’ (i.e., bank deposits) assumed to be determined by officialdom, with money creation process unaffected by rate of interest, and function inelastic and therefore vertical to the quantity-of-money </a:t>
            </a:r>
            <a:r>
              <a:rPr lang="en-GB" sz="2400" i="1" dirty="0" smtClean="0"/>
              <a:t>x </a:t>
            </a:r>
            <a:r>
              <a:rPr lang="en-GB" sz="2400" dirty="0" smtClean="0"/>
              <a:t>axis. Realism of this assumption is for debate. </a:t>
            </a:r>
          </a:p>
          <a:p>
            <a:pPr marL="457200" indent="-457200">
              <a:buAutoNum type="arabicPeriod"/>
            </a:pPr>
            <a:r>
              <a:rPr lang="en-GB" sz="2400" dirty="0" smtClean="0"/>
              <a:t>The construct in Marshallian and partial-equilibrium in character. It takes position of money demand function to be fixed when the quantity of money is changing, but this too is for debate. The construct handles </a:t>
            </a:r>
            <a:r>
              <a:rPr lang="en-GB" sz="2400" i="1" dirty="0" smtClean="0"/>
              <a:t>levels</a:t>
            </a:r>
            <a:r>
              <a:rPr lang="en-GB" sz="2400" dirty="0" smtClean="0"/>
              <a:t> of the two variables, not </a:t>
            </a:r>
            <a:r>
              <a:rPr lang="en-GB" sz="2400" i="1" dirty="0" smtClean="0"/>
              <a:t>rates of change</a:t>
            </a:r>
            <a:r>
              <a:rPr lang="en-GB" sz="2400" dirty="0" smtClean="0"/>
              <a:t>. </a:t>
            </a:r>
          </a:p>
          <a:p>
            <a:pPr marL="457200" indent="-457200">
              <a:buAutoNum type="arabicPeriod"/>
            </a:pPr>
            <a:endParaRPr lang="en-GB" sz="2400" dirty="0" smtClean="0"/>
          </a:p>
          <a:p>
            <a:pPr marL="457200" indent="-457200">
              <a:buAutoNum type="arabicPeriod"/>
            </a:pPr>
            <a:endParaRPr lang="en-GB" sz="2400" dirty="0"/>
          </a:p>
        </p:txBody>
      </p:sp>
    </p:spTree>
    <p:extLst>
      <p:ext uri="{BB962C8B-B14F-4D97-AF65-F5344CB8AC3E}">
        <p14:creationId xmlns:p14="http://schemas.microsoft.com/office/powerpoint/2010/main" val="3970884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676400"/>
          </a:xfrm>
          <a:ln w="28575">
            <a:solidFill>
              <a:srgbClr val="0000FF"/>
            </a:solidFill>
          </a:ln>
        </p:spPr>
        <p:txBody>
          <a:bodyPr>
            <a:normAutofit fontScale="90000"/>
          </a:bodyPr>
          <a:lstStyle/>
          <a:p>
            <a:r>
              <a:rPr lang="en-GB" dirty="0" smtClean="0"/>
              <a:t>Basil Moore’s ‘</a:t>
            </a:r>
            <a:r>
              <a:rPr lang="en-GB" dirty="0" err="1" smtClean="0"/>
              <a:t>horizontalism</a:t>
            </a:r>
            <a:r>
              <a:rPr lang="en-GB" dirty="0" smtClean="0"/>
              <a:t>’ </a:t>
            </a:r>
            <a:br>
              <a:rPr lang="en-GB" dirty="0" smtClean="0"/>
            </a:br>
            <a:r>
              <a:rPr lang="en-GB" sz="2200" dirty="0" smtClean="0"/>
              <a:t>‘Money supply function’ infinitely elastic because of ‘</a:t>
            </a:r>
            <a:r>
              <a:rPr lang="en-GB" sz="2200" dirty="0"/>
              <a:t>o</a:t>
            </a:r>
            <a:r>
              <a:rPr lang="en-GB" sz="2200" dirty="0" smtClean="0"/>
              <a:t>verdrafts’, but M fixed by intersection with ‘money demand [demand for credit] function’ </a:t>
            </a:r>
            <a:endParaRPr lang="en-GB" sz="2200" dirty="0"/>
          </a:p>
        </p:txBody>
      </p:sp>
      <p:pic>
        <p:nvPicPr>
          <p:cNvPr id="102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81487" y="1913007"/>
            <a:ext cx="8458200" cy="4860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28600" y="4343400"/>
            <a:ext cx="2057400" cy="2308324"/>
          </a:xfrm>
          <a:prstGeom prst="rect">
            <a:avLst/>
          </a:prstGeom>
          <a:solidFill>
            <a:srgbClr val="99CCFF"/>
          </a:solidFill>
        </p:spPr>
        <p:txBody>
          <a:bodyPr wrap="square" rtlCol="0">
            <a:spAutoFit/>
          </a:bodyPr>
          <a:lstStyle/>
          <a:p>
            <a:r>
              <a:rPr lang="en-GB" sz="2400" dirty="0" smtClean="0"/>
              <a:t>In his 1988 book Moore has diagrams for both bank money and the base.</a:t>
            </a:r>
            <a:endParaRPr lang="en-GB" sz="2400" dirty="0"/>
          </a:p>
        </p:txBody>
      </p:sp>
    </p:spTree>
    <p:extLst>
      <p:ext uri="{BB962C8B-B14F-4D97-AF65-F5344CB8AC3E}">
        <p14:creationId xmlns:p14="http://schemas.microsoft.com/office/powerpoint/2010/main" val="1708651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1676400"/>
          </a:xfrm>
          <a:ln w="28575">
            <a:solidFill>
              <a:srgbClr val="0000FF"/>
            </a:solidFill>
          </a:ln>
        </p:spPr>
        <p:txBody>
          <a:bodyPr>
            <a:normAutofit fontScale="90000"/>
          </a:bodyPr>
          <a:lstStyle/>
          <a:p>
            <a:r>
              <a:rPr lang="en-GB" dirty="0" smtClean="0"/>
              <a:t>Basil Moore’s ‘</a:t>
            </a:r>
            <a:r>
              <a:rPr lang="en-GB" dirty="0" err="1" smtClean="0"/>
              <a:t>horizontalism</a:t>
            </a:r>
            <a:r>
              <a:rPr lang="en-GB" dirty="0" smtClean="0"/>
              <a:t>’ </a:t>
            </a:r>
            <a:br>
              <a:rPr lang="en-GB" dirty="0" smtClean="0"/>
            </a:br>
            <a:r>
              <a:rPr lang="en-GB" sz="2400" dirty="0" smtClean="0"/>
              <a:t>‘</a:t>
            </a:r>
            <a:r>
              <a:rPr lang="en-GB" sz="2700" dirty="0" smtClean="0"/>
              <a:t>Money supply function’ infinitely elastic (‘</a:t>
            </a:r>
            <a:r>
              <a:rPr lang="en-GB" sz="2700" dirty="0"/>
              <a:t>o</a:t>
            </a:r>
            <a:r>
              <a:rPr lang="en-GB" sz="2700" dirty="0" smtClean="0"/>
              <a:t>verdrafts’), but M fixed by intersection with ‘money demand [demand for credit] function’ </a:t>
            </a:r>
            <a:endParaRPr lang="en-GB" dirty="0"/>
          </a:p>
        </p:txBody>
      </p:sp>
      <p:sp>
        <p:nvSpPr>
          <p:cNvPr id="3" name="Content Placeholder 2"/>
          <p:cNvSpPr>
            <a:spLocks noGrp="1"/>
          </p:cNvSpPr>
          <p:nvPr>
            <p:ph idx="1"/>
          </p:nvPr>
        </p:nvSpPr>
        <p:spPr>
          <a:xfrm>
            <a:off x="304800" y="1981200"/>
            <a:ext cx="8534400" cy="4572000"/>
          </a:xfrm>
          <a:solidFill>
            <a:srgbClr val="FFFF99"/>
          </a:solidFill>
        </p:spPr>
        <p:txBody>
          <a:bodyPr>
            <a:normAutofit fontScale="92500"/>
          </a:bodyPr>
          <a:lstStyle/>
          <a:p>
            <a:pPr marL="0" indent="0">
              <a:buNone/>
            </a:pPr>
            <a:r>
              <a:rPr lang="en-GB" b="1" i="1" dirty="0" smtClean="0">
                <a:solidFill>
                  <a:srgbClr val="FF0000"/>
                </a:solidFill>
              </a:rPr>
              <a:t>‘Loans create deposits’ and ‘deposits make reserves’</a:t>
            </a:r>
          </a:p>
          <a:p>
            <a:pPr>
              <a:buFontTx/>
              <a:buChar char="-"/>
            </a:pPr>
            <a:r>
              <a:rPr lang="en-GB" i="1" dirty="0" smtClean="0"/>
              <a:t>Strengths </a:t>
            </a:r>
          </a:p>
          <a:p>
            <a:pPr marL="514350" indent="-514350">
              <a:buAutoNum type="arabicPeriod"/>
            </a:pPr>
            <a:r>
              <a:rPr lang="en-GB" dirty="0" smtClean="0"/>
              <a:t>Consistent with bankers’ view of their own business and with widespread availability of overdrafts for their corporate customers. </a:t>
            </a:r>
          </a:p>
          <a:p>
            <a:pPr marL="514350" indent="-514350">
              <a:buAutoNum type="arabicPeriod"/>
            </a:pPr>
            <a:r>
              <a:rPr lang="en-GB" dirty="0" smtClean="0"/>
              <a:t>Suggests that central banks operate not by controlling quantity of base/reserve assets, but by changing the money market rate, and this also has merit of realism. </a:t>
            </a:r>
            <a:endParaRPr lang="en-GB" dirty="0"/>
          </a:p>
        </p:txBody>
      </p:sp>
    </p:spTree>
    <p:extLst>
      <p:ext uri="{BB962C8B-B14F-4D97-AF65-F5344CB8AC3E}">
        <p14:creationId xmlns:p14="http://schemas.microsoft.com/office/powerpoint/2010/main" val="1376237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90600"/>
          </a:xfrm>
          <a:ln w="28575">
            <a:solidFill>
              <a:srgbClr val="0000FF"/>
            </a:solidFill>
          </a:ln>
        </p:spPr>
        <p:txBody>
          <a:bodyPr>
            <a:normAutofit/>
          </a:bodyPr>
          <a:lstStyle/>
          <a:p>
            <a:r>
              <a:rPr lang="en-GB" dirty="0" smtClean="0"/>
              <a:t>Basil Moore’s ‘</a:t>
            </a:r>
            <a:r>
              <a:rPr lang="en-GB" dirty="0" err="1" smtClean="0"/>
              <a:t>horizontalism</a:t>
            </a:r>
            <a:r>
              <a:rPr lang="en-GB" dirty="0" smtClean="0"/>
              <a:t>’ </a:t>
            </a:r>
            <a:endParaRPr lang="en-GB" dirty="0"/>
          </a:p>
        </p:txBody>
      </p:sp>
      <p:sp>
        <p:nvSpPr>
          <p:cNvPr id="3" name="Content Placeholder 2"/>
          <p:cNvSpPr>
            <a:spLocks noGrp="1"/>
          </p:cNvSpPr>
          <p:nvPr>
            <p:ph idx="1"/>
          </p:nvPr>
        </p:nvSpPr>
        <p:spPr>
          <a:xfrm>
            <a:off x="76200" y="1371600"/>
            <a:ext cx="8991600" cy="5334000"/>
          </a:xfrm>
          <a:solidFill>
            <a:srgbClr val="FFFF99"/>
          </a:solidFill>
        </p:spPr>
        <p:txBody>
          <a:bodyPr>
            <a:normAutofit fontScale="85000" lnSpcReduction="20000"/>
          </a:bodyPr>
          <a:lstStyle/>
          <a:p>
            <a:pPr>
              <a:buFontTx/>
              <a:buChar char="-"/>
            </a:pPr>
            <a:endParaRPr lang="en-GB" sz="1000" i="1" dirty="0" smtClean="0"/>
          </a:p>
          <a:p>
            <a:pPr>
              <a:buFontTx/>
              <a:buChar char="-"/>
            </a:pPr>
            <a:r>
              <a:rPr lang="en-GB" i="1" dirty="0" smtClean="0"/>
              <a:t>Weaknesses </a:t>
            </a:r>
          </a:p>
          <a:p>
            <a:pPr marL="514350" indent="-514350">
              <a:buAutoNum type="arabicPeriod"/>
            </a:pPr>
            <a:r>
              <a:rPr lang="en-GB" sz="3600" dirty="0" smtClean="0"/>
              <a:t>Equilibrium between </a:t>
            </a:r>
            <a:r>
              <a:rPr lang="en-GB" sz="3600" dirty="0" err="1" smtClean="0"/>
              <a:t>M</a:t>
            </a:r>
            <a:r>
              <a:rPr lang="en-GB" sz="3600" baseline="-25000" dirty="0" err="1" smtClean="0"/>
              <a:t>d</a:t>
            </a:r>
            <a:r>
              <a:rPr lang="en-GB" sz="3600" dirty="0" smtClean="0"/>
              <a:t> and M</a:t>
            </a:r>
            <a:r>
              <a:rPr lang="en-GB" sz="3600" baseline="-25000" dirty="0" smtClean="0"/>
              <a:t>s</a:t>
            </a:r>
            <a:r>
              <a:rPr lang="en-GB" sz="3600" dirty="0" smtClean="0"/>
              <a:t> always achieved by change in the money supply. Implicit flat denial that macro outcomes can be affected by attempts to remove excess/deficient money balances with bank credit given.  </a:t>
            </a:r>
          </a:p>
          <a:p>
            <a:pPr marL="514350" indent="-514350">
              <a:buAutoNum type="arabicPeriod"/>
            </a:pPr>
            <a:r>
              <a:rPr lang="en-GB" sz="3600" dirty="0" smtClean="0"/>
              <a:t>Moore in effect denies that that the notion of ‘the demand to hold money’ has any significance. His ‘money demand function’ is not about the demand to hold money, but is a ‘demand for bank credit’ function. Unsatisfactory if banks’ assets mostly government securities. </a:t>
            </a:r>
          </a:p>
        </p:txBody>
      </p:sp>
    </p:spTree>
    <p:extLst>
      <p:ext uri="{BB962C8B-B14F-4D97-AF65-F5344CB8AC3E}">
        <p14:creationId xmlns:p14="http://schemas.microsoft.com/office/powerpoint/2010/main" val="287514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a:ln w="57150">
            <a:solidFill>
              <a:srgbClr val="33CC33"/>
            </a:solidFill>
          </a:ln>
        </p:spPr>
        <p:txBody>
          <a:bodyPr>
            <a:normAutofit/>
          </a:bodyPr>
          <a:lstStyle/>
          <a:p>
            <a:r>
              <a:rPr lang="en-GB" dirty="0" smtClean="0"/>
              <a:t>Our wish list </a:t>
            </a:r>
            <a:endParaRPr lang="en-GB" dirty="0"/>
          </a:p>
        </p:txBody>
      </p:sp>
      <p:sp>
        <p:nvSpPr>
          <p:cNvPr id="3" name="Content Placeholder 2"/>
          <p:cNvSpPr>
            <a:spLocks noGrp="1"/>
          </p:cNvSpPr>
          <p:nvPr>
            <p:ph sz="half" idx="1"/>
          </p:nvPr>
        </p:nvSpPr>
        <p:spPr>
          <a:xfrm>
            <a:off x="457200" y="1143000"/>
            <a:ext cx="4038600" cy="5257800"/>
          </a:xfrm>
        </p:spPr>
        <p:txBody>
          <a:bodyPr>
            <a:normAutofit fontScale="92500" lnSpcReduction="20000"/>
          </a:bodyPr>
          <a:lstStyle/>
          <a:p>
            <a:r>
              <a:rPr lang="en-GB" dirty="0" smtClean="0">
                <a:solidFill>
                  <a:srgbClr val="FF0000"/>
                </a:solidFill>
              </a:rPr>
              <a:t>Market in base money, ‘the money market’, </a:t>
            </a:r>
            <a:r>
              <a:rPr lang="en-GB" sz="2400" dirty="0" smtClean="0"/>
              <a:t>with only central bank and commercial banks </a:t>
            </a:r>
          </a:p>
          <a:p>
            <a:pPr>
              <a:buFontTx/>
              <a:buChar char="-"/>
            </a:pPr>
            <a:r>
              <a:rPr lang="en-GB" sz="2400" dirty="0"/>
              <a:t>Equilibrium should be on </a:t>
            </a:r>
            <a:r>
              <a:rPr lang="en-GB" sz="2400" i="1" dirty="0">
                <a:solidFill>
                  <a:srgbClr val="FF0066"/>
                </a:solidFill>
              </a:rPr>
              <a:t>both sides of </a:t>
            </a:r>
            <a:r>
              <a:rPr lang="en-GB" sz="2400" i="1" dirty="0" smtClean="0">
                <a:solidFill>
                  <a:srgbClr val="FF0066"/>
                </a:solidFill>
              </a:rPr>
              <a:t>the central bank </a:t>
            </a:r>
            <a:r>
              <a:rPr lang="en-GB" sz="2400" i="1" dirty="0">
                <a:solidFill>
                  <a:srgbClr val="FF0066"/>
                </a:solidFill>
              </a:rPr>
              <a:t>balance </a:t>
            </a:r>
            <a:r>
              <a:rPr lang="en-GB" sz="2400" i="1" dirty="0" smtClean="0">
                <a:solidFill>
                  <a:srgbClr val="FF0066"/>
                </a:solidFill>
              </a:rPr>
              <a:t>sheet</a:t>
            </a:r>
            <a:r>
              <a:rPr lang="en-GB" sz="2400" dirty="0" smtClean="0"/>
              <a:t>, </a:t>
            </a:r>
            <a:endParaRPr lang="en-GB" sz="2400" dirty="0"/>
          </a:p>
          <a:p>
            <a:pPr>
              <a:buFontTx/>
              <a:buChar char="-"/>
            </a:pPr>
            <a:r>
              <a:rPr lang="en-GB" sz="2400" dirty="0"/>
              <a:t>Demand for </a:t>
            </a:r>
            <a:r>
              <a:rPr lang="en-GB" sz="2400" i="1" dirty="0" smtClean="0">
                <a:solidFill>
                  <a:srgbClr val="FF0066"/>
                </a:solidFill>
              </a:rPr>
              <a:t>central bank </a:t>
            </a:r>
            <a:r>
              <a:rPr lang="en-GB" sz="2400" i="1" dirty="0">
                <a:solidFill>
                  <a:srgbClr val="FF0066"/>
                </a:solidFill>
              </a:rPr>
              <a:t>credit </a:t>
            </a:r>
            <a:r>
              <a:rPr lang="en-GB" sz="2400" dirty="0"/>
              <a:t>should be equal to quantity of </a:t>
            </a:r>
            <a:r>
              <a:rPr lang="en-GB" sz="2400" dirty="0" smtClean="0"/>
              <a:t>such credit </a:t>
            </a:r>
            <a:r>
              <a:rPr lang="en-GB" sz="2400" dirty="0"/>
              <a:t>extended by </a:t>
            </a:r>
            <a:r>
              <a:rPr lang="en-GB" sz="2400" dirty="0" smtClean="0"/>
              <a:t>the central banks, and</a:t>
            </a:r>
          </a:p>
          <a:p>
            <a:pPr>
              <a:buFontTx/>
              <a:buChar char="-"/>
            </a:pPr>
            <a:r>
              <a:rPr lang="en-GB" sz="2400" dirty="0" smtClean="0"/>
              <a:t>Demand </a:t>
            </a:r>
            <a:r>
              <a:rPr lang="en-GB" sz="2400" dirty="0"/>
              <a:t>to hold </a:t>
            </a:r>
            <a:r>
              <a:rPr lang="en-GB" sz="2400" i="1" dirty="0" smtClean="0">
                <a:solidFill>
                  <a:srgbClr val="FF0066"/>
                </a:solidFill>
              </a:rPr>
              <a:t>base money by commercial banks </a:t>
            </a:r>
            <a:r>
              <a:rPr lang="en-GB" sz="2400" dirty="0" smtClean="0"/>
              <a:t>should </a:t>
            </a:r>
            <a:r>
              <a:rPr lang="en-GB" sz="2400" dirty="0"/>
              <a:t>be equal to quantity of </a:t>
            </a:r>
            <a:r>
              <a:rPr lang="en-GB" sz="2400" dirty="0" smtClean="0"/>
              <a:t>base money created </a:t>
            </a:r>
            <a:r>
              <a:rPr lang="en-GB" sz="2400" dirty="0"/>
              <a:t>by the </a:t>
            </a:r>
            <a:r>
              <a:rPr lang="en-GB" sz="2400" dirty="0" smtClean="0"/>
              <a:t>central bank (and not held by non-bank public). </a:t>
            </a:r>
            <a:endParaRPr lang="en-GB" sz="2400" dirty="0"/>
          </a:p>
          <a:p>
            <a:pPr marL="0" indent="0">
              <a:buNone/>
            </a:pPr>
            <a:endParaRPr lang="en-GB" sz="2400" dirty="0"/>
          </a:p>
        </p:txBody>
      </p:sp>
      <p:sp>
        <p:nvSpPr>
          <p:cNvPr id="4" name="Content Placeholder 3"/>
          <p:cNvSpPr>
            <a:spLocks noGrp="1"/>
          </p:cNvSpPr>
          <p:nvPr>
            <p:ph sz="half" idx="2"/>
          </p:nvPr>
        </p:nvSpPr>
        <p:spPr>
          <a:xfrm>
            <a:off x="4800600" y="1143000"/>
            <a:ext cx="3657600" cy="5486400"/>
          </a:xfrm>
        </p:spPr>
        <p:txBody>
          <a:bodyPr>
            <a:normAutofit fontScale="92500" lnSpcReduction="20000"/>
          </a:bodyPr>
          <a:lstStyle/>
          <a:p>
            <a:r>
              <a:rPr lang="en-GB" dirty="0" smtClean="0">
                <a:solidFill>
                  <a:srgbClr val="FF0000"/>
                </a:solidFill>
              </a:rPr>
              <a:t>Equilibrium in ‘money’, in bank deposit sense, </a:t>
            </a:r>
            <a:r>
              <a:rPr lang="en-GB" sz="2400" dirty="0" smtClean="0"/>
              <a:t>with commercial banks and non-bank private sector agents (people, companies)</a:t>
            </a:r>
          </a:p>
          <a:p>
            <a:pPr>
              <a:buFontTx/>
              <a:buChar char="-"/>
            </a:pPr>
            <a:r>
              <a:rPr lang="en-GB" sz="2400" dirty="0" smtClean="0"/>
              <a:t>Equilibrium should be on </a:t>
            </a:r>
            <a:r>
              <a:rPr lang="en-GB" sz="2400" i="1" dirty="0" smtClean="0">
                <a:solidFill>
                  <a:srgbClr val="FF0066"/>
                </a:solidFill>
              </a:rPr>
              <a:t>both sides of commercial banks’ balance sheets</a:t>
            </a:r>
            <a:r>
              <a:rPr lang="en-GB" sz="2400" dirty="0" smtClean="0"/>
              <a:t>, </a:t>
            </a:r>
          </a:p>
          <a:p>
            <a:pPr>
              <a:buFontTx/>
              <a:buChar char="-"/>
            </a:pPr>
            <a:r>
              <a:rPr lang="en-GB" sz="2400" dirty="0" smtClean="0"/>
              <a:t>Demand for </a:t>
            </a:r>
            <a:r>
              <a:rPr lang="en-GB" sz="2400" i="1" dirty="0" smtClean="0">
                <a:solidFill>
                  <a:srgbClr val="FF0066"/>
                </a:solidFill>
              </a:rPr>
              <a:t>bank credit </a:t>
            </a:r>
            <a:r>
              <a:rPr lang="en-GB" sz="2400" dirty="0" smtClean="0"/>
              <a:t>should be equal to quantity of credit extended by commercial banks, and</a:t>
            </a:r>
          </a:p>
          <a:p>
            <a:pPr>
              <a:buFontTx/>
              <a:buChar char="-"/>
            </a:pPr>
            <a:r>
              <a:rPr lang="en-GB" sz="2400" dirty="0" smtClean="0"/>
              <a:t>Demand to hold </a:t>
            </a:r>
            <a:r>
              <a:rPr lang="en-GB" sz="2400" i="1" dirty="0" smtClean="0">
                <a:solidFill>
                  <a:srgbClr val="FF0066"/>
                </a:solidFill>
              </a:rPr>
              <a:t>bank deposit money</a:t>
            </a:r>
            <a:r>
              <a:rPr lang="en-GB" sz="2400" dirty="0" smtClean="0"/>
              <a:t> should be equal to quantity of such money created by the banking system.   </a:t>
            </a:r>
            <a:endParaRPr lang="en-GB" sz="2400" dirty="0"/>
          </a:p>
        </p:txBody>
      </p:sp>
    </p:spTree>
    <p:extLst>
      <p:ext uri="{BB962C8B-B14F-4D97-AF65-F5344CB8AC3E}">
        <p14:creationId xmlns:p14="http://schemas.microsoft.com/office/powerpoint/2010/main" val="38304948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248</TotalTime>
  <Words>1369</Words>
  <Application>Microsoft Office PowerPoint</Application>
  <PresentationFormat>On-screen Show (4:3)</PresentationFormat>
  <Paragraphs>79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The general theory of the determination of ‘the quantity of money’ </vt:lpstr>
      <vt:lpstr>Theories of interest rate determination</vt:lpstr>
      <vt:lpstr> Keynes’ liquidity preference theory  Increase in M from 1 to 2 lowers bond yield, but from 2 to 3 does not change ‘rate of interest’ in this sense   </vt:lpstr>
      <vt:lpstr>Keynes’ liquidity preference theory </vt:lpstr>
      <vt:lpstr>Keynes’ liquidity preference theory </vt:lpstr>
      <vt:lpstr>Basil Moore’s ‘horizontalism’  ‘Money supply function’ infinitely elastic because of ‘overdrafts’, but M fixed by intersection with ‘money demand [demand for credit] function’ </vt:lpstr>
      <vt:lpstr>Basil Moore’s ‘horizontalism’  ‘Money supply function’ infinitely elastic (‘overdrafts’), but M fixed by intersection with ‘money demand [demand for credit] function’ </vt:lpstr>
      <vt:lpstr>Basil Moore’s ‘horizontalism’ </vt:lpstr>
      <vt:lpstr>Our wish list </vt:lpstr>
      <vt:lpstr>Equilibrium of central bank  credit and base money  </vt:lpstr>
      <vt:lpstr>Equilibrium of commercial  bank credit and the quantity of money </vt:lpstr>
      <vt:lpstr>The ideas at work  </vt:lpstr>
      <vt:lpstr>Horizontalism and ‘structuralism’ </vt:lpstr>
      <vt:lpstr>Does the aggregate supply-of-credit function slope upwards to the right? Yes, after a point, but only in emergencies (heavy loan drawdowns in panics) , in practice</vt:lpstr>
      <vt:lpstr>Existing four-panel/four-quadrant  treatments of the subject</vt:lpstr>
      <vt:lpstr>Four-panel/four-quadrant  treatments of the subject</vt:lpstr>
      <vt:lpstr>Do we want a general theory of the determination of the quantity of money (and the rate of interest)?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general theory of the determination of ‘the quantity of money’</dc:title>
  <dc:creator>John</dc:creator>
  <cp:lastModifiedBy>John</cp:lastModifiedBy>
  <cp:revision>24</cp:revision>
  <dcterms:created xsi:type="dcterms:W3CDTF">2016-06-16T18:32:16Z</dcterms:created>
  <dcterms:modified xsi:type="dcterms:W3CDTF">2016-07-01T10:42:52Z</dcterms:modified>
</cp:coreProperties>
</file>