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59" r:id="rId3"/>
    <p:sldId id="260" r:id="rId4"/>
    <p:sldId id="272" r:id="rId5"/>
    <p:sldId id="271" r:id="rId6"/>
    <p:sldId id="274" r:id="rId7"/>
    <p:sldId id="275" r:id="rId8"/>
    <p:sldId id="276" r:id="rId9"/>
    <p:sldId id="277" r:id="rId10"/>
    <p:sldId id="265" r:id="rId11"/>
    <p:sldId id="264"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995" autoAdjust="0"/>
    <p:restoredTop sz="94660"/>
  </p:normalViewPr>
  <p:slideViewPr>
    <p:cSldViewPr>
      <p:cViewPr varScale="1">
        <p:scale>
          <a:sx n="106" d="100"/>
          <a:sy n="106" d="100"/>
        </p:scale>
        <p:origin x="82" y="39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079081F-D3D0-44B7-868F-13A7AEE176CD}" type="datetimeFigureOut">
              <a:rPr lang="en-GB" smtClean="0"/>
              <a:pPr/>
              <a:t>05/07/2017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C48D4D-FE4B-457A-9A61-6F9CE89B44FC}" type="slidenum">
              <a:rPr lang="en-GB" smtClean="0"/>
              <a:pPr/>
              <a:t>‹Nr.›</a:t>
            </a:fld>
            <a:endParaRPr lang="en-GB"/>
          </a:p>
        </p:txBody>
      </p:sp>
    </p:spTree>
    <p:extLst>
      <p:ext uri="{BB962C8B-B14F-4D97-AF65-F5344CB8AC3E}">
        <p14:creationId xmlns:p14="http://schemas.microsoft.com/office/powerpoint/2010/main" val="2800690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079081F-D3D0-44B7-868F-13A7AEE176CD}" type="datetimeFigureOut">
              <a:rPr lang="en-GB" smtClean="0"/>
              <a:pPr/>
              <a:t>05/07/2017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C48D4D-FE4B-457A-9A61-6F9CE89B44FC}" type="slidenum">
              <a:rPr lang="en-GB" smtClean="0"/>
              <a:pPr/>
              <a:t>‹Nr.›</a:t>
            </a:fld>
            <a:endParaRPr lang="en-GB"/>
          </a:p>
        </p:txBody>
      </p:sp>
    </p:spTree>
    <p:extLst>
      <p:ext uri="{BB962C8B-B14F-4D97-AF65-F5344CB8AC3E}">
        <p14:creationId xmlns:p14="http://schemas.microsoft.com/office/powerpoint/2010/main" val="24209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079081F-D3D0-44B7-868F-13A7AEE176CD}" type="datetimeFigureOut">
              <a:rPr lang="en-GB" smtClean="0"/>
              <a:pPr/>
              <a:t>05/07/2017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C48D4D-FE4B-457A-9A61-6F9CE89B44FC}" type="slidenum">
              <a:rPr lang="en-GB" smtClean="0"/>
              <a:pPr/>
              <a:t>‹Nr.›</a:t>
            </a:fld>
            <a:endParaRPr lang="en-GB"/>
          </a:p>
        </p:txBody>
      </p:sp>
    </p:spTree>
    <p:extLst>
      <p:ext uri="{BB962C8B-B14F-4D97-AF65-F5344CB8AC3E}">
        <p14:creationId xmlns:p14="http://schemas.microsoft.com/office/powerpoint/2010/main" val="2866076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079081F-D3D0-44B7-868F-13A7AEE176CD}" type="datetimeFigureOut">
              <a:rPr lang="en-GB" smtClean="0"/>
              <a:pPr/>
              <a:t>05/07/2017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C48D4D-FE4B-457A-9A61-6F9CE89B44FC}" type="slidenum">
              <a:rPr lang="en-GB" smtClean="0"/>
              <a:pPr/>
              <a:t>‹Nr.›</a:t>
            </a:fld>
            <a:endParaRPr lang="en-GB"/>
          </a:p>
        </p:txBody>
      </p:sp>
    </p:spTree>
    <p:extLst>
      <p:ext uri="{BB962C8B-B14F-4D97-AF65-F5344CB8AC3E}">
        <p14:creationId xmlns:p14="http://schemas.microsoft.com/office/powerpoint/2010/main" val="1439357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79081F-D3D0-44B7-868F-13A7AEE176CD}" type="datetimeFigureOut">
              <a:rPr lang="en-GB" smtClean="0"/>
              <a:pPr/>
              <a:t>05/07/2017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C48D4D-FE4B-457A-9A61-6F9CE89B44FC}" type="slidenum">
              <a:rPr lang="en-GB" smtClean="0"/>
              <a:pPr/>
              <a:t>‹Nr.›</a:t>
            </a:fld>
            <a:endParaRPr lang="en-GB"/>
          </a:p>
        </p:txBody>
      </p:sp>
    </p:spTree>
    <p:extLst>
      <p:ext uri="{BB962C8B-B14F-4D97-AF65-F5344CB8AC3E}">
        <p14:creationId xmlns:p14="http://schemas.microsoft.com/office/powerpoint/2010/main" val="1937385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079081F-D3D0-44B7-868F-13A7AEE176CD}" type="datetimeFigureOut">
              <a:rPr lang="en-GB" smtClean="0"/>
              <a:pPr/>
              <a:t>05/07/2017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7C48D4D-FE4B-457A-9A61-6F9CE89B44FC}" type="slidenum">
              <a:rPr lang="en-GB" smtClean="0"/>
              <a:pPr/>
              <a:t>‹Nr.›</a:t>
            </a:fld>
            <a:endParaRPr lang="en-GB"/>
          </a:p>
        </p:txBody>
      </p:sp>
    </p:spTree>
    <p:extLst>
      <p:ext uri="{BB962C8B-B14F-4D97-AF65-F5344CB8AC3E}">
        <p14:creationId xmlns:p14="http://schemas.microsoft.com/office/powerpoint/2010/main" val="520503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079081F-D3D0-44B7-868F-13A7AEE176CD}" type="datetimeFigureOut">
              <a:rPr lang="en-GB" smtClean="0"/>
              <a:pPr/>
              <a:t>05/07/2017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7C48D4D-FE4B-457A-9A61-6F9CE89B44FC}" type="slidenum">
              <a:rPr lang="en-GB" smtClean="0"/>
              <a:pPr/>
              <a:t>‹Nr.›</a:t>
            </a:fld>
            <a:endParaRPr lang="en-GB"/>
          </a:p>
        </p:txBody>
      </p:sp>
    </p:spTree>
    <p:extLst>
      <p:ext uri="{BB962C8B-B14F-4D97-AF65-F5344CB8AC3E}">
        <p14:creationId xmlns:p14="http://schemas.microsoft.com/office/powerpoint/2010/main" val="989168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079081F-D3D0-44B7-868F-13A7AEE176CD}" type="datetimeFigureOut">
              <a:rPr lang="en-GB" smtClean="0"/>
              <a:pPr/>
              <a:t>05/07/2017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7C48D4D-FE4B-457A-9A61-6F9CE89B44FC}" type="slidenum">
              <a:rPr lang="en-GB" smtClean="0"/>
              <a:pPr/>
              <a:t>‹Nr.›</a:t>
            </a:fld>
            <a:endParaRPr lang="en-GB"/>
          </a:p>
        </p:txBody>
      </p:sp>
    </p:spTree>
    <p:extLst>
      <p:ext uri="{BB962C8B-B14F-4D97-AF65-F5344CB8AC3E}">
        <p14:creationId xmlns:p14="http://schemas.microsoft.com/office/powerpoint/2010/main" val="2731072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79081F-D3D0-44B7-868F-13A7AEE176CD}" type="datetimeFigureOut">
              <a:rPr lang="en-GB" smtClean="0"/>
              <a:pPr/>
              <a:t>05/07/2017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7C48D4D-FE4B-457A-9A61-6F9CE89B44FC}" type="slidenum">
              <a:rPr lang="en-GB" smtClean="0"/>
              <a:pPr/>
              <a:t>‹Nr.›</a:t>
            </a:fld>
            <a:endParaRPr lang="en-GB"/>
          </a:p>
        </p:txBody>
      </p:sp>
    </p:spTree>
    <p:extLst>
      <p:ext uri="{BB962C8B-B14F-4D97-AF65-F5344CB8AC3E}">
        <p14:creationId xmlns:p14="http://schemas.microsoft.com/office/powerpoint/2010/main" val="822128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79081F-D3D0-44B7-868F-13A7AEE176CD}" type="datetimeFigureOut">
              <a:rPr lang="en-GB" smtClean="0"/>
              <a:pPr/>
              <a:t>05/07/2017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7C48D4D-FE4B-457A-9A61-6F9CE89B44FC}" type="slidenum">
              <a:rPr lang="en-GB" smtClean="0"/>
              <a:pPr/>
              <a:t>‹Nr.›</a:t>
            </a:fld>
            <a:endParaRPr lang="en-GB"/>
          </a:p>
        </p:txBody>
      </p:sp>
    </p:spTree>
    <p:extLst>
      <p:ext uri="{BB962C8B-B14F-4D97-AF65-F5344CB8AC3E}">
        <p14:creationId xmlns:p14="http://schemas.microsoft.com/office/powerpoint/2010/main" val="3447304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79081F-D3D0-44B7-868F-13A7AEE176CD}" type="datetimeFigureOut">
              <a:rPr lang="en-GB" smtClean="0"/>
              <a:pPr/>
              <a:t>05/07/2017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7C48D4D-FE4B-457A-9A61-6F9CE89B44FC}" type="slidenum">
              <a:rPr lang="en-GB" smtClean="0"/>
              <a:pPr/>
              <a:t>‹Nr.›</a:t>
            </a:fld>
            <a:endParaRPr lang="en-GB"/>
          </a:p>
        </p:txBody>
      </p:sp>
    </p:spTree>
    <p:extLst>
      <p:ext uri="{BB962C8B-B14F-4D97-AF65-F5344CB8AC3E}">
        <p14:creationId xmlns:p14="http://schemas.microsoft.com/office/powerpoint/2010/main" val="1983822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79081F-D3D0-44B7-868F-13A7AEE176CD}" type="datetimeFigureOut">
              <a:rPr lang="en-GB" smtClean="0"/>
              <a:pPr/>
              <a:t>05/07/2017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C48D4D-FE4B-457A-9A61-6F9CE89B44FC}" type="slidenum">
              <a:rPr lang="en-GB" smtClean="0"/>
              <a:pPr/>
              <a:t>‹Nr.›</a:t>
            </a:fld>
            <a:endParaRPr lang="en-GB"/>
          </a:p>
        </p:txBody>
      </p:sp>
    </p:spTree>
    <p:extLst>
      <p:ext uri="{BB962C8B-B14F-4D97-AF65-F5344CB8AC3E}">
        <p14:creationId xmlns:p14="http://schemas.microsoft.com/office/powerpoint/2010/main" val="25965337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postkeynesian.net/"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www.kingston.ac.uk/postgraduate-course/economics-political-economy-ma/" TargetMode="External"/><Relationship Id="rId2" Type="http://schemas.openxmlformats.org/officeDocument/2006/relationships/hyperlink" Target="http://www.kingston.ac.uk/postgraduate-course/political-economy-ma/" TargetMode="External"/><Relationship Id="rId1" Type="http://schemas.openxmlformats.org/officeDocument/2006/relationships/slideLayout" Target="../slideLayouts/slideLayout2.xml"/><Relationship Id="rId6" Type="http://schemas.openxmlformats.org/officeDocument/2006/relationships/hyperlink" Target="http://epog.eu/" TargetMode="External"/><Relationship Id="rId5" Type="http://schemas.openxmlformats.org/officeDocument/2006/relationships/hyperlink" Target="http://www.kingston.ac.uk/postgraduate-course/philosophy-political-economy-ma/" TargetMode="External"/><Relationship Id="rId4" Type="http://schemas.openxmlformats.org/officeDocument/2006/relationships/hyperlink" Target="http://www.kingston.ac.uk/postgraduate-course/international-politics-economics-ma/"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rethinkecon.co.uk/wp2/?page_id=848" TargetMode="Externa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ctrTitle"/>
          </p:nvPr>
        </p:nvSpPr>
        <p:spPr>
          <a:xfrm>
            <a:off x="1142999" y="2744330"/>
            <a:ext cx="6858000" cy="1790700"/>
          </a:xfrm>
        </p:spPr>
        <p:txBody>
          <a:bodyPr>
            <a:normAutofit fontScale="90000"/>
          </a:bodyPr>
          <a:lstStyle/>
          <a:p>
            <a:pPr>
              <a:lnSpc>
                <a:spcPct val="130000"/>
              </a:lnSpc>
            </a:pPr>
            <a:r>
              <a:rPr lang="en-GB" sz="3600" b="1" dirty="0">
                <a:latin typeface="+mn-lt"/>
              </a:rPr>
              <a:t>An Introduction to </a:t>
            </a:r>
            <a:r>
              <a:rPr lang="en-GB" sz="3600" dirty="0">
                <a:latin typeface="+mn-lt"/>
              </a:rPr>
              <a:t/>
            </a:r>
            <a:br>
              <a:rPr lang="en-GB" sz="3600" dirty="0">
                <a:latin typeface="+mn-lt"/>
              </a:rPr>
            </a:br>
            <a:r>
              <a:rPr lang="en-GB" sz="3600" b="1" dirty="0">
                <a:latin typeface="+mn-lt"/>
              </a:rPr>
              <a:t>Post Keynesian Economics and Political Economy</a:t>
            </a:r>
            <a:endParaRPr lang="en-GB" sz="3600" dirty="0">
              <a:latin typeface="+mn-lt"/>
            </a:endParaRPr>
          </a:p>
        </p:txBody>
      </p:sp>
      <p:sp>
        <p:nvSpPr>
          <p:cNvPr id="7" name="Untertitel 6"/>
          <p:cNvSpPr>
            <a:spLocks noGrp="1"/>
          </p:cNvSpPr>
          <p:nvPr>
            <p:ph type="subTitle" idx="1"/>
          </p:nvPr>
        </p:nvSpPr>
        <p:spPr>
          <a:xfrm>
            <a:off x="1143000" y="4790101"/>
            <a:ext cx="6858000" cy="1241822"/>
          </a:xfrm>
        </p:spPr>
        <p:txBody>
          <a:bodyPr/>
          <a:lstStyle/>
          <a:p>
            <a:r>
              <a:rPr lang="en-GB" b="1" dirty="0" smtClean="0"/>
              <a:t>5-7 </a:t>
            </a:r>
            <a:r>
              <a:rPr lang="en-GB" b="1" dirty="0"/>
              <a:t>July </a:t>
            </a:r>
            <a:r>
              <a:rPr lang="en-GB" b="1" dirty="0" smtClean="0"/>
              <a:t>2017, </a:t>
            </a:r>
            <a:r>
              <a:rPr lang="en-GB" b="1" dirty="0"/>
              <a:t>Kingston University</a:t>
            </a:r>
            <a:endParaRPr lang="en-GB" dirty="0"/>
          </a:p>
        </p:txBody>
      </p:sp>
      <p:pic>
        <p:nvPicPr>
          <p:cNvPr id="9"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26185" t="26185" r="26975" b="27088"/>
          <a:stretch/>
        </p:blipFill>
        <p:spPr bwMode="auto">
          <a:xfrm>
            <a:off x="6660232" y="416945"/>
            <a:ext cx="2085909" cy="2072314"/>
          </a:xfrm>
          <a:prstGeom prst="rect">
            <a:avLst/>
          </a:prstGeom>
          <a:ln>
            <a:noFill/>
          </a:ln>
          <a:extLst>
            <a:ext uri="{53640926-AAD7-44D8-BBD7-CCE9431645EC}">
              <a14:shadowObscured xmlns:a14="http://schemas.microsoft.com/office/drawing/2010/main"/>
            </a:ext>
          </a:extLst>
        </p:spPr>
      </p:pic>
      <p:sp>
        <p:nvSpPr>
          <p:cNvPr id="10" name="Rechteck 9"/>
          <p:cNvSpPr/>
          <p:nvPr/>
        </p:nvSpPr>
        <p:spPr>
          <a:xfrm>
            <a:off x="3779912" y="1057828"/>
            <a:ext cx="2088232" cy="784830"/>
          </a:xfrm>
          <a:prstGeom prst="rect">
            <a:avLst/>
          </a:prstGeom>
        </p:spPr>
        <p:txBody>
          <a:bodyPr wrap="square">
            <a:spAutoFit/>
          </a:bodyPr>
          <a:lstStyle/>
          <a:p>
            <a:r>
              <a:rPr lang="en-GB" sz="4500" i="1" dirty="0">
                <a:solidFill>
                  <a:srgbClr val="215868"/>
                </a:solidFill>
                <a:latin typeface="Georgia" panose="02040502050405020303" pitchFamily="18" charset="0"/>
                <a:ea typeface="Calibri" panose="020F0502020204030204" pitchFamily="34" charset="0"/>
                <a:cs typeface="Gautami" panose="020B0502040204020203" pitchFamily="34" charset="0"/>
              </a:rPr>
              <a:t>PKSG</a:t>
            </a:r>
            <a:endParaRPr lang="en-GB" sz="4500" dirty="0"/>
          </a:p>
        </p:txBody>
      </p:sp>
      <p:pic>
        <p:nvPicPr>
          <p:cNvPr id="2" name="Grafi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5536" y="665194"/>
            <a:ext cx="2074545" cy="767715"/>
          </a:xfrm>
          <a:prstGeom prst="rect">
            <a:avLst/>
          </a:prstGeom>
        </p:spPr>
      </p:pic>
    </p:spTree>
    <p:extLst>
      <p:ext uri="{BB962C8B-B14F-4D97-AF65-F5344CB8AC3E}">
        <p14:creationId xmlns:p14="http://schemas.microsoft.com/office/powerpoint/2010/main" val="779661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Journals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CJE – Cambridge Journal of </a:t>
            </a:r>
            <a:r>
              <a:rPr lang="en-GB" dirty="0" err="1" smtClean="0"/>
              <a:t>Econmics</a:t>
            </a:r>
            <a:endParaRPr lang="en-GB" dirty="0" smtClean="0"/>
          </a:p>
          <a:p>
            <a:r>
              <a:rPr lang="en-GB" dirty="0" smtClean="0"/>
              <a:t>JPKE – Journal of Post Keynesian Economics</a:t>
            </a:r>
          </a:p>
          <a:p>
            <a:r>
              <a:rPr lang="en-GB" dirty="0" smtClean="0"/>
              <a:t>ROPE – Review of Political Economy</a:t>
            </a:r>
          </a:p>
          <a:p>
            <a:r>
              <a:rPr lang="en-GB" dirty="0" smtClean="0"/>
              <a:t>IRAE – International Review of Applied Economics</a:t>
            </a:r>
          </a:p>
          <a:p>
            <a:r>
              <a:rPr lang="en-GB" dirty="0" smtClean="0"/>
              <a:t>ROKE – Review of Keynesian Economics</a:t>
            </a:r>
          </a:p>
          <a:p>
            <a:r>
              <a:rPr lang="en-GB" dirty="0" smtClean="0"/>
              <a:t>EJEEP/Intervention – European Journal of Economics and Economic Policies</a:t>
            </a:r>
          </a:p>
          <a:p>
            <a:r>
              <a:rPr lang="en-GB" dirty="0" err="1" smtClean="0"/>
              <a:t>Metroeconomica</a:t>
            </a:r>
            <a:endParaRPr lang="en-GB" dirty="0" smtClean="0"/>
          </a:p>
          <a:p>
            <a:r>
              <a:rPr lang="en-GB" dirty="0" smtClean="0"/>
              <a:t>RRPE – Review of Radical Political Economics</a:t>
            </a:r>
          </a:p>
          <a:p>
            <a:r>
              <a:rPr lang="en-GB" dirty="0" smtClean="0"/>
              <a:t>Capital &amp; Class</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PK &amp; PE conferences</a:t>
            </a:r>
            <a:endParaRPr lang="en-GB" dirty="0"/>
          </a:p>
        </p:txBody>
      </p:sp>
      <p:sp>
        <p:nvSpPr>
          <p:cNvPr id="3" name="Content Placeholder 2"/>
          <p:cNvSpPr>
            <a:spLocks noGrp="1"/>
          </p:cNvSpPr>
          <p:nvPr>
            <p:ph idx="1"/>
          </p:nvPr>
        </p:nvSpPr>
        <p:spPr>
          <a:xfrm>
            <a:off x="457200" y="1600200"/>
            <a:ext cx="8229600" cy="4853136"/>
          </a:xfrm>
        </p:spPr>
        <p:txBody>
          <a:bodyPr>
            <a:normAutofit fontScale="77500" lnSpcReduction="20000"/>
          </a:bodyPr>
          <a:lstStyle/>
          <a:p>
            <a:r>
              <a:rPr lang="en-GB" i="1" dirty="0" smtClean="0"/>
              <a:t>PKSG email </a:t>
            </a:r>
            <a:r>
              <a:rPr lang="en-GB" i="1" dirty="0"/>
              <a:t>list </a:t>
            </a:r>
            <a:r>
              <a:rPr lang="en-GB" i="1" dirty="0">
                <a:hlinkClick r:id="rId2"/>
              </a:rPr>
              <a:t>http://www.postkeynesian.net</a:t>
            </a:r>
            <a:r>
              <a:rPr lang="en-GB" i="1" dirty="0" smtClean="0">
                <a:hlinkClick r:id="rId2"/>
              </a:rPr>
              <a:t>/</a:t>
            </a:r>
            <a:r>
              <a:rPr lang="en-GB" i="1" dirty="0" smtClean="0"/>
              <a:t> </a:t>
            </a:r>
          </a:p>
          <a:p>
            <a:r>
              <a:rPr lang="en-GB" i="1" dirty="0" smtClean="0"/>
              <a:t>Heterodox Economics Newsletter</a:t>
            </a:r>
          </a:p>
          <a:p>
            <a:r>
              <a:rPr lang="en-GB" dirty="0" smtClean="0"/>
              <a:t>PKSG Annual Workshop, UK, June -- PK</a:t>
            </a:r>
          </a:p>
          <a:p>
            <a:r>
              <a:rPr lang="en-GB" dirty="0" smtClean="0"/>
              <a:t>FMM conference, Berlin, end Oct -- PK</a:t>
            </a:r>
          </a:p>
          <a:p>
            <a:r>
              <a:rPr lang="en-GB" dirty="0" smtClean="0"/>
              <a:t>Bilbao, early July -- PK</a:t>
            </a:r>
          </a:p>
          <a:p>
            <a:r>
              <a:rPr lang="en-GB" dirty="0" err="1" smtClean="0"/>
              <a:t>EuroMemo</a:t>
            </a:r>
            <a:r>
              <a:rPr lang="en-GB" dirty="0" smtClean="0"/>
              <a:t>, Sept  -- </a:t>
            </a:r>
            <a:r>
              <a:rPr lang="en-GB" dirty="0" err="1" smtClean="0"/>
              <a:t>eu</a:t>
            </a:r>
            <a:r>
              <a:rPr lang="en-GB" dirty="0" smtClean="0"/>
              <a:t> </a:t>
            </a:r>
            <a:r>
              <a:rPr lang="en-GB" dirty="0" err="1" smtClean="0"/>
              <a:t>ec</a:t>
            </a:r>
            <a:r>
              <a:rPr lang="en-GB" dirty="0" smtClean="0"/>
              <a:t> policy</a:t>
            </a:r>
          </a:p>
          <a:p>
            <a:r>
              <a:rPr lang="en-GB" dirty="0"/>
              <a:t>EAEPE, early/mid Nov – mixed heterodox </a:t>
            </a:r>
            <a:r>
              <a:rPr lang="en-GB" dirty="0" smtClean="0"/>
              <a:t>econ (European Association of Evolutionary Political Economy) </a:t>
            </a:r>
          </a:p>
          <a:p>
            <a:r>
              <a:rPr lang="en-GB" dirty="0" smtClean="0"/>
              <a:t>AHE, July, London or other UK – Association of Heterodox Economics</a:t>
            </a:r>
          </a:p>
          <a:p>
            <a:r>
              <a:rPr lang="en-GB" dirty="0" smtClean="0"/>
              <a:t>IIPPE – International Initiative for Promoting Political Economy</a:t>
            </a:r>
          </a:p>
          <a:p>
            <a:r>
              <a:rPr lang="en-GB" dirty="0" smtClean="0"/>
              <a:t>HM, early Nov, London – Historical Materialism</a:t>
            </a:r>
          </a:p>
          <a:p>
            <a:endParaRPr lang="en-GB"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Unis</a:t>
            </a:r>
            <a:r>
              <a:rPr lang="en-GB" dirty="0" smtClean="0"/>
              <a:t> for PG studies</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Kingston</a:t>
            </a:r>
          </a:p>
          <a:p>
            <a:r>
              <a:rPr lang="en-GB" dirty="0" smtClean="0"/>
              <a:t>Greenwich</a:t>
            </a:r>
          </a:p>
          <a:p>
            <a:r>
              <a:rPr lang="en-GB" dirty="0" smtClean="0"/>
              <a:t>Leeds</a:t>
            </a:r>
          </a:p>
          <a:p>
            <a:r>
              <a:rPr lang="en-GB" dirty="0" smtClean="0"/>
              <a:t>SOAS (London)</a:t>
            </a:r>
          </a:p>
          <a:p>
            <a:r>
              <a:rPr lang="en-GB" dirty="0" smtClean="0"/>
              <a:t>Paris 13</a:t>
            </a:r>
          </a:p>
          <a:p>
            <a:r>
              <a:rPr lang="en-GB" dirty="0" smtClean="0"/>
              <a:t>Berlin BSLE</a:t>
            </a:r>
          </a:p>
          <a:p>
            <a:endParaRPr lang="en-GB" dirty="0" smtClean="0"/>
          </a:p>
          <a:p>
            <a:r>
              <a:rPr lang="en-GB" dirty="0" err="1" smtClean="0"/>
              <a:t>Umass</a:t>
            </a:r>
            <a:r>
              <a:rPr lang="en-GB" dirty="0" smtClean="0"/>
              <a:t> Amherst; PERI (USA)</a:t>
            </a:r>
          </a:p>
          <a:p>
            <a:r>
              <a:rPr lang="en-GB" dirty="0" smtClean="0"/>
              <a:t>New </a:t>
            </a:r>
            <a:r>
              <a:rPr lang="en-GB" dirty="0"/>
              <a:t>School (USA)</a:t>
            </a:r>
            <a:endParaRPr lang="en-GB" dirty="0" smtClean="0"/>
          </a:p>
          <a:p>
            <a:r>
              <a:rPr lang="en-GB" dirty="0"/>
              <a:t>UMKC (USA)</a:t>
            </a:r>
            <a:endParaRPr lang="en-GB" dirty="0" smtClean="0"/>
          </a:p>
          <a:p>
            <a:r>
              <a:rPr lang="en-GB" dirty="0"/>
              <a:t>Levy </a:t>
            </a:r>
            <a:r>
              <a:rPr lang="en-GB" dirty="0" smtClean="0"/>
              <a:t>Institute (USA</a:t>
            </a:r>
            <a:r>
              <a:rPr lang="en-GB" dirty="0"/>
              <a:t>)</a:t>
            </a:r>
          </a:p>
        </p:txBody>
      </p:sp>
    </p:spTree>
    <p:extLst>
      <p:ext uri="{BB962C8B-B14F-4D97-AF65-F5344CB8AC3E}">
        <p14:creationId xmlns:p14="http://schemas.microsoft.com/office/powerpoint/2010/main" val="38829021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601936"/>
            <a:ext cx="7491633" cy="55633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102906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1916832"/>
            <a:ext cx="8903463" cy="48245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Picture 3"/>
          <p:cNvPicPr>
            <a:picLocks noChangeAspect="1"/>
          </p:cNvPicPr>
          <p:nvPr/>
        </p:nvPicPr>
        <p:blipFill rotWithShape="1">
          <a:blip r:embed="rId3" cstate="print">
            <a:extLst>
              <a:ext uri="{28A0092B-C50C-407E-A947-70E740481C1C}">
                <a14:useLocalDpi xmlns:a14="http://schemas.microsoft.com/office/drawing/2010/main" val="0"/>
              </a:ext>
            </a:extLst>
          </a:blip>
          <a:srcRect l="26185" t="26185" r="26975" b="27088"/>
          <a:stretch/>
        </p:blipFill>
        <p:spPr bwMode="auto">
          <a:xfrm>
            <a:off x="6876256" y="10307"/>
            <a:ext cx="1872208" cy="186000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8456354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MAs at Kingston</a:t>
            </a:r>
            <a:endParaRPr lang="en-GB" dirty="0"/>
          </a:p>
        </p:txBody>
      </p:sp>
      <p:sp>
        <p:nvSpPr>
          <p:cNvPr id="3" name="Content Placeholder 2"/>
          <p:cNvSpPr>
            <a:spLocks noGrp="1"/>
          </p:cNvSpPr>
          <p:nvPr>
            <p:ph idx="1"/>
          </p:nvPr>
        </p:nvSpPr>
        <p:spPr>
          <a:xfrm>
            <a:off x="457200" y="1600200"/>
            <a:ext cx="8229600" cy="4925144"/>
          </a:xfrm>
        </p:spPr>
        <p:txBody>
          <a:bodyPr>
            <a:normAutofit fontScale="77500" lnSpcReduction="20000"/>
          </a:bodyPr>
          <a:lstStyle/>
          <a:p>
            <a:r>
              <a:rPr lang="en-GB" dirty="0"/>
              <a:t>MA Political Economy </a:t>
            </a:r>
            <a:r>
              <a:rPr lang="en-GB" u="sng" dirty="0">
                <a:hlinkClick r:id="rId2"/>
              </a:rPr>
              <a:t>http://www.kingston.ac.uk/postgraduate-course/political-economy-ma/</a:t>
            </a:r>
            <a:endParaRPr lang="en-GB" dirty="0"/>
          </a:p>
          <a:p>
            <a:r>
              <a:rPr lang="en-GB" dirty="0"/>
              <a:t>MA Economics (Political Economy) </a:t>
            </a:r>
            <a:r>
              <a:rPr lang="en-GB" u="sng" dirty="0">
                <a:hlinkClick r:id="rId3"/>
              </a:rPr>
              <a:t>http://www.kingston.ac.uk/postgraduate-course/economics-political-economy-ma/</a:t>
            </a:r>
            <a:endParaRPr lang="en-GB" dirty="0"/>
          </a:p>
          <a:p>
            <a:r>
              <a:rPr lang="en-GB" dirty="0"/>
              <a:t>MA International Politics and Economics </a:t>
            </a:r>
            <a:r>
              <a:rPr lang="en-GB" u="sng" dirty="0">
                <a:hlinkClick r:id="rId4"/>
              </a:rPr>
              <a:t>http://www.kingston.ac.uk/postgraduate-course/international-politics-economics-ma/</a:t>
            </a:r>
            <a:endParaRPr lang="en-GB" dirty="0"/>
          </a:p>
          <a:p>
            <a:r>
              <a:rPr lang="en-GB" dirty="0"/>
              <a:t>MA Philosophy and Political Economy </a:t>
            </a:r>
            <a:r>
              <a:rPr lang="en-GB" u="sng" dirty="0">
                <a:hlinkClick r:id="rId5"/>
              </a:rPr>
              <a:t>http://www.kingston.ac.uk/postgraduate-course/philosophy-political-economy-ma</a:t>
            </a:r>
            <a:r>
              <a:rPr lang="en-GB" u="sng" dirty="0" smtClean="0">
                <a:hlinkClick r:id="rId5"/>
              </a:rPr>
              <a:t>/</a:t>
            </a:r>
            <a:endParaRPr lang="en-GB" u="sng" dirty="0" smtClean="0"/>
          </a:p>
          <a:p>
            <a:r>
              <a:rPr lang="en-GB" dirty="0" smtClean="0"/>
              <a:t>European MA EPOG (Economics in the age of globalisation)</a:t>
            </a:r>
          </a:p>
          <a:p>
            <a:r>
              <a:rPr lang="en-GB" u="sng" dirty="0" smtClean="0">
                <a:hlinkClick r:id="rId6"/>
              </a:rPr>
              <a:t>http://epog.eu</a:t>
            </a:r>
            <a:r>
              <a:rPr lang="en-GB" u="sng" dirty="0" smtClean="0"/>
              <a:t> </a:t>
            </a:r>
            <a:endParaRPr lang="en-GB" dirty="0"/>
          </a:p>
          <a:p>
            <a:endParaRPr lang="en-GB" dirty="0"/>
          </a:p>
        </p:txBody>
      </p:sp>
    </p:spTree>
    <p:extLst>
      <p:ext uri="{BB962C8B-B14F-4D97-AF65-F5344CB8AC3E}">
        <p14:creationId xmlns:p14="http://schemas.microsoft.com/office/powerpoint/2010/main" val="3652827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457200" y="1600200"/>
            <a:ext cx="8363272" cy="5141168"/>
          </a:xfrm>
        </p:spPr>
        <p:txBody>
          <a:bodyPr>
            <a:normAutofit fontScale="32500" lnSpcReduction="20000"/>
          </a:bodyPr>
          <a:lstStyle/>
          <a:p>
            <a:pPr marL="0" indent="0">
              <a:buNone/>
            </a:pPr>
            <a:r>
              <a:rPr lang="en-GB" sz="5500" dirty="0" smtClean="0"/>
              <a:t>Rethinking Economics is an international network of students, thinkers and citizens, coming together to demystify, diversify, and invigorate economics.</a:t>
            </a:r>
          </a:p>
          <a:p>
            <a:pPr marL="0" indent="0">
              <a:buNone/>
            </a:pPr>
            <a:r>
              <a:rPr lang="en-GB" sz="5500" dirty="0" smtClean="0"/>
              <a:t>We aim to demystify and diversify economics in the public eye; to educate ourselves and other students in a more reflective economics; to inspire divergent economists to engage with one another in debate; and to promote a politics of responsibility within academic economics.</a:t>
            </a:r>
          </a:p>
          <a:p>
            <a:pPr marL="0" indent="0">
              <a:buNone/>
            </a:pPr>
            <a:r>
              <a:rPr lang="en-GB" sz="5500" dirty="0" smtClean="0"/>
              <a:t>We are always looking for more organisers and collaborators. Please join our mailing list using the form on this page or </a:t>
            </a:r>
            <a:r>
              <a:rPr lang="en-GB" sz="5500" dirty="0" smtClean="0">
                <a:hlinkClick r:id="rId2" tooltip="Contact"/>
              </a:rPr>
              <a:t>get in touch </a:t>
            </a:r>
            <a:r>
              <a:rPr lang="en-GB" sz="5500" dirty="0" smtClean="0"/>
              <a:t>directly.</a:t>
            </a:r>
          </a:p>
          <a:p>
            <a:pPr marL="0" indent="0">
              <a:buNone/>
            </a:pPr>
            <a:r>
              <a:rPr lang="en-GB" sz="5500" dirty="0" smtClean="0"/>
              <a:t> </a:t>
            </a:r>
          </a:p>
          <a:p>
            <a:pPr marL="0" indent="0">
              <a:buNone/>
            </a:pPr>
            <a:r>
              <a:rPr lang="en-GB" sz="5500" dirty="0" smtClean="0"/>
              <a:t>Our aims</a:t>
            </a:r>
          </a:p>
          <a:p>
            <a:pPr marL="0" indent="0">
              <a:buNone/>
            </a:pPr>
            <a:r>
              <a:rPr lang="en-GB" sz="5500" dirty="0" smtClean="0"/>
              <a:t>ACADEMIC To bridge disciplines within and outside of economics; to advance neglected but critical economic perspectives and methodologies; to promote collaboration, humility and ethical practice in academia.</a:t>
            </a:r>
          </a:p>
          <a:p>
            <a:pPr marL="0" indent="0">
              <a:buNone/>
            </a:pPr>
            <a:r>
              <a:rPr lang="en-GB" sz="5500" dirty="0" smtClean="0"/>
              <a:t>EDUCATIONAL To demystify economics as a technical science, building open and collaborative communities of economic thinkers. To expand the creativity and social awareness of our future economists and citizens. To bring the basic tools of economic analysis into the hands of all of us who participate in a society shaped by economic forces.</a:t>
            </a:r>
          </a:p>
          <a:p>
            <a:pPr marL="0" indent="0">
              <a:buNone/>
            </a:pPr>
            <a:r>
              <a:rPr lang="en-GB" sz="5500" dirty="0" smtClean="0"/>
              <a:t>POLITICAL To equip us all with the ability to organise effectively, and to get economics students and academics to recognise their roles and responsibilities as political actors within their institutions and within wider public life.</a:t>
            </a:r>
          </a:p>
          <a:p>
            <a:endParaRPr lang="en-GB"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9488" y="162062"/>
            <a:ext cx="4019704" cy="13681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Grafik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08104" y="462280"/>
            <a:ext cx="2074545" cy="767715"/>
          </a:xfrm>
          <a:prstGeom prst="rect">
            <a:avLst/>
          </a:prstGeom>
        </p:spPr>
      </p:pic>
    </p:spTree>
    <p:extLst>
      <p:ext uri="{BB962C8B-B14F-4D97-AF65-F5344CB8AC3E}">
        <p14:creationId xmlns:p14="http://schemas.microsoft.com/office/powerpoint/2010/main" val="3245972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8650" y="1287634"/>
            <a:ext cx="7886700" cy="994172"/>
          </a:xfrm>
        </p:spPr>
        <p:txBody>
          <a:bodyPr/>
          <a:lstStyle/>
          <a:p>
            <a:r>
              <a:rPr lang="en-GB" dirty="0" smtClean="0"/>
              <a:t>Wednesday 5 July</a:t>
            </a:r>
            <a:endParaRPr lang="en-GB" dirty="0"/>
          </a:p>
        </p:txBody>
      </p:sp>
      <p:sp>
        <p:nvSpPr>
          <p:cNvPr id="3" name="Inhaltsplatzhalter 2"/>
          <p:cNvSpPr>
            <a:spLocks noGrp="1"/>
          </p:cNvSpPr>
          <p:nvPr>
            <p:ph idx="1"/>
          </p:nvPr>
        </p:nvSpPr>
        <p:spPr>
          <a:xfrm>
            <a:off x="457200" y="2281806"/>
            <a:ext cx="8229600" cy="4459562"/>
          </a:xfrm>
        </p:spPr>
        <p:txBody>
          <a:bodyPr>
            <a:normAutofit fontScale="62500" lnSpcReduction="20000"/>
          </a:bodyPr>
          <a:lstStyle/>
          <a:p>
            <a:pPr lvl="0">
              <a:lnSpc>
                <a:spcPct val="110000"/>
              </a:lnSpc>
            </a:pPr>
            <a:r>
              <a:rPr lang="en-GB" dirty="0"/>
              <a:t>9.30-11.00: </a:t>
            </a:r>
            <a:r>
              <a:rPr lang="en-GB" b="1" dirty="0" err="1"/>
              <a:t>Engelbert</a:t>
            </a:r>
            <a:r>
              <a:rPr lang="en-GB" b="1" dirty="0"/>
              <a:t> </a:t>
            </a:r>
            <a:r>
              <a:rPr lang="en-GB" b="1" dirty="0" err="1"/>
              <a:t>Stockhammer</a:t>
            </a:r>
            <a:r>
              <a:rPr lang="en-GB" b="1" dirty="0"/>
              <a:t>, Kingston University 		  </a:t>
            </a:r>
            <a:r>
              <a:rPr lang="en-GB" b="1" dirty="0" smtClean="0"/>
              <a:t/>
            </a:r>
            <a:br>
              <a:rPr lang="en-GB" b="1" dirty="0" smtClean="0"/>
            </a:br>
            <a:r>
              <a:rPr lang="en-GB" i="1" dirty="0" smtClean="0"/>
              <a:t>Post </a:t>
            </a:r>
            <a:r>
              <a:rPr lang="en-GB" i="1" dirty="0"/>
              <a:t>Keynesian Economics, Introduction &amp; Overview</a:t>
            </a:r>
            <a:endParaRPr lang="en-GB" dirty="0"/>
          </a:p>
          <a:p>
            <a:pPr lvl="0">
              <a:lnSpc>
                <a:spcPct val="110000"/>
              </a:lnSpc>
            </a:pPr>
            <a:r>
              <a:rPr lang="en-GB" dirty="0"/>
              <a:t>11.00-11.30: Tea and coffee</a:t>
            </a:r>
          </a:p>
          <a:p>
            <a:pPr lvl="0">
              <a:lnSpc>
                <a:spcPct val="110000"/>
              </a:lnSpc>
            </a:pPr>
            <a:r>
              <a:rPr lang="en-GB" dirty="0"/>
              <a:t>11.30-1.00: </a:t>
            </a:r>
            <a:r>
              <a:rPr lang="en-GB" b="1" dirty="0" err="1"/>
              <a:t>Özlem</a:t>
            </a:r>
            <a:r>
              <a:rPr lang="en-GB" b="1" dirty="0"/>
              <a:t> </a:t>
            </a:r>
            <a:r>
              <a:rPr lang="en-GB" b="1" dirty="0" err="1"/>
              <a:t>Onaran</a:t>
            </a:r>
            <a:r>
              <a:rPr lang="en-GB" b="1" dirty="0"/>
              <a:t>, University of Greenwich</a:t>
            </a:r>
            <a:r>
              <a:rPr lang="en-GB" dirty="0"/>
              <a:t> </a:t>
            </a:r>
            <a:br>
              <a:rPr lang="en-GB" dirty="0"/>
            </a:br>
            <a:r>
              <a:rPr lang="en-GB" i="1" dirty="0"/>
              <a:t>Aggregate Demand, Income distribution and the Causes of Unemployment</a:t>
            </a:r>
            <a:endParaRPr lang="en-GB" dirty="0"/>
          </a:p>
          <a:p>
            <a:pPr lvl="0">
              <a:lnSpc>
                <a:spcPct val="110000"/>
              </a:lnSpc>
            </a:pPr>
            <a:r>
              <a:rPr lang="en-GB" dirty="0"/>
              <a:t>1.00-2.30: Lunch</a:t>
            </a:r>
          </a:p>
          <a:p>
            <a:pPr lvl="0">
              <a:lnSpc>
                <a:spcPct val="110000"/>
              </a:lnSpc>
            </a:pPr>
            <a:r>
              <a:rPr lang="en-GB" dirty="0"/>
              <a:t>2.30-4.00: </a:t>
            </a:r>
            <a:r>
              <a:rPr lang="en-GB" b="1" dirty="0"/>
              <a:t>Jo </a:t>
            </a:r>
            <a:r>
              <a:rPr lang="en-GB" b="1" dirty="0" err="1"/>
              <a:t>Michell</a:t>
            </a:r>
            <a:r>
              <a:rPr lang="en-GB" b="1" dirty="0"/>
              <a:t>, University of the West of England</a:t>
            </a:r>
            <a:r>
              <a:rPr lang="en-GB" dirty="0"/>
              <a:t> </a:t>
            </a:r>
            <a:br>
              <a:rPr lang="en-GB" dirty="0"/>
            </a:br>
            <a:r>
              <a:rPr lang="en-GB" i="1" dirty="0"/>
              <a:t>A Monetary Production Economy</a:t>
            </a:r>
            <a:endParaRPr lang="en-GB" dirty="0"/>
          </a:p>
          <a:p>
            <a:pPr lvl="0">
              <a:lnSpc>
                <a:spcPct val="110000"/>
              </a:lnSpc>
            </a:pPr>
            <a:r>
              <a:rPr lang="en-GB" dirty="0"/>
              <a:t>4.00-4.30: Tea and coffee</a:t>
            </a:r>
          </a:p>
          <a:p>
            <a:pPr lvl="0">
              <a:lnSpc>
                <a:spcPct val="110000"/>
              </a:lnSpc>
            </a:pPr>
            <a:r>
              <a:rPr lang="en-GB" dirty="0"/>
              <a:t>4.30-6.30: </a:t>
            </a:r>
            <a:r>
              <a:rPr lang="en-GB" b="1" dirty="0"/>
              <a:t>Panel discussion:</a:t>
            </a:r>
            <a:r>
              <a:rPr lang="en-GB" dirty="0"/>
              <a:t> </a:t>
            </a:r>
            <a:r>
              <a:rPr lang="en-GB" i="1" dirty="0"/>
              <a:t>Post Keynesian Economic Policy</a:t>
            </a:r>
            <a:r>
              <a:rPr lang="en-GB" dirty="0"/>
              <a:t> </a:t>
            </a:r>
            <a:br>
              <a:rPr lang="en-GB" dirty="0"/>
            </a:br>
            <a:r>
              <a:rPr lang="en-GB" dirty="0"/>
              <a:t>(</a:t>
            </a:r>
            <a:r>
              <a:rPr lang="en-GB" dirty="0" err="1"/>
              <a:t>Özlem</a:t>
            </a:r>
            <a:r>
              <a:rPr lang="en-GB" dirty="0"/>
              <a:t> </a:t>
            </a:r>
            <a:r>
              <a:rPr lang="en-GB" dirty="0" err="1"/>
              <a:t>Onaran</a:t>
            </a:r>
            <a:r>
              <a:rPr lang="en-GB" dirty="0"/>
              <a:t>, Jo </a:t>
            </a:r>
            <a:r>
              <a:rPr lang="en-GB" dirty="0" err="1"/>
              <a:t>Michell</a:t>
            </a:r>
            <a:r>
              <a:rPr lang="en-GB" dirty="0" smtClean="0"/>
              <a:t>, </a:t>
            </a:r>
            <a:r>
              <a:rPr lang="en-GB" dirty="0" err="1" smtClean="0"/>
              <a:t>Jesper</a:t>
            </a:r>
            <a:r>
              <a:rPr lang="en-GB" dirty="0" smtClean="0"/>
              <a:t> </a:t>
            </a:r>
            <a:r>
              <a:rPr lang="en-GB" dirty="0"/>
              <a:t>Jespersen)</a:t>
            </a:r>
          </a:p>
          <a:p>
            <a:pPr lvl="0">
              <a:lnSpc>
                <a:spcPct val="110000"/>
              </a:lnSpc>
            </a:pPr>
            <a:r>
              <a:rPr lang="en-GB" dirty="0"/>
              <a:t>7.30: </a:t>
            </a:r>
            <a:r>
              <a:rPr lang="en-GB" b="1" dirty="0"/>
              <a:t>Drinks at The Ram </a:t>
            </a:r>
            <a:r>
              <a:rPr lang="en-GB" dirty="0"/>
              <a:t>(Pub in Kingston)</a:t>
            </a:r>
          </a:p>
          <a:p>
            <a:pPr marL="0" indent="0">
              <a:buNone/>
            </a:pPr>
            <a:endParaRPr lang="en-GB" dirty="0"/>
          </a:p>
        </p:txBody>
      </p:sp>
      <p:pic>
        <p:nvPicPr>
          <p:cNvPr id="5"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26185" t="26185" r="26975" b="27088"/>
          <a:stretch/>
        </p:blipFill>
        <p:spPr bwMode="auto">
          <a:xfrm>
            <a:off x="8036330" y="1029891"/>
            <a:ext cx="958038" cy="951794"/>
          </a:xfrm>
          <a:prstGeom prst="rect">
            <a:avLst/>
          </a:prstGeom>
          <a:ln>
            <a:noFill/>
          </a:ln>
          <a:extLst>
            <a:ext uri="{53640926-AAD7-44D8-BBD7-CCE9431645EC}">
              <a14:shadowObscured xmlns:a14="http://schemas.microsoft.com/office/drawing/2010/main"/>
            </a:ext>
          </a:extLst>
        </p:spPr>
      </p:pic>
      <p:sp>
        <p:nvSpPr>
          <p:cNvPr id="6" name="Rechteck 5"/>
          <p:cNvSpPr/>
          <p:nvPr/>
        </p:nvSpPr>
        <p:spPr>
          <a:xfrm>
            <a:off x="3930313" y="907912"/>
            <a:ext cx="1283374" cy="553998"/>
          </a:xfrm>
          <a:prstGeom prst="rect">
            <a:avLst/>
          </a:prstGeom>
        </p:spPr>
        <p:txBody>
          <a:bodyPr wrap="square">
            <a:spAutoFit/>
          </a:bodyPr>
          <a:lstStyle/>
          <a:p>
            <a:pPr algn="ctr"/>
            <a:r>
              <a:rPr lang="en-GB" sz="3000" i="1" dirty="0">
                <a:solidFill>
                  <a:srgbClr val="215868"/>
                </a:solidFill>
                <a:latin typeface="Georgia" panose="02040502050405020303" pitchFamily="18" charset="0"/>
                <a:ea typeface="Calibri" panose="020F0502020204030204" pitchFamily="34" charset="0"/>
                <a:cs typeface="Gautami" panose="020B0502040204020203" pitchFamily="34" charset="0"/>
              </a:rPr>
              <a:t>PKSG</a:t>
            </a:r>
            <a:endParaRPr lang="en-GB" sz="3000" dirty="0"/>
          </a:p>
        </p:txBody>
      </p:sp>
      <p:pic>
        <p:nvPicPr>
          <p:cNvPr id="7" name="Grafi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997" y="916715"/>
            <a:ext cx="1555909" cy="575786"/>
          </a:xfrm>
          <a:prstGeom prst="rect">
            <a:avLst/>
          </a:prstGeom>
        </p:spPr>
      </p:pic>
    </p:spTree>
    <p:extLst>
      <p:ext uri="{BB962C8B-B14F-4D97-AF65-F5344CB8AC3E}">
        <p14:creationId xmlns:p14="http://schemas.microsoft.com/office/powerpoint/2010/main" val="295294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8650" y="1287634"/>
            <a:ext cx="7886700" cy="994172"/>
          </a:xfrm>
        </p:spPr>
        <p:txBody>
          <a:bodyPr/>
          <a:lstStyle/>
          <a:p>
            <a:r>
              <a:rPr lang="en-GB" dirty="0" smtClean="0"/>
              <a:t>Thursday 6 July</a:t>
            </a:r>
            <a:endParaRPr lang="en-GB" dirty="0"/>
          </a:p>
        </p:txBody>
      </p:sp>
      <p:sp>
        <p:nvSpPr>
          <p:cNvPr id="3" name="Inhaltsplatzhalter 2"/>
          <p:cNvSpPr>
            <a:spLocks noGrp="1"/>
          </p:cNvSpPr>
          <p:nvPr>
            <p:ph idx="1"/>
          </p:nvPr>
        </p:nvSpPr>
        <p:spPr>
          <a:xfrm>
            <a:off x="628650" y="2226469"/>
            <a:ext cx="7886700" cy="4514899"/>
          </a:xfrm>
        </p:spPr>
        <p:txBody>
          <a:bodyPr>
            <a:normAutofit fontScale="55000" lnSpcReduction="20000"/>
          </a:bodyPr>
          <a:lstStyle/>
          <a:p>
            <a:pPr lvl="0">
              <a:lnSpc>
                <a:spcPct val="120000"/>
              </a:lnSpc>
            </a:pPr>
            <a:r>
              <a:rPr lang="en-GB" dirty="0"/>
              <a:t>9.30-11.00: </a:t>
            </a:r>
            <a:r>
              <a:rPr lang="en-GB" b="1" dirty="0"/>
              <a:t>Simon </a:t>
            </a:r>
            <a:r>
              <a:rPr lang="en-GB" b="1" dirty="0" err="1"/>
              <a:t>Mohun</a:t>
            </a:r>
            <a:r>
              <a:rPr lang="en-GB" b="1" dirty="0"/>
              <a:t>, Queen Mary University</a:t>
            </a:r>
            <a:r>
              <a:rPr lang="en-GB" i="1" dirty="0"/>
              <a:t> </a:t>
            </a:r>
            <a:br>
              <a:rPr lang="en-GB" i="1" dirty="0"/>
            </a:br>
            <a:r>
              <a:rPr lang="en-GB" i="1" dirty="0"/>
              <a:t>Introduction to Marxian Political Economy</a:t>
            </a:r>
            <a:r>
              <a:rPr lang="en-GB" b="1" dirty="0"/>
              <a:t> </a:t>
            </a:r>
            <a:endParaRPr lang="en-GB" dirty="0"/>
          </a:p>
          <a:p>
            <a:pPr lvl="0">
              <a:lnSpc>
                <a:spcPct val="120000"/>
              </a:lnSpc>
            </a:pPr>
            <a:r>
              <a:rPr lang="en-GB" dirty="0"/>
              <a:t>11.00-11.30: Tea and coffee</a:t>
            </a:r>
          </a:p>
          <a:p>
            <a:pPr lvl="0">
              <a:lnSpc>
                <a:spcPct val="120000"/>
              </a:lnSpc>
            </a:pPr>
            <a:r>
              <a:rPr lang="en-GB" dirty="0"/>
              <a:t>11.30-1.00: </a:t>
            </a:r>
            <a:r>
              <a:rPr lang="en-GB" b="1" dirty="0"/>
              <a:t>Antoine Godin, Kingston University </a:t>
            </a:r>
            <a:br>
              <a:rPr lang="en-GB" b="1" dirty="0"/>
            </a:br>
            <a:r>
              <a:rPr lang="en-GB" i="1" dirty="0"/>
              <a:t>A monetary theory of production. An introduction to SFC modelling</a:t>
            </a:r>
            <a:endParaRPr lang="en-GB" dirty="0"/>
          </a:p>
          <a:p>
            <a:pPr lvl="0">
              <a:lnSpc>
                <a:spcPct val="120000"/>
              </a:lnSpc>
            </a:pPr>
            <a:r>
              <a:rPr lang="en-GB" dirty="0"/>
              <a:t>1.00-2.00: Lunch</a:t>
            </a:r>
          </a:p>
          <a:p>
            <a:pPr lvl="0">
              <a:lnSpc>
                <a:spcPct val="120000"/>
              </a:lnSpc>
            </a:pPr>
            <a:r>
              <a:rPr lang="en-GB" dirty="0"/>
              <a:t>2.00-3.30: </a:t>
            </a:r>
            <a:r>
              <a:rPr lang="en-GB" b="1" dirty="0" err="1"/>
              <a:t>Ewa</a:t>
            </a:r>
            <a:r>
              <a:rPr lang="en-GB" b="1" dirty="0"/>
              <a:t> </a:t>
            </a:r>
            <a:r>
              <a:rPr lang="en-GB" b="1" dirty="0" err="1"/>
              <a:t>Karwowski</a:t>
            </a:r>
            <a:r>
              <a:rPr lang="en-GB" b="1" dirty="0"/>
              <a:t>, Kingston University </a:t>
            </a:r>
            <a:br>
              <a:rPr lang="en-GB" b="1" dirty="0"/>
            </a:br>
            <a:r>
              <a:rPr lang="en-GB" i="1" dirty="0"/>
              <a:t>Development in Post Keynesian and Marxist theories</a:t>
            </a:r>
            <a:r>
              <a:rPr lang="en-GB" dirty="0"/>
              <a:t> </a:t>
            </a:r>
          </a:p>
          <a:p>
            <a:pPr lvl="0">
              <a:lnSpc>
                <a:spcPct val="120000"/>
              </a:lnSpc>
            </a:pPr>
            <a:r>
              <a:rPr lang="en-GB" dirty="0"/>
              <a:t>3.30-4.00: Tea and coffee</a:t>
            </a:r>
          </a:p>
          <a:p>
            <a:pPr lvl="0">
              <a:lnSpc>
                <a:spcPct val="120000"/>
              </a:lnSpc>
            </a:pPr>
            <a:r>
              <a:rPr lang="en-GB" dirty="0"/>
              <a:t>4.00-6.00: </a:t>
            </a:r>
            <a:r>
              <a:rPr lang="en-GB" b="1" dirty="0"/>
              <a:t>Panel discussion:</a:t>
            </a:r>
            <a:r>
              <a:rPr lang="en-GB" dirty="0"/>
              <a:t> </a:t>
            </a:r>
            <a:r>
              <a:rPr lang="en-GB" i="1" dirty="0"/>
              <a:t>Financial Stability, Development, Socialism: What Does it Mean for Economic Policy? </a:t>
            </a:r>
            <a:r>
              <a:rPr lang="en-GB" dirty="0"/>
              <a:t>(Simon </a:t>
            </a:r>
            <a:r>
              <a:rPr lang="en-GB" dirty="0" err="1"/>
              <a:t>Mohun</a:t>
            </a:r>
            <a:r>
              <a:rPr lang="en-GB" dirty="0"/>
              <a:t>, Antoine Godin, </a:t>
            </a:r>
            <a:r>
              <a:rPr lang="en-GB" dirty="0" err="1"/>
              <a:t>Ewa</a:t>
            </a:r>
            <a:r>
              <a:rPr lang="en-GB" dirty="0"/>
              <a:t> </a:t>
            </a:r>
            <a:r>
              <a:rPr lang="en-GB" dirty="0" err="1"/>
              <a:t>Karwowski</a:t>
            </a:r>
            <a:r>
              <a:rPr lang="en-GB" dirty="0" smtClean="0"/>
              <a:t>)</a:t>
            </a:r>
          </a:p>
          <a:p>
            <a:pPr lvl="0">
              <a:lnSpc>
                <a:spcPct val="120000"/>
              </a:lnSpc>
            </a:pPr>
            <a:r>
              <a:rPr lang="en-GB" b="1" dirty="0" smtClean="0"/>
              <a:t>Group Photo</a:t>
            </a:r>
            <a:endParaRPr lang="en-GB" b="1" dirty="0"/>
          </a:p>
          <a:p>
            <a:pPr lvl="0">
              <a:lnSpc>
                <a:spcPct val="120000"/>
              </a:lnSpc>
            </a:pPr>
            <a:r>
              <a:rPr lang="en-GB" dirty="0"/>
              <a:t>7.00: </a:t>
            </a:r>
            <a:r>
              <a:rPr lang="en-GB" b="1" dirty="0"/>
              <a:t>Drinks at The Grove </a:t>
            </a:r>
            <a:r>
              <a:rPr lang="en-GB" dirty="0"/>
              <a:t>(Pub in Kingston</a:t>
            </a:r>
            <a:r>
              <a:rPr lang="en-GB" dirty="0" smtClean="0"/>
              <a:t>)</a:t>
            </a:r>
            <a:endParaRPr lang="en-GB" dirty="0"/>
          </a:p>
        </p:txBody>
      </p:sp>
      <p:pic>
        <p:nvPicPr>
          <p:cNvPr id="5"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26185" t="26185" r="26975" b="27088"/>
          <a:stretch/>
        </p:blipFill>
        <p:spPr bwMode="auto">
          <a:xfrm>
            <a:off x="8036330" y="1029891"/>
            <a:ext cx="958038" cy="951794"/>
          </a:xfrm>
          <a:prstGeom prst="rect">
            <a:avLst/>
          </a:prstGeom>
          <a:ln>
            <a:noFill/>
          </a:ln>
          <a:extLst>
            <a:ext uri="{53640926-AAD7-44D8-BBD7-CCE9431645EC}">
              <a14:shadowObscured xmlns:a14="http://schemas.microsoft.com/office/drawing/2010/main"/>
            </a:ext>
          </a:extLst>
        </p:spPr>
      </p:pic>
      <p:sp>
        <p:nvSpPr>
          <p:cNvPr id="6" name="Rechteck 5"/>
          <p:cNvSpPr/>
          <p:nvPr/>
        </p:nvSpPr>
        <p:spPr>
          <a:xfrm>
            <a:off x="3930313" y="907912"/>
            <a:ext cx="1283374" cy="553998"/>
          </a:xfrm>
          <a:prstGeom prst="rect">
            <a:avLst/>
          </a:prstGeom>
        </p:spPr>
        <p:txBody>
          <a:bodyPr wrap="square">
            <a:spAutoFit/>
          </a:bodyPr>
          <a:lstStyle/>
          <a:p>
            <a:pPr algn="ctr"/>
            <a:r>
              <a:rPr lang="en-GB" sz="3000" i="1" dirty="0">
                <a:solidFill>
                  <a:srgbClr val="215868"/>
                </a:solidFill>
                <a:latin typeface="Georgia" panose="02040502050405020303" pitchFamily="18" charset="0"/>
                <a:ea typeface="Calibri" panose="020F0502020204030204" pitchFamily="34" charset="0"/>
                <a:cs typeface="Gautami" panose="020B0502040204020203" pitchFamily="34" charset="0"/>
              </a:rPr>
              <a:t>PKSG</a:t>
            </a:r>
            <a:endParaRPr lang="en-GB" sz="3000" dirty="0"/>
          </a:p>
        </p:txBody>
      </p:sp>
      <p:pic>
        <p:nvPicPr>
          <p:cNvPr id="7" name="Grafi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997" y="916715"/>
            <a:ext cx="1555909" cy="575786"/>
          </a:xfrm>
          <a:prstGeom prst="rect">
            <a:avLst/>
          </a:prstGeom>
        </p:spPr>
      </p:pic>
    </p:spTree>
    <p:extLst>
      <p:ext uri="{BB962C8B-B14F-4D97-AF65-F5344CB8AC3E}">
        <p14:creationId xmlns:p14="http://schemas.microsoft.com/office/powerpoint/2010/main" val="383336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8650" y="1287634"/>
            <a:ext cx="7886700" cy="994172"/>
          </a:xfrm>
        </p:spPr>
        <p:txBody>
          <a:bodyPr/>
          <a:lstStyle/>
          <a:p>
            <a:r>
              <a:rPr lang="en-GB" dirty="0" smtClean="0"/>
              <a:t>Friday 6 July</a:t>
            </a:r>
            <a:endParaRPr lang="en-GB" dirty="0"/>
          </a:p>
        </p:txBody>
      </p:sp>
      <p:sp>
        <p:nvSpPr>
          <p:cNvPr id="3" name="Inhaltsplatzhalter 2"/>
          <p:cNvSpPr>
            <a:spLocks noGrp="1"/>
          </p:cNvSpPr>
          <p:nvPr>
            <p:ph idx="1"/>
          </p:nvPr>
        </p:nvSpPr>
        <p:spPr>
          <a:xfrm>
            <a:off x="628650" y="2226469"/>
            <a:ext cx="7886700" cy="4442891"/>
          </a:xfrm>
        </p:spPr>
        <p:txBody>
          <a:bodyPr>
            <a:normAutofit fontScale="55000" lnSpcReduction="20000"/>
          </a:bodyPr>
          <a:lstStyle/>
          <a:p>
            <a:pPr lvl="0">
              <a:lnSpc>
                <a:spcPct val="120000"/>
              </a:lnSpc>
            </a:pPr>
            <a:r>
              <a:rPr lang="en-GB" dirty="0"/>
              <a:t>9.30-11.00: </a:t>
            </a:r>
            <a:r>
              <a:rPr lang="en-GB" b="1" dirty="0"/>
              <a:t>Gary </a:t>
            </a:r>
            <a:r>
              <a:rPr lang="en-GB" b="1" dirty="0" err="1"/>
              <a:t>Dymski</a:t>
            </a:r>
            <a:r>
              <a:rPr lang="en-GB" b="1" dirty="0"/>
              <a:t>, Leeds University</a:t>
            </a:r>
            <a:br>
              <a:rPr lang="en-GB" b="1" dirty="0"/>
            </a:br>
            <a:r>
              <a:rPr lang="en-GB" i="1" dirty="0"/>
              <a:t>Post-Keynesian and Marxian Approaches to Economic Policy: Can Global Capitalism be Tamed?</a:t>
            </a:r>
            <a:endParaRPr lang="en-GB" dirty="0"/>
          </a:p>
          <a:p>
            <a:pPr lvl="0">
              <a:lnSpc>
                <a:spcPct val="120000"/>
              </a:lnSpc>
            </a:pPr>
            <a:r>
              <a:rPr lang="en-GB" dirty="0"/>
              <a:t>11.00-11.30: Tea and coffee</a:t>
            </a:r>
          </a:p>
          <a:p>
            <a:pPr lvl="0">
              <a:lnSpc>
                <a:spcPct val="120000"/>
              </a:lnSpc>
            </a:pPr>
            <a:r>
              <a:rPr lang="en-GB" dirty="0"/>
              <a:t>11.30-12.00: </a:t>
            </a:r>
            <a:r>
              <a:rPr lang="en-GB" b="1" dirty="0"/>
              <a:t>Student working groups in preparation of the Concluding Panel</a:t>
            </a:r>
            <a:endParaRPr lang="en-GB" dirty="0"/>
          </a:p>
          <a:p>
            <a:pPr lvl="0">
              <a:lnSpc>
                <a:spcPct val="120000"/>
              </a:lnSpc>
            </a:pPr>
            <a:r>
              <a:rPr lang="en-GB" dirty="0"/>
              <a:t>12.00-1.15: </a:t>
            </a:r>
            <a:r>
              <a:rPr lang="en-GB" b="1" dirty="0"/>
              <a:t>Concluding Panel:</a:t>
            </a:r>
            <a:r>
              <a:rPr lang="en-GB" dirty="0"/>
              <a:t> </a:t>
            </a:r>
            <a:br>
              <a:rPr lang="en-GB" dirty="0"/>
            </a:br>
            <a:r>
              <a:rPr lang="en-GB" i="1" dirty="0"/>
              <a:t>The State of Political Economy and</a:t>
            </a:r>
            <a:r>
              <a:rPr lang="en-GB" dirty="0"/>
              <a:t> </a:t>
            </a:r>
            <a:r>
              <a:rPr lang="en-GB" i="1" dirty="0"/>
              <a:t>Progressive Economic Policy. Open questions of the workshop </a:t>
            </a:r>
            <a:r>
              <a:rPr lang="en-GB" dirty="0"/>
              <a:t>(</a:t>
            </a:r>
            <a:r>
              <a:rPr lang="en-GB" dirty="0" err="1"/>
              <a:t>Engelbert</a:t>
            </a:r>
            <a:r>
              <a:rPr lang="en-GB" dirty="0"/>
              <a:t> </a:t>
            </a:r>
            <a:r>
              <a:rPr lang="en-GB" dirty="0" err="1"/>
              <a:t>Stockhammer</a:t>
            </a:r>
            <a:r>
              <a:rPr lang="en-GB" dirty="0"/>
              <a:t>, Gary </a:t>
            </a:r>
            <a:r>
              <a:rPr lang="en-GB" dirty="0" err="1"/>
              <a:t>Dymski</a:t>
            </a:r>
            <a:r>
              <a:rPr lang="en-GB" dirty="0"/>
              <a:t> and </a:t>
            </a:r>
            <a:r>
              <a:rPr lang="en-GB" dirty="0" err="1"/>
              <a:t>Ewa</a:t>
            </a:r>
            <a:r>
              <a:rPr lang="en-GB" dirty="0"/>
              <a:t> </a:t>
            </a:r>
            <a:r>
              <a:rPr lang="en-GB" dirty="0" err="1"/>
              <a:t>Karwowski</a:t>
            </a:r>
            <a:r>
              <a:rPr lang="en-GB" dirty="0"/>
              <a:t>)</a:t>
            </a:r>
          </a:p>
          <a:p>
            <a:pPr lvl="0">
              <a:lnSpc>
                <a:spcPct val="120000"/>
              </a:lnSpc>
            </a:pPr>
            <a:r>
              <a:rPr lang="en-GB" dirty="0" smtClean="0"/>
              <a:t>1.15-2.15: </a:t>
            </a:r>
            <a:r>
              <a:rPr lang="en-GB" dirty="0"/>
              <a:t>Lunch</a:t>
            </a:r>
          </a:p>
          <a:p>
            <a:pPr lvl="0">
              <a:lnSpc>
                <a:spcPct val="120000"/>
              </a:lnSpc>
            </a:pPr>
            <a:r>
              <a:rPr lang="en-GB" dirty="0" smtClean="0"/>
              <a:t>2.15-3.45: </a:t>
            </a:r>
            <a:r>
              <a:rPr lang="en-GB" b="1" dirty="0"/>
              <a:t>Rethinking Economics: Challenges and Achievements. Panel discussion on student initiatives and heterodox economics </a:t>
            </a:r>
            <a:br>
              <a:rPr lang="en-GB" b="1" dirty="0"/>
            </a:br>
            <a:r>
              <a:rPr lang="en-GB" dirty="0" smtClean="0"/>
              <a:t>(</a:t>
            </a:r>
            <a:r>
              <a:rPr lang="en-GB" dirty="0"/>
              <a:t>John Smith: Kingston Rethinking Economics, </a:t>
            </a:r>
            <a:r>
              <a:rPr lang="en-GB" dirty="0" err="1"/>
              <a:t>Samiah</a:t>
            </a:r>
            <a:r>
              <a:rPr lang="en-GB" dirty="0"/>
              <a:t> Anderson: </a:t>
            </a:r>
            <a:r>
              <a:rPr lang="en-GB" dirty="0"/>
              <a:t>Rethinking Economics, </a:t>
            </a:r>
            <a:r>
              <a:rPr lang="en-GB" dirty="0" smtClean="0"/>
              <a:t>Kevin Dean: </a:t>
            </a:r>
            <a:r>
              <a:rPr lang="en-GB" dirty="0" err="1"/>
              <a:t>Reteaching</a:t>
            </a:r>
            <a:r>
              <a:rPr lang="en-GB" dirty="0"/>
              <a:t> Economics, </a:t>
            </a:r>
            <a:r>
              <a:rPr lang="en-GB" dirty="0" err="1"/>
              <a:t>Engelbert</a:t>
            </a:r>
            <a:r>
              <a:rPr lang="en-GB" dirty="0"/>
              <a:t> </a:t>
            </a:r>
            <a:r>
              <a:rPr lang="en-GB" dirty="0" err="1"/>
              <a:t>Stockhammer</a:t>
            </a:r>
            <a:r>
              <a:rPr lang="en-GB" dirty="0"/>
              <a:t>: Kingston University, Gary </a:t>
            </a:r>
            <a:r>
              <a:rPr lang="en-GB" dirty="0" err="1"/>
              <a:t>Dymski</a:t>
            </a:r>
            <a:r>
              <a:rPr lang="en-GB" dirty="0"/>
              <a:t>: Leeds University</a:t>
            </a:r>
            <a:r>
              <a:rPr lang="en-GB" dirty="0" smtClean="0"/>
              <a:t>)</a:t>
            </a:r>
            <a:endParaRPr lang="en-GB" dirty="0"/>
          </a:p>
        </p:txBody>
      </p:sp>
      <p:pic>
        <p:nvPicPr>
          <p:cNvPr id="5"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26185" t="26185" r="26975" b="27088"/>
          <a:stretch/>
        </p:blipFill>
        <p:spPr bwMode="auto">
          <a:xfrm>
            <a:off x="8036330" y="1029891"/>
            <a:ext cx="958038" cy="951794"/>
          </a:xfrm>
          <a:prstGeom prst="rect">
            <a:avLst/>
          </a:prstGeom>
          <a:ln>
            <a:noFill/>
          </a:ln>
          <a:extLst>
            <a:ext uri="{53640926-AAD7-44D8-BBD7-CCE9431645EC}">
              <a14:shadowObscured xmlns:a14="http://schemas.microsoft.com/office/drawing/2010/main"/>
            </a:ext>
          </a:extLst>
        </p:spPr>
      </p:pic>
      <p:sp>
        <p:nvSpPr>
          <p:cNvPr id="6" name="Rechteck 5"/>
          <p:cNvSpPr/>
          <p:nvPr/>
        </p:nvSpPr>
        <p:spPr>
          <a:xfrm>
            <a:off x="3930313" y="907912"/>
            <a:ext cx="1283374" cy="553998"/>
          </a:xfrm>
          <a:prstGeom prst="rect">
            <a:avLst/>
          </a:prstGeom>
        </p:spPr>
        <p:txBody>
          <a:bodyPr wrap="square">
            <a:spAutoFit/>
          </a:bodyPr>
          <a:lstStyle/>
          <a:p>
            <a:pPr algn="ctr"/>
            <a:r>
              <a:rPr lang="en-GB" sz="3000" i="1" dirty="0">
                <a:solidFill>
                  <a:srgbClr val="215868"/>
                </a:solidFill>
                <a:latin typeface="Georgia" panose="02040502050405020303" pitchFamily="18" charset="0"/>
                <a:ea typeface="Calibri" panose="020F0502020204030204" pitchFamily="34" charset="0"/>
                <a:cs typeface="Gautami" panose="020B0502040204020203" pitchFamily="34" charset="0"/>
              </a:rPr>
              <a:t>PKSG</a:t>
            </a:r>
            <a:endParaRPr lang="en-GB" sz="3000" dirty="0"/>
          </a:p>
        </p:txBody>
      </p:sp>
      <p:pic>
        <p:nvPicPr>
          <p:cNvPr id="7" name="Grafi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997" y="916715"/>
            <a:ext cx="1555909" cy="575786"/>
          </a:xfrm>
          <a:prstGeom prst="rect">
            <a:avLst/>
          </a:prstGeom>
        </p:spPr>
      </p:pic>
    </p:spTree>
    <p:extLst>
      <p:ext uri="{BB962C8B-B14F-4D97-AF65-F5344CB8AC3E}">
        <p14:creationId xmlns:p14="http://schemas.microsoft.com/office/powerpoint/2010/main" val="2910333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26185" t="26185" r="26975" b="27088"/>
          <a:stretch/>
        </p:blipFill>
        <p:spPr bwMode="auto">
          <a:xfrm>
            <a:off x="7568319" y="899586"/>
            <a:ext cx="1490281" cy="1480568"/>
          </a:xfrm>
          <a:prstGeom prst="rect">
            <a:avLst/>
          </a:prstGeom>
          <a:ln>
            <a:noFill/>
          </a:ln>
          <a:extLst>
            <a:ext uri="{53640926-AAD7-44D8-BBD7-CCE9431645EC}">
              <a14:shadowObscured xmlns:a14="http://schemas.microsoft.com/office/drawing/2010/main"/>
            </a:ext>
          </a:extLst>
        </p:spPr>
      </p:pic>
      <p:sp>
        <p:nvSpPr>
          <p:cNvPr id="10" name="Rechteck 9"/>
          <p:cNvSpPr/>
          <p:nvPr/>
        </p:nvSpPr>
        <p:spPr>
          <a:xfrm>
            <a:off x="3890156" y="1008691"/>
            <a:ext cx="2048414" cy="784830"/>
          </a:xfrm>
          <a:prstGeom prst="rect">
            <a:avLst/>
          </a:prstGeom>
        </p:spPr>
        <p:txBody>
          <a:bodyPr wrap="square">
            <a:spAutoFit/>
          </a:bodyPr>
          <a:lstStyle/>
          <a:p>
            <a:r>
              <a:rPr lang="en-GB" sz="4500" i="1" dirty="0">
                <a:solidFill>
                  <a:srgbClr val="215868"/>
                </a:solidFill>
                <a:latin typeface="Georgia" panose="02040502050405020303" pitchFamily="18" charset="0"/>
                <a:ea typeface="Calibri" panose="020F0502020204030204" pitchFamily="34" charset="0"/>
                <a:cs typeface="Gautami" panose="020B0502040204020203" pitchFamily="34" charset="0"/>
              </a:rPr>
              <a:t>PKSG</a:t>
            </a:r>
            <a:endParaRPr lang="en-GB" sz="4500" dirty="0"/>
          </a:p>
        </p:txBody>
      </p:sp>
      <p:pic>
        <p:nvPicPr>
          <p:cNvPr id="2" name="Grafi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79712" y="476672"/>
            <a:ext cx="5133328" cy="6004352"/>
          </a:xfrm>
          <a:prstGeom prst="rect">
            <a:avLst/>
          </a:prstGeom>
        </p:spPr>
      </p:pic>
      <p:pic>
        <p:nvPicPr>
          <p:cNvPr id="6" name="Grafik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997" y="916715"/>
            <a:ext cx="1555909" cy="575786"/>
          </a:xfrm>
          <a:prstGeom prst="rect">
            <a:avLst/>
          </a:prstGeom>
        </p:spPr>
      </p:pic>
    </p:spTree>
    <p:extLst>
      <p:ext uri="{BB962C8B-B14F-4D97-AF65-F5344CB8AC3E}">
        <p14:creationId xmlns:p14="http://schemas.microsoft.com/office/powerpoint/2010/main" val="24316555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369</Words>
  <Application>Microsoft Office PowerPoint</Application>
  <PresentationFormat>Bildschirmpräsentation (4:3)</PresentationFormat>
  <Paragraphs>81</Paragraphs>
  <Slides>12</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12</vt:i4>
      </vt:variant>
    </vt:vector>
  </HeadingPairs>
  <TitlesOfParts>
    <vt:vector size="17" baseType="lpstr">
      <vt:lpstr>Arial</vt:lpstr>
      <vt:lpstr>Calibri</vt:lpstr>
      <vt:lpstr>Gautami</vt:lpstr>
      <vt:lpstr>Georgia</vt:lpstr>
      <vt:lpstr>Office Theme</vt:lpstr>
      <vt:lpstr>An Introduction to  Post Keynesian Economics and Political Economy</vt:lpstr>
      <vt:lpstr>PowerPoint-Präsentation</vt:lpstr>
      <vt:lpstr>PowerPoint-Präsentation</vt:lpstr>
      <vt:lpstr>MAs at Kingston</vt:lpstr>
      <vt:lpstr>PowerPoint-Präsentation</vt:lpstr>
      <vt:lpstr>Wednesday 5 July</vt:lpstr>
      <vt:lpstr>Thursday 6 July</vt:lpstr>
      <vt:lpstr>Friday 6 July</vt:lpstr>
      <vt:lpstr>PowerPoint-Präsentation</vt:lpstr>
      <vt:lpstr>Journals</vt:lpstr>
      <vt:lpstr>PK &amp; PE conferences</vt:lpstr>
      <vt:lpstr>Unis for PG studies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Stockhammer, Engelbert</dc:creator>
  <cp:lastModifiedBy>Rafael</cp:lastModifiedBy>
  <cp:revision>23</cp:revision>
  <dcterms:created xsi:type="dcterms:W3CDTF">2013-07-10T18:47:03Z</dcterms:created>
  <dcterms:modified xsi:type="dcterms:W3CDTF">2017-07-05T08:01:08Z</dcterms:modified>
</cp:coreProperties>
</file>