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726" r:id="rId4"/>
  </p:sldMasterIdLst>
  <p:notesMasterIdLst>
    <p:notesMasterId r:id="rId60"/>
  </p:notesMasterIdLst>
  <p:handoutMasterIdLst>
    <p:handoutMasterId r:id="rId61"/>
  </p:handoutMasterIdLst>
  <p:sldIdLst>
    <p:sldId id="260" r:id="rId5"/>
    <p:sldId id="347" r:id="rId6"/>
    <p:sldId id="346" r:id="rId7"/>
    <p:sldId id="411" r:id="rId8"/>
    <p:sldId id="340" r:id="rId9"/>
    <p:sldId id="400" r:id="rId10"/>
    <p:sldId id="395" r:id="rId11"/>
    <p:sldId id="396" r:id="rId12"/>
    <p:sldId id="398" r:id="rId13"/>
    <p:sldId id="397" r:id="rId14"/>
    <p:sldId id="420" r:id="rId15"/>
    <p:sldId id="417" r:id="rId16"/>
    <p:sldId id="418" r:id="rId17"/>
    <p:sldId id="409" r:id="rId18"/>
    <p:sldId id="352" r:id="rId19"/>
    <p:sldId id="354" r:id="rId20"/>
    <p:sldId id="355" r:id="rId21"/>
    <p:sldId id="356" r:id="rId22"/>
    <p:sldId id="357" r:id="rId23"/>
    <p:sldId id="361" r:id="rId24"/>
    <p:sldId id="363" r:id="rId25"/>
    <p:sldId id="364" r:id="rId26"/>
    <p:sldId id="365" r:id="rId27"/>
    <p:sldId id="367" r:id="rId28"/>
    <p:sldId id="368" r:id="rId29"/>
    <p:sldId id="385" r:id="rId30"/>
    <p:sldId id="386" r:id="rId31"/>
    <p:sldId id="388" r:id="rId32"/>
    <p:sldId id="423" r:id="rId33"/>
    <p:sldId id="431" r:id="rId34"/>
    <p:sldId id="432" r:id="rId35"/>
    <p:sldId id="433" r:id="rId36"/>
    <p:sldId id="434" r:id="rId37"/>
    <p:sldId id="435" r:id="rId38"/>
    <p:sldId id="436" r:id="rId39"/>
    <p:sldId id="437" r:id="rId40"/>
    <p:sldId id="407" r:id="rId41"/>
    <p:sldId id="408" r:id="rId42"/>
    <p:sldId id="424" r:id="rId43"/>
    <p:sldId id="425" r:id="rId44"/>
    <p:sldId id="426" r:id="rId45"/>
    <p:sldId id="390" r:id="rId46"/>
    <p:sldId id="403" r:id="rId47"/>
    <p:sldId id="391" r:id="rId48"/>
    <p:sldId id="392" r:id="rId49"/>
    <p:sldId id="422" r:id="rId50"/>
    <p:sldId id="427" r:id="rId51"/>
    <p:sldId id="428" r:id="rId52"/>
    <p:sldId id="429" r:id="rId53"/>
    <p:sldId id="430" r:id="rId54"/>
    <p:sldId id="345" r:id="rId55"/>
    <p:sldId id="421" r:id="rId56"/>
    <p:sldId id="343" r:id="rId57"/>
    <p:sldId id="344" r:id="rId58"/>
    <p:sldId id="410" r:id="rId59"/>
  </p:sldIdLst>
  <p:sldSz cx="9144000" cy="6858000" type="screen4x3"/>
  <p:notesSz cx="6797675" cy="9872663"/>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 xmlns:p15="http://schemas.microsoft.com/office/powerpoint/2012/main">
        <p15:guide id="1" orient="horz" pos="2064">
          <p15:clr>
            <a:srgbClr val="A4A3A4"/>
          </p15:clr>
        </p15:guide>
        <p15:guide id="2" pos="624">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003399"/>
    <a:srgbClr val="0033CC"/>
    <a:srgbClr val="000099"/>
    <a:srgbClr val="3333CC"/>
    <a:srgbClr val="333399"/>
    <a:srgbClr val="3333FF"/>
    <a:srgbClr val="0000CC"/>
    <a:srgbClr val="0066FF"/>
    <a:srgbClr val="191DB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01" autoAdjust="0"/>
    <p:restoredTop sz="94660"/>
  </p:normalViewPr>
  <p:slideViewPr>
    <p:cSldViewPr snapToObjects="1">
      <p:cViewPr varScale="1">
        <p:scale>
          <a:sx n="73" d="100"/>
          <a:sy n="73" d="100"/>
        </p:scale>
        <p:origin x="-1380" y="-102"/>
      </p:cViewPr>
      <p:guideLst>
        <p:guide orient="horz" pos="206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228"/>
    </p:cViewPr>
  </p:sorterViewPr>
  <p:notesViewPr>
    <p:cSldViewPr snapToGrid="0" snapToObjects="1">
      <p:cViewPr varScale="1">
        <p:scale>
          <a:sx n="76" d="100"/>
          <a:sy n="76" d="100"/>
        </p:scale>
        <p:origin x="2562" y="114"/>
      </p:cViewPr>
      <p:guideLst>
        <p:guide orient="horz" pos="3110"/>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G:\2010mdx\bhaduri\figure%202%20class%20topincomeshar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3.xml.rels><?xml version="1.0" encoding="UTF-8" standalone="yes"?>
<Relationships xmlns="http://schemas.openxmlformats.org/package/2006/relationships"><Relationship Id="rId1" Type="http://schemas.openxmlformats.org/officeDocument/2006/relationships/oleObject" Target="file:///G:\2010mdx\bhaduri\ilo\dc609\dc922revdat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lineChart>
        <c:grouping val="standard"/>
        <c:ser>
          <c:idx val="0"/>
          <c:order val="0"/>
          <c:tx>
            <c:strRef>
              <c:f>'Series-layout B (2)'!$B$5</c:f>
              <c:strCache>
                <c:ptCount val="1"/>
                <c:pt idx="0">
                  <c:v>France</c:v>
                </c:pt>
              </c:strCache>
            </c:strRef>
          </c:tx>
          <c:marker>
            <c:symbol val="none"/>
          </c:marker>
          <c:cat>
            <c:numRef>
              <c:f>'Series-layout B (2)'!$A$6:$A$132</c:f>
              <c:numCache>
                <c:formatCode>General</c:formatCode>
                <c:ptCount val="127"/>
                <c:pt idx="0">
                  <c:v>1886</c:v>
                </c:pt>
                <c:pt idx="1">
                  <c:v>1887</c:v>
                </c:pt>
                <c:pt idx="2">
                  <c:v>1888</c:v>
                </c:pt>
                <c:pt idx="3">
                  <c:v>1889</c:v>
                </c:pt>
                <c:pt idx="4">
                  <c:v>1890</c:v>
                </c:pt>
                <c:pt idx="5">
                  <c:v>1891</c:v>
                </c:pt>
                <c:pt idx="6">
                  <c:v>1892</c:v>
                </c:pt>
                <c:pt idx="7">
                  <c:v>1893</c:v>
                </c:pt>
                <c:pt idx="8">
                  <c:v>1894</c:v>
                </c:pt>
                <c:pt idx="9">
                  <c:v>1895</c:v>
                </c:pt>
                <c:pt idx="10">
                  <c:v>1896</c:v>
                </c:pt>
                <c:pt idx="11">
                  <c:v>1897</c:v>
                </c:pt>
                <c:pt idx="12">
                  <c:v>1898</c:v>
                </c:pt>
                <c:pt idx="13">
                  <c:v>1899</c:v>
                </c:pt>
                <c:pt idx="14">
                  <c:v>1900</c:v>
                </c:pt>
                <c:pt idx="15">
                  <c:v>1901</c:v>
                </c:pt>
                <c:pt idx="16">
                  <c:v>1902</c:v>
                </c:pt>
                <c:pt idx="17">
                  <c:v>1903</c:v>
                </c:pt>
                <c:pt idx="18">
                  <c:v>1904</c:v>
                </c:pt>
                <c:pt idx="19">
                  <c:v>1905</c:v>
                </c:pt>
                <c:pt idx="20">
                  <c:v>1906</c:v>
                </c:pt>
                <c:pt idx="21">
                  <c:v>1907</c:v>
                </c:pt>
                <c:pt idx="22">
                  <c:v>1908</c:v>
                </c:pt>
                <c:pt idx="23">
                  <c:v>1909</c:v>
                </c:pt>
                <c:pt idx="24">
                  <c:v>1910</c:v>
                </c:pt>
                <c:pt idx="25">
                  <c:v>1911</c:v>
                </c:pt>
                <c:pt idx="26">
                  <c:v>1912</c:v>
                </c:pt>
                <c:pt idx="27">
                  <c:v>1913</c:v>
                </c:pt>
                <c:pt idx="28">
                  <c:v>1914</c:v>
                </c:pt>
                <c:pt idx="29">
                  <c:v>1915</c:v>
                </c:pt>
                <c:pt idx="30">
                  <c:v>1916</c:v>
                </c:pt>
                <c:pt idx="31">
                  <c:v>1917</c:v>
                </c:pt>
                <c:pt idx="32">
                  <c:v>1918</c:v>
                </c:pt>
                <c:pt idx="33">
                  <c:v>1919</c:v>
                </c:pt>
                <c:pt idx="34">
                  <c:v>1920</c:v>
                </c:pt>
                <c:pt idx="35">
                  <c:v>1921</c:v>
                </c:pt>
                <c:pt idx="36">
                  <c:v>1922</c:v>
                </c:pt>
                <c:pt idx="37">
                  <c:v>1923</c:v>
                </c:pt>
                <c:pt idx="38">
                  <c:v>1924</c:v>
                </c:pt>
                <c:pt idx="39">
                  <c:v>1925</c:v>
                </c:pt>
                <c:pt idx="40">
                  <c:v>1926</c:v>
                </c:pt>
                <c:pt idx="41">
                  <c:v>1927</c:v>
                </c:pt>
                <c:pt idx="42">
                  <c:v>1928</c:v>
                </c:pt>
                <c:pt idx="43">
                  <c:v>1929</c:v>
                </c:pt>
                <c:pt idx="44">
                  <c:v>1930</c:v>
                </c:pt>
                <c:pt idx="45">
                  <c:v>1931</c:v>
                </c:pt>
                <c:pt idx="46">
                  <c:v>1932</c:v>
                </c:pt>
                <c:pt idx="47">
                  <c:v>1933</c:v>
                </c:pt>
                <c:pt idx="48">
                  <c:v>1934</c:v>
                </c:pt>
                <c:pt idx="49">
                  <c:v>1935</c:v>
                </c:pt>
                <c:pt idx="50">
                  <c:v>1936</c:v>
                </c:pt>
                <c:pt idx="51">
                  <c:v>1937</c:v>
                </c:pt>
                <c:pt idx="52">
                  <c:v>1938</c:v>
                </c:pt>
                <c:pt idx="53">
                  <c:v>1939</c:v>
                </c:pt>
                <c:pt idx="54">
                  <c:v>1940</c:v>
                </c:pt>
                <c:pt idx="55">
                  <c:v>1941</c:v>
                </c:pt>
                <c:pt idx="56">
                  <c:v>1942</c:v>
                </c:pt>
                <c:pt idx="57">
                  <c:v>1943</c:v>
                </c:pt>
                <c:pt idx="58">
                  <c:v>1944</c:v>
                </c:pt>
                <c:pt idx="59">
                  <c:v>1945</c:v>
                </c:pt>
                <c:pt idx="60">
                  <c:v>1946</c:v>
                </c:pt>
                <c:pt idx="61">
                  <c:v>1947</c:v>
                </c:pt>
                <c:pt idx="62">
                  <c:v>1948</c:v>
                </c:pt>
                <c:pt idx="63">
                  <c:v>1949</c:v>
                </c:pt>
                <c:pt idx="64">
                  <c:v>1950</c:v>
                </c:pt>
                <c:pt idx="65">
                  <c:v>1951</c:v>
                </c:pt>
                <c:pt idx="66">
                  <c:v>1952</c:v>
                </c:pt>
                <c:pt idx="67">
                  <c:v>1953</c:v>
                </c:pt>
                <c:pt idx="68">
                  <c:v>1954</c:v>
                </c:pt>
                <c:pt idx="69">
                  <c:v>1955</c:v>
                </c:pt>
                <c:pt idx="70">
                  <c:v>1956</c:v>
                </c:pt>
                <c:pt idx="71">
                  <c:v>1957</c:v>
                </c:pt>
                <c:pt idx="72">
                  <c:v>1958</c:v>
                </c:pt>
                <c:pt idx="73">
                  <c:v>1959</c:v>
                </c:pt>
                <c:pt idx="74">
                  <c:v>1960</c:v>
                </c:pt>
                <c:pt idx="75">
                  <c:v>1961</c:v>
                </c:pt>
                <c:pt idx="76">
                  <c:v>1962</c:v>
                </c:pt>
                <c:pt idx="77">
                  <c:v>1963</c:v>
                </c:pt>
                <c:pt idx="78">
                  <c:v>1964</c:v>
                </c:pt>
                <c:pt idx="79">
                  <c:v>1965</c:v>
                </c:pt>
                <c:pt idx="80">
                  <c:v>1966</c:v>
                </c:pt>
                <c:pt idx="81">
                  <c:v>1967</c:v>
                </c:pt>
                <c:pt idx="82">
                  <c:v>1968</c:v>
                </c:pt>
                <c:pt idx="83">
                  <c:v>1969</c:v>
                </c:pt>
                <c:pt idx="84">
                  <c:v>1970</c:v>
                </c:pt>
                <c:pt idx="85">
                  <c:v>1971</c:v>
                </c:pt>
                <c:pt idx="86">
                  <c:v>1972</c:v>
                </c:pt>
                <c:pt idx="87">
                  <c:v>1973</c:v>
                </c:pt>
                <c:pt idx="88">
                  <c:v>1974</c:v>
                </c:pt>
                <c:pt idx="89">
                  <c:v>1975</c:v>
                </c:pt>
                <c:pt idx="90">
                  <c:v>1976</c:v>
                </c:pt>
                <c:pt idx="91">
                  <c:v>1977</c:v>
                </c:pt>
                <c:pt idx="92">
                  <c:v>1978</c:v>
                </c:pt>
                <c:pt idx="93">
                  <c:v>1979</c:v>
                </c:pt>
                <c:pt idx="94">
                  <c:v>1980</c:v>
                </c:pt>
                <c:pt idx="95">
                  <c:v>1981</c:v>
                </c:pt>
                <c:pt idx="96">
                  <c:v>1982</c:v>
                </c:pt>
                <c:pt idx="97">
                  <c:v>1983</c:v>
                </c:pt>
                <c:pt idx="98">
                  <c:v>1984</c:v>
                </c:pt>
                <c:pt idx="99">
                  <c:v>1985</c:v>
                </c:pt>
                <c:pt idx="100">
                  <c:v>1986</c:v>
                </c:pt>
                <c:pt idx="101">
                  <c:v>1987</c:v>
                </c:pt>
                <c:pt idx="102">
                  <c:v>1988</c:v>
                </c:pt>
                <c:pt idx="103">
                  <c:v>1989</c:v>
                </c:pt>
                <c:pt idx="104">
                  <c:v>1990</c:v>
                </c:pt>
                <c:pt idx="105">
                  <c:v>1991</c:v>
                </c:pt>
                <c:pt idx="106">
                  <c:v>1992</c:v>
                </c:pt>
                <c:pt idx="107">
                  <c:v>1993</c:v>
                </c:pt>
                <c:pt idx="108">
                  <c:v>1994</c:v>
                </c:pt>
                <c:pt idx="109">
                  <c:v>1995</c:v>
                </c:pt>
                <c:pt idx="110">
                  <c:v>1996</c:v>
                </c:pt>
                <c:pt idx="111">
                  <c:v>1997</c:v>
                </c:pt>
                <c:pt idx="112">
                  <c:v>1998</c:v>
                </c:pt>
                <c:pt idx="113">
                  <c:v>1999</c:v>
                </c:pt>
                <c:pt idx="114">
                  <c:v>2000</c:v>
                </c:pt>
                <c:pt idx="115">
                  <c:v>2001</c:v>
                </c:pt>
                <c:pt idx="116">
                  <c:v>2002</c:v>
                </c:pt>
                <c:pt idx="117">
                  <c:v>2003</c:v>
                </c:pt>
                <c:pt idx="118">
                  <c:v>2004</c:v>
                </c:pt>
                <c:pt idx="119">
                  <c:v>2005</c:v>
                </c:pt>
                <c:pt idx="120">
                  <c:v>2006</c:v>
                </c:pt>
                <c:pt idx="121">
                  <c:v>2007</c:v>
                </c:pt>
                <c:pt idx="122">
                  <c:v>2008</c:v>
                </c:pt>
                <c:pt idx="123">
                  <c:v>2009</c:v>
                </c:pt>
                <c:pt idx="124">
                  <c:v>2010</c:v>
                </c:pt>
                <c:pt idx="125">
                  <c:v>2011</c:v>
                </c:pt>
                <c:pt idx="126">
                  <c:v>2012</c:v>
                </c:pt>
              </c:numCache>
            </c:numRef>
          </c:cat>
          <c:val>
            <c:numRef>
              <c:f>'Series-layout B (2)'!$B$6:$B$132</c:f>
              <c:numCache>
                <c:formatCode>General</c:formatCode>
                <c:ptCount val="127"/>
                <c:pt idx="19">
                  <c:v>19</c:v>
                </c:pt>
                <c:pt idx="29">
                  <c:v>18.309999999999999</c:v>
                </c:pt>
                <c:pt idx="30">
                  <c:v>20.650000000000031</c:v>
                </c:pt>
                <c:pt idx="31">
                  <c:v>20.09</c:v>
                </c:pt>
                <c:pt idx="32">
                  <c:v>17.95</c:v>
                </c:pt>
                <c:pt idx="33">
                  <c:v>19.5</c:v>
                </c:pt>
                <c:pt idx="34">
                  <c:v>17.95</c:v>
                </c:pt>
                <c:pt idx="35">
                  <c:v>17.32</c:v>
                </c:pt>
                <c:pt idx="36">
                  <c:v>17.87</c:v>
                </c:pt>
                <c:pt idx="37">
                  <c:v>18.91</c:v>
                </c:pt>
                <c:pt idx="38">
                  <c:v>17.959999999999987</c:v>
                </c:pt>
                <c:pt idx="39">
                  <c:v>18.16</c:v>
                </c:pt>
                <c:pt idx="40">
                  <c:v>17.82</c:v>
                </c:pt>
                <c:pt idx="41">
                  <c:v>17.45</c:v>
                </c:pt>
                <c:pt idx="42">
                  <c:v>17.27</c:v>
                </c:pt>
                <c:pt idx="43">
                  <c:v>16.149999999999999</c:v>
                </c:pt>
                <c:pt idx="44">
                  <c:v>15.31</c:v>
                </c:pt>
                <c:pt idx="45">
                  <c:v>14.63</c:v>
                </c:pt>
                <c:pt idx="46">
                  <c:v>14.8</c:v>
                </c:pt>
                <c:pt idx="47">
                  <c:v>14.950000000000006</c:v>
                </c:pt>
                <c:pt idx="48">
                  <c:v>15.28</c:v>
                </c:pt>
                <c:pt idx="49">
                  <c:v>15.4</c:v>
                </c:pt>
                <c:pt idx="50">
                  <c:v>14.74</c:v>
                </c:pt>
                <c:pt idx="51">
                  <c:v>14.46</c:v>
                </c:pt>
                <c:pt idx="52">
                  <c:v>14.27</c:v>
                </c:pt>
                <c:pt idx="53">
                  <c:v>13.3</c:v>
                </c:pt>
                <c:pt idx="54">
                  <c:v>13.350000000000025</c:v>
                </c:pt>
                <c:pt idx="55">
                  <c:v>12.88</c:v>
                </c:pt>
                <c:pt idx="56">
                  <c:v>11.53</c:v>
                </c:pt>
                <c:pt idx="57">
                  <c:v>10.130000000000001</c:v>
                </c:pt>
                <c:pt idx="58">
                  <c:v>8.3700000000000028</c:v>
                </c:pt>
                <c:pt idx="59">
                  <c:v>7.54</c:v>
                </c:pt>
                <c:pt idx="60">
                  <c:v>9.2200000000000024</c:v>
                </c:pt>
                <c:pt idx="61">
                  <c:v>9.2200000000000024</c:v>
                </c:pt>
                <c:pt idx="62">
                  <c:v>8.75</c:v>
                </c:pt>
                <c:pt idx="63">
                  <c:v>9.01</c:v>
                </c:pt>
                <c:pt idx="64">
                  <c:v>8.98</c:v>
                </c:pt>
                <c:pt idx="65">
                  <c:v>9</c:v>
                </c:pt>
                <c:pt idx="66">
                  <c:v>9.16</c:v>
                </c:pt>
                <c:pt idx="67">
                  <c:v>9</c:v>
                </c:pt>
                <c:pt idx="68">
                  <c:v>9.14</c:v>
                </c:pt>
                <c:pt idx="69">
                  <c:v>9.33</c:v>
                </c:pt>
                <c:pt idx="70">
                  <c:v>9.3700000000000028</c:v>
                </c:pt>
                <c:pt idx="71">
                  <c:v>9.3700000000000028</c:v>
                </c:pt>
                <c:pt idx="72">
                  <c:v>9.01</c:v>
                </c:pt>
                <c:pt idx="73">
                  <c:v>9.4600000000000026</c:v>
                </c:pt>
                <c:pt idx="74">
                  <c:v>9.7100000000000009</c:v>
                </c:pt>
                <c:pt idx="75">
                  <c:v>9.8800000000000008</c:v>
                </c:pt>
                <c:pt idx="76">
                  <c:v>9.4600000000000026</c:v>
                </c:pt>
                <c:pt idx="77">
                  <c:v>9.43</c:v>
                </c:pt>
                <c:pt idx="78">
                  <c:v>9.56</c:v>
                </c:pt>
                <c:pt idx="79">
                  <c:v>9.58</c:v>
                </c:pt>
                <c:pt idx="80">
                  <c:v>9.3600000000000048</c:v>
                </c:pt>
                <c:pt idx="81">
                  <c:v>9.3600000000000048</c:v>
                </c:pt>
                <c:pt idx="82">
                  <c:v>8.77</c:v>
                </c:pt>
                <c:pt idx="83">
                  <c:v>8.5500000000000007</c:v>
                </c:pt>
                <c:pt idx="84">
                  <c:v>8.33</c:v>
                </c:pt>
                <c:pt idx="85">
                  <c:v>8.4700000000000006</c:v>
                </c:pt>
                <c:pt idx="86">
                  <c:v>8.52</c:v>
                </c:pt>
                <c:pt idx="87">
                  <c:v>8.8700000000000028</c:v>
                </c:pt>
                <c:pt idx="88">
                  <c:v>8.5</c:v>
                </c:pt>
                <c:pt idx="89">
                  <c:v>8.48</c:v>
                </c:pt>
                <c:pt idx="90">
                  <c:v>8.44</c:v>
                </c:pt>
                <c:pt idx="91">
                  <c:v>7.79</c:v>
                </c:pt>
                <c:pt idx="92">
                  <c:v>7.8</c:v>
                </c:pt>
                <c:pt idx="93">
                  <c:v>7.8199999999999985</c:v>
                </c:pt>
                <c:pt idx="94">
                  <c:v>7.63</c:v>
                </c:pt>
                <c:pt idx="95">
                  <c:v>7.55</c:v>
                </c:pt>
                <c:pt idx="96">
                  <c:v>7.07</c:v>
                </c:pt>
                <c:pt idx="97">
                  <c:v>6.99</c:v>
                </c:pt>
                <c:pt idx="98">
                  <c:v>7.03</c:v>
                </c:pt>
                <c:pt idx="99">
                  <c:v>7.2</c:v>
                </c:pt>
                <c:pt idx="100">
                  <c:v>7.44</c:v>
                </c:pt>
                <c:pt idx="101">
                  <c:v>7.75</c:v>
                </c:pt>
                <c:pt idx="102">
                  <c:v>7.92</c:v>
                </c:pt>
                <c:pt idx="103">
                  <c:v>8.2100000000000009</c:v>
                </c:pt>
                <c:pt idx="104">
                  <c:v>8.23</c:v>
                </c:pt>
                <c:pt idx="105">
                  <c:v>7.9700000000000024</c:v>
                </c:pt>
                <c:pt idx="106">
                  <c:v>7.75</c:v>
                </c:pt>
                <c:pt idx="107">
                  <c:v>7.6499999999999995</c:v>
                </c:pt>
                <c:pt idx="108">
                  <c:v>7.71</c:v>
                </c:pt>
                <c:pt idx="109">
                  <c:v>7.7</c:v>
                </c:pt>
                <c:pt idx="110">
                  <c:v>7.73</c:v>
                </c:pt>
                <c:pt idx="111">
                  <c:v>7.7700000000000014</c:v>
                </c:pt>
                <c:pt idx="112">
                  <c:v>7.94</c:v>
                </c:pt>
                <c:pt idx="113">
                  <c:v>8.15</c:v>
                </c:pt>
                <c:pt idx="114">
                  <c:v>8.2900000000000009</c:v>
                </c:pt>
                <c:pt idx="115">
                  <c:v>8.43</c:v>
                </c:pt>
                <c:pt idx="116">
                  <c:v>8.4600000000000026</c:v>
                </c:pt>
                <c:pt idx="117">
                  <c:v>8.5500000000000007</c:v>
                </c:pt>
                <c:pt idx="118">
                  <c:v>8.73</c:v>
                </c:pt>
                <c:pt idx="119">
                  <c:v>8.73</c:v>
                </c:pt>
                <c:pt idx="120">
                  <c:v>8.94</c:v>
                </c:pt>
                <c:pt idx="121">
                  <c:v>9.25</c:v>
                </c:pt>
                <c:pt idx="122">
                  <c:v>8.8000000000000007</c:v>
                </c:pt>
                <c:pt idx="123">
                  <c:v>8.08</c:v>
                </c:pt>
              </c:numCache>
            </c:numRef>
          </c:val>
        </c:ser>
        <c:ser>
          <c:idx val="1"/>
          <c:order val="1"/>
          <c:tx>
            <c:strRef>
              <c:f>'Series-layout B (2)'!$C$5</c:f>
              <c:strCache>
                <c:ptCount val="1"/>
                <c:pt idx="0">
                  <c:v>Germany</c:v>
                </c:pt>
              </c:strCache>
            </c:strRef>
          </c:tx>
          <c:marker>
            <c:symbol val="circle"/>
            <c:size val="7"/>
          </c:marker>
          <c:cat>
            <c:numRef>
              <c:f>'Series-layout B (2)'!$A$6:$A$132</c:f>
              <c:numCache>
                <c:formatCode>General</c:formatCode>
                <c:ptCount val="127"/>
                <c:pt idx="0">
                  <c:v>1886</c:v>
                </c:pt>
                <c:pt idx="1">
                  <c:v>1887</c:v>
                </c:pt>
                <c:pt idx="2">
                  <c:v>1888</c:v>
                </c:pt>
                <c:pt idx="3">
                  <c:v>1889</c:v>
                </c:pt>
                <c:pt idx="4">
                  <c:v>1890</c:v>
                </c:pt>
                <c:pt idx="5">
                  <c:v>1891</c:v>
                </c:pt>
                <c:pt idx="6">
                  <c:v>1892</c:v>
                </c:pt>
                <c:pt idx="7">
                  <c:v>1893</c:v>
                </c:pt>
                <c:pt idx="8">
                  <c:v>1894</c:v>
                </c:pt>
                <c:pt idx="9">
                  <c:v>1895</c:v>
                </c:pt>
                <c:pt idx="10">
                  <c:v>1896</c:v>
                </c:pt>
                <c:pt idx="11">
                  <c:v>1897</c:v>
                </c:pt>
                <c:pt idx="12">
                  <c:v>1898</c:v>
                </c:pt>
                <c:pt idx="13">
                  <c:v>1899</c:v>
                </c:pt>
                <c:pt idx="14">
                  <c:v>1900</c:v>
                </c:pt>
                <c:pt idx="15">
                  <c:v>1901</c:v>
                </c:pt>
                <c:pt idx="16">
                  <c:v>1902</c:v>
                </c:pt>
                <c:pt idx="17">
                  <c:v>1903</c:v>
                </c:pt>
                <c:pt idx="18">
                  <c:v>1904</c:v>
                </c:pt>
                <c:pt idx="19">
                  <c:v>1905</c:v>
                </c:pt>
                <c:pt idx="20">
                  <c:v>1906</c:v>
                </c:pt>
                <c:pt idx="21">
                  <c:v>1907</c:v>
                </c:pt>
                <c:pt idx="22">
                  <c:v>1908</c:v>
                </c:pt>
                <c:pt idx="23">
                  <c:v>1909</c:v>
                </c:pt>
                <c:pt idx="24">
                  <c:v>1910</c:v>
                </c:pt>
                <c:pt idx="25">
                  <c:v>1911</c:v>
                </c:pt>
                <c:pt idx="26">
                  <c:v>1912</c:v>
                </c:pt>
                <c:pt idx="27">
                  <c:v>1913</c:v>
                </c:pt>
                <c:pt idx="28">
                  <c:v>1914</c:v>
                </c:pt>
                <c:pt idx="29">
                  <c:v>1915</c:v>
                </c:pt>
                <c:pt idx="30">
                  <c:v>1916</c:v>
                </c:pt>
                <c:pt idx="31">
                  <c:v>1917</c:v>
                </c:pt>
                <c:pt idx="32">
                  <c:v>1918</c:v>
                </c:pt>
                <c:pt idx="33">
                  <c:v>1919</c:v>
                </c:pt>
                <c:pt idx="34">
                  <c:v>1920</c:v>
                </c:pt>
                <c:pt idx="35">
                  <c:v>1921</c:v>
                </c:pt>
                <c:pt idx="36">
                  <c:v>1922</c:v>
                </c:pt>
                <c:pt idx="37">
                  <c:v>1923</c:v>
                </c:pt>
                <c:pt idx="38">
                  <c:v>1924</c:v>
                </c:pt>
                <c:pt idx="39">
                  <c:v>1925</c:v>
                </c:pt>
                <c:pt idx="40">
                  <c:v>1926</c:v>
                </c:pt>
                <c:pt idx="41">
                  <c:v>1927</c:v>
                </c:pt>
                <c:pt idx="42">
                  <c:v>1928</c:v>
                </c:pt>
                <c:pt idx="43">
                  <c:v>1929</c:v>
                </c:pt>
                <c:pt idx="44">
                  <c:v>1930</c:v>
                </c:pt>
                <c:pt idx="45">
                  <c:v>1931</c:v>
                </c:pt>
                <c:pt idx="46">
                  <c:v>1932</c:v>
                </c:pt>
                <c:pt idx="47">
                  <c:v>1933</c:v>
                </c:pt>
                <c:pt idx="48">
                  <c:v>1934</c:v>
                </c:pt>
                <c:pt idx="49">
                  <c:v>1935</c:v>
                </c:pt>
                <c:pt idx="50">
                  <c:v>1936</c:v>
                </c:pt>
                <c:pt idx="51">
                  <c:v>1937</c:v>
                </c:pt>
                <c:pt idx="52">
                  <c:v>1938</c:v>
                </c:pt>
                <c:pt idx="53">
                  <c:v>1939</c:v>
                </c:pt>
                <c:pt idx="54">
                  <c:v>1940</c:v>
                </c:pt>
                <c:pt idx="55">
                  <c:v>1941</c:v>
                </c:pt>
                <c:pt idx="56">
                  <c:v>1942</c:v>
                </c:pt>
                <c:pt idx="57">
                  <c:v>1943</c:v>
                </c:pt>
                <c:pt idx="58">
                  <c:v>1944</c:v>
                </c:pt>
                <c:pt idx="59">
                  <c:v>1945</c:v>
                </c:pt>
                <c:pt idx="60">
                  <c:v>1946</c:v>
                </c:pt>
                <c:pt idx="61">
                  <c:v>1947</c:v>
                </c:pt>
                <c:pt idx="62">
                  <c:v>1948</c:v>
                </c:pt>
                <c:pt idx="63">
                  <c:v>1949</c:v>
                </c:pt>
                <c:pt idx="64">
                  <c:v>1950</c:v>
                </c:pt>
                <c:pt idx="65">
                  <c:v>1951</c:v>
                </c:pt>
                <c:pt idx="66">
                  <c:v>1952</c:v>
                </c:pt>
                <c:pt idx="67">
                  <c:v>1953</c:v>
                </c:pt>
                <c:pt idx="68">
                  <c:v>1954</c:v>
                </c:pt>
                <c:pt idx="69">
                  <c:v>1955</c:v>
                </c:pt>
                <c:pt idx="70">
                  <c:v>1956</c:v>
                </c:pt>
                <c:pt idx="71">
                  <c:v>1957</c:v>
                </c:pt>
                <c:pt idx="72">
                  <c:v>1958</c:v>
                </c:pt>
                <c:pt idx="73">
                  <c:v>1959</c:v>
                </c:pt>
                <c:pt idx="74">
                  <c:v>1960</c:v>
                </c:pt>
                <c:pt idx="75">
                  <c:v>1961</c:v>
                </c:pt>
                <c:pt idx="76">
                  <c:v>1962</c:v>
                </c:pt>
                <c:pt idx="77">
                  <c:v>1963</c:v>
                </c:pt>
                <c:pt idx="78">
                  <c:v>1964</c:v>
                </c:pt>
                <c:pt idx="79">
                  <c:v>1965</c:v>
                </c:pt>
                <c:pt idx="80">
                  <c:v>1966</c:v>
                </c:pt>
                <c:pt idx="81">
                  <c:v>1967</c:v>
                </c:pt>
                <c:pt idx="82">
                  <c:v>1968</c:v>
                </c:pt>
                <c:pt idx="83">
                  <c:v>1969</c:v>
                </c:pt>
                <c:pt idx="84">
                  <c:v>1970</c:v>
                </c:pt>
                <c:pt idx="85">
                  <c:v>1971</c:v>
                </c:pt>
                <c:pt idx="86">
                  <c:v>1972</c:v>
                </c:pt>
                <c:pt idx="87">
                  <c:v>1973</c:v>
                </c:pt>
                <c:pt idx="88">
                  <c:v>1974</c:v>
                </c:pt>
                <c:pt idx="89">
                  <c:v>1975</c:v>
                </c:pt>
                <c:pt idx="90">
                  <c:v>1976</c:v>
                </c:pt>
                <c:pt idx="91">
                  <c:v>1977</c:v>
                </c:pt>
                <c:pt idx="92">
                  <c:v>1978</c:v>
                </c:pt>
                <c:pt idx="93">
                  <c:v>1979</c:v>
                </c:pt>
                <c:pt idx="94">
                  <c:v>1980</c:v>
                </c:pt>
                <c:pt idx="95">
                  <c:v>1981</c:v>
                </c:pt>
                <c:pt idx="96">
                  <c:v>1982</c:v>
                </c:pt>
                <c:pt idx="97">
                  <c:v>1983</c:v>
                </c:pt>
                <c:pt idx="98">
                  <c:v>1984</c:v>
                </c:pt>
                <c:pt idx="99">
                  <c:v>1985</c:v>
                </c:pt>
                <c:pt idx="100">
                  <c:v>1986</c:v>
                </c:pt>
                <c:pt idx="101">
                  <c:v>1987</c:v>
                </c:pt>
                <c:pt idx="102">
                  <c:v>1988</c:v>
                </c:pt>
                <c:pt idx="103">
                  <c:v>1989</c:v>
                </c:pt>
                <c:pt idx="104">
                  <c:v>1990</c:v>
                </c:pt>
                <c:pt idx="105">
                  <c:v>1991</c:v>
                </c:pt>
                <c:pt idx="106">
                  <c:v>1992</c:v>
                </c:pt>
                <c:pt idx="107">
                  <c:v>1993</c:v>
                </c:pt>
                <c:pt idx="108">
                  <c:v>1994</c:v>
                </c:pt>
                <c:pt idx="109">
                  <c:v>1995</c:v>
                </c:pt>
                <c:pt idx="110">
                  <c:v>1996</c:v>
                </c:pt>
                <c:pt idx="111">
                  <c:v>1997</c:v>
                </c:pt>
                <c:pt idx="112">
                  <c:v>1998</c:v>
                </c:pt>
                <c:pt idx="113">
                  <c:v>1999</c:v>
                </c:pt>
                <c:pt idx="114">
                  <c:v>2000</c:v>
                </c:pt>
                <c:pt idx="115">
                  <c:v>2001</c:v>
                </c:pt>
                <c:pt idx="116">
                  <c:v>2002</c:v>
                </c:pt>
                <c:pt idx="117">
                  <c:v>2003</c:v>
                </c:pt>
                <c:pt idx="118">
                  <c:v>2004</c:v>
                </c:pt>
                <c:pt idx="119">
                  <c:v>2005</c:v>
                </c:pt>
                <c:pt idx="120">
                  <c:v>2006</c:v>
                </c:pt>
                <c:pt idx="121">
                  <c:v>2007</c:v>
                </c:pt>
                <c:pt idx="122">
                  <c:v>2008</c:v>
                </c:pt>
                <c:pt idx="123">
                  <c:v>2009</c:v>
                </c:pt>
                <c:pt idx="124">
                  <c:v>2010</c:v>
                </c:pt>
                <c:pt idx="125">
                  <c:v>2011</c:v>
                </c:pt>
                <c:pt idx="126">
                  <c:v>2012</c:v>
                </c:pt>
              </c:numCache>
            </c:numRef>
          </c:cat>
          <c:val>
            <c:numRef>
              <c:f>'Series-layout B (2)'!$C$6:$C$132</c:f>
              <c:numCache>
                <c:formatCode>General</c:formatCode>
                <c:ptCount val="127"/>
                <c:pt idx="5">
                  <c:v>17.279999999999987</c:v>
                </c:pt>
                <c:pt idx="6">
                  <c:v>16.809999999999999</c:v>
                </c:pt>
                <c:pt idx="7">
                  <c:v>16.59</c:v>
                </c:pt>
                <c:pt idx="8">
                  <c:v>16.59</c:v>
                </c:pt>
                <c:pt idx="9">
                  <c:v>16.77</c:v>
                </c:pt>
                <c:pt idx="10">
                  <c:v>17.16</c:v>
                </c:pt>
                <c:pt idx="11">
                  <c:v>17.64</c:v>
                </c:pt>
                <c:pt idx="12">
                  <c:v>18.110000000000031</c:v>
                </c:pt>
                <c:pt idx="13">
                  <c:v>18.489999999999938</c:v>
                </c:pt>
                <c:pt idx="14">
                  <c:v>18.630000000000031</c:v>
                </c:pt>
                <c:pt idx="15">
                  <c:v>18.29</c:v>
                </c:pt>
                <c:pt idx="16">
                  <c:v>17.779999999999987</c:v>
                </c:pt>
                <c:pt idx="17">
                  <c:v>17.630000000000031</c:v>
                </c:pt>
                <c:pt idx="18">
                  <c:v>17.809999999999999</c:v>
                </c:pt>
                <c:pt idx="19">
                  <c:v>18.22</c:v>
                </c:pt>
                <c:pt idx="20">
                  <c:v>18.14</c:v>
                </c:pt>
                <c:pt idx="21">
                  <c:v>17.959999999999987</c:v>
                </c:pt>
                <c:pt idx="22">
                  <c:v>17.36</c:v>
                </c:pt>
                <c:pt idx="23">
                  <c:v>17.149999999999999</c:v>
                </c:pt>
                <c:pt idx="24">
                  <c:v>17.239999999999988</c:v>
                </c:pt>
                <c:pt idx="25">
                  <c:v>17.479999999999986</c:v>
                </c:pt>
                <c:pt idx="26">
                  <c:v>17.52</c:v>
                </c:pt>
                <c:pt idx="27">
                  <c:v>17.77</c:v>
                </c:pt>
                <c:pt idx="28">
                  <c:v>17.779999999999987</c:v>
                </c:pt>
                <c:pt idx="29">
                  <c:v>19.53</c:v>
                </c:pt>
                <c:pt idx="30">
                  <c:v>21.32</c:v>
                </c:pt>
                <c:pt idx="31">
                  <c:v>22.419999999999987</c:v>
                </c:pt>
                <c:pt idx="32">
                  <c:v>22.2</c:v>
                </c:pt>
                <c:pt idx="33">
                  <c:v>19.47</c:v>
                </c:pt>
                <c:pt idx="39">
                  <c:v>11.3</c:v>
                </c:pt>
                <c:pt idx="40">
                  <c:v>11.3</c:v>
                </c:pt>
                <c:pt idx="41">
                  <c:v>11.5</c:v>
                </c:pt>
                <c:pt idx="42">
                  <c:v>11.2</c:v>
                </c:pt>
                <c:pt idx="43">
                  <c:v>11.1</c:v>
                </c:pt>
                <c:pt idx="46">
                  <c:v>11.4</c:v>
                </c:pt>
                <c:pt idx="47">
                  <c:v>10.9</c:v>
                </c:pt>
                <c:pt idx="48">
                  <c:v>11.3</c:v>
                </c:pt>
                <c:pt idx="49">
                  <c:v>12</c:v>
                </c:pt>
                <c:pt idx="50">
                  <c:v>13.7</c:v>
                </c:pt>
                <c:pt idx="51">
                  <c:v>15</c:v>
                </c:pt>
                <c:pt idx="52">
                  <c:v>16.3</c:v>
                </c:pt>
                <c:pt idx="64">
                  <c:v>11.6</c:v>
                </c:pt>
                <c:pt idx="71">
                  <c:v>11</c:v>
                </c:pt>
                <c:pt idx="75">
                  <c:v>12.2</c:v>
                </c:pt>
                <c:pt idx="79">
                  <c:v>12.2</c:v>
                </c:pt>
                <c:pt idx="82">
                  <c:v>11.2</c:v>
                </c:pt>
                <c:pt idx="85">
                  <c:v>11.3</c:v>
                </c:pt>
                <c:pt idx="88">
                  <c:v>10.1</c:v>
                </c:pt>
                <c:pt idx="91">
                  <c:v>10.200000000000001</c:v>
                </c:pt>
                <c:pt idx="94">
                  <c:v>10.43</c:v>
                </c:pt>
                <c:pt idx="97">
                  <c:v>9.06</c:v>
                </c:pt>
                <c:pt idx="100">
                  <c:v>9.64</c:v>
                </c:pt>
                <c:pt idx="103">
                  <c:v>10.52</c:v>
                </c:pt>
                <c:pt idx="106">
                  <c:v>10.43</c:v>
                </c:pt>
                <c:pt idx="109">
                  <c:v>8.84</c:v>
                </c:pt>
                <c:pt idx="112">
                  <c:v>10.88</c:v>
                </c:pt>
              </c:numCache>
            </c:numRef>
          </c:val>
        </c:ser>
        <c:ser>
          <c:idx val="3"/>
          <c:order val="2"/>
          <c:tx>
            <c:strRef>
              <c:f>'Series-layout B (2)'!$E$5</c:f>
              <c:strCache>
                <c:ptCount val="1"/>
                <c:pt idx="0">
                  <c:v>UK</c:v>
                </c:pt>
              </c:strCache>
            </c:strRef>
          </c:tx>
          <c:cat>
            <c:numRef>
              <c:f>'Series-layout B (2)'!$A$6:$A$132</c:f>
              <c:numCache>
                <c:formatCode>General</c:formatCode>
                <c:ptCount val="127"/>
                <c:pt idx="0">
                  <c:v>1886</c:v>
                </c:pt>
                <c:pt idx="1">
                  <c:v>1887</c:v>
                </c:pt>
                <c:pt idx="2">
                  <c:v>1888</c:v>
                </c:pt>
                <c:pt idx="3">
                  <c:v>1889</c:v>
                </c:pt>
                <c:pt idx="4">
                  <c:v>1890</c:v>
                </c:pt>
                <c:pt idx="5">
                  <c:v>1891</c:v>
                </c:pt>
                <c:pt idx="6">
                  <c:v>1892</c:v>
                </c:pt>
                <c:pt idx="7">
                  <c:v>1893</c:v>
                </c:pt>
                <c:pt idx="8">
                  <c:v>1894</c:v>
                </c:pt>
                <c:pt idx="9">
                  <c:v>1895</c:v>
                </c:pt>
                <c:pt idx="10">
                  <c:v>1896</c:v>
                </c:pt>
                <c:pt idx="11">
                  <c:v>1897</c:v>
                </c:pt>
                <c:pt idx="12">
                  <c:v>1898</c:v>
                </c:pt>
                <c:pt idx="13">
                  <c:v>1899</c:v>
                </c:pt>
                <c:pt idx="14">
                  <c:v>1900</c:v>
                </c:pt>
                <c:pt idx="15">
                  <c:v>1901</c:v>
                </c:pt>
                <c:pt idx="16">
                  <c:v>1902</c:v>
                </c:pt>
                <c:pt idx="17">
                  <c:v>1903</c:v>
                </c:pt>
                <c:pt idx="18">
                  <c:v>1904</c:v>
                </c:pt>
                <c:pt idx="19">
                  <c:v>1905</c:v>
                </c:pt>
                <c:pt idx="20">
                  <c:v>1906</c:v>
                </c:pt>
                <c:pt idx="21">
                  <c:v>1907</c:v>
                </c:pt>
                <c:pt idx="22">
                  <c:v>1908</c:v>
                </c:pt>
                <c:pt idx="23">
                  <c:v>1909</c:v>
                </c:pt>
                <c:pt idx="24">
                  <c:v>1910</c:v>
                </c:pt>
                <c:pt idx="25">
                  <c:v>1911</c:v>
                </c:pt>
                <c:pt idx="26">
                  <c:v>1912</c:v>
                </c:pt>
                <c:pt idx="27">
                  <c:v>1913</c:v>
                </c:pt>
                <c:pt idx="28">
                  <c:v>1914</c:v>
                </c:pt>
                <c:pt idx="29">
                  <c:v>1915</c:v>
                </c:pt>
                <c:pt idx="30">
                  <c:v>1916</c:v>
                </c:pt>
                <c:pt idx="31">
                  <c:v>1917</c:v>
                </c:pt>
                <c:pt idx="32">
                  <c:v>1918</c:v>
                </c:pt>
                <c:pt idx="33">
                  <c:v>1919</c:v>
                </c:pt>
                <c:pt idx="34">
                  <c:v>1920</c:v>
                </c:pt>
                <c:pt idx="35">
                  <c:v>1921</c:v>
                </c:pt>
                <c:pt idx="36">
                  <c:v>1922</c:v>
                </c:pt>
                <c:pt idx="37">
                  <c:v>1923</c:v>
                </c:pt>
                <c:pt idx="38">
                  <c:v>1924</c:v>
                </c:pt>
                <c:pt idx="39">
                  <c:v>1925</c:v>
                </c:pt>
                <c:pt idx="40">
                  <c:v>1926</c:v>
                </c:pt>
                <c:pt idx="41">
                  <c:v>1927</c:v>
                </c:pt>
                <c:pt idx="42">
                  <c:v>1928</c:v>
                </c:pt>
                <c:pt idx="43">
                  <c:v>1929</c:v>
                </c:pt>
                <c:pt idx="44">
                  <c:v>1930</c:v>
                </c:pt>
                <c:pt idx="45">
                  <c:v>1931</c:v>
                </c:pt>
                <c:pt idx="46">
                  <c:v>1932</c:v>
                </c:pt>
                <c:pt idx="47">
                  <c:v>1933</c:v>
                </c:pt>
                <c:pt idx="48">
                  <c:v>1934</c:v>
                </c:pt>
                <c:pt idx="49">
                  <c:v>1935</c:v>
                </c:pt>
                <c:pt idx="50">
                  <c:v>1936</c:v>
                </c:pt>
                <c:pt idx="51">
                  <c:v>1937</c:v>
                </c:pt>
                <c:pt idx="52">
                  <c:v>1938</c:v>
                </c:pt>
                <c:pt idx="53">
                  <c:v>1939</c:v>
                </c:pt>
                <c:pt idx="54">
                  <c:v>1940</c:v>
                </c:pt>
                <c:pt idx="55">
                  <c:v>1941</c:v>
                </c:pt>
                <c:pt idx="56">
                  <c:v>1942</c:v>
                </c:pt>
                <c:pt idx="57">
                  <c:v>1943</c:v>
                </c:pt>
                <c:pt idx="58">
                  <c:v>1944</c:v>
                </c:pt>
                <c:pt idx="59">
                  <c:v>1945</c:v>
                </c:pt>
                <c:pt idx="60">
                  <c:v>1946</c:v>
                </c:pt>
                <c:pt idx="61">
                  <c:v>1947</c:v>
                </c:pt>
                <c:pt idx="62">
                  <c:v>1948</c:v>
                </c:pt>
                <c:pt idx="63">
                  <c:v>1949</c:v>
                </c:pt>
                <c:pt idx="64">
                  <c:v>1950</c:v>
                </c:pt>
                <c:pt idx="65">
                  <c:v>1951</c:v>
                </c:pt>
                <c:pt idx="66">
                  <c:v>1952</c:v>
                </c:pt>
                <c:pt idx="67">
                  <c:v>1953</c:v>
                </c:pt>
                <c:pt idx="68">
                  <c:v>1954</c:v>
                </c:pt>
                <c:pt idx="69">
                  <c:v>1955</c:v>
                </c:pt>
                <c:pt idx="70">
                  <c:v>1956</c:v>
                </c:pt>
                <c:pt idx="71">
                  <c:v>1957</c:v>
                </c:pt>
                <c:pt idx="72">
                  <c:v>1958</c:v>
                </c:pt>
                <c:pt idx="73">
                  <c:v>1959</c:v>
                </c:pt>
                <c:pt idx="74">
                  <c:v>1960</c:v>
                </c:pt>
                <c:pt idx="75">
                  <c:v>1961</c:v>
                </c:pt>
                <c:pt idx="76">
                  <c:v>1962</c:v>
                </c:pt>
                <c:pt idx="77">
                  <c:v>1963</c:v>
                </c:pt>
                <c:pt idx="78">
                  <c:v>1964</c:v>
                </c:pt>
                <c:pt idx="79">
                  <c:v>1965</c:v>
                </c:pt>
                <c:pt idx="80">
                  <c:v>1966</c:v>
                </c:pt>
                <c:pt idx="81">
                  <c:v>1967</c:v>
                </c:pt>
                <c:pt idx="82">
                  <c:v>1968</c:v>
                </c:pt>
                <c:pt idx="83">
                  <c:v>1969</c:v>
                </c:pt>
                <c:pt idx="84">
                  <c:v>1970</c:v>
                </c:pt>
                <c:pt idx="85">
                  <c:v>1971</c:v>
                </c:pt>
                <c:pt idx="86">
                  <c:v>1972</c:v>
                </c:pt>
                <c:pt idx="87">
                  <c:v>1973</c:v>
                </c:pt>
                <c:pt idx="88">
                  <c:v>1974</c:v>
                </c:pt>
                <c:pt idx="89">
                  <c:v>1975</c:v>
                </c:pt>
                <c:pt idx="90">
                  <c:v>1976</c:v>
                </c:pt>
                <c:pt idx="91">
                  <c:v>1977</c:v>
                </c:pt>
                <c:pt idx="92">
                  <c:v>1978</c:v>
                </c:pt>
                <c:pt idx="93">
                  <c:v>1979</c:v>
                </c:pt>
                <c:pt idx="94">
                  <c:v>1980</c:v>
                </c:pt>
                <c:pt idx="95">
                  <c:v>1981</c:v>
                </c:pt>
                <c:pt idx="96">
                  <c:v>1982</c:v>
                </c:pt>
                <c:pt idx="97">
                  <c:v>1983</c:v>
                </c:pt>
                <c:pt idx="98">
                  <c:v>1984</c:v>
                </c:pt>
                <c:pt idx="99">
                  <c:v>1985</c:v>
                </c:pt>
                <c:pt idx="100">
                  <c:v>1986</c:v>
                </c:pt>
                <c:pt idx="101">
                  <c:v>1987</c:v>
                </c:pt>
                <c:pt idx="102">
                  <c:v>1988</c:v>
                </c:pt>
                <c:pt idx="103">
                  <c:v>1989</c:v>
                </c:pt>
                <c:pt idx="104">
                  <c:v>1990</c:v>
                </c:pt>
                <c:pt idx="105">
                  <c:v>1991</c:v>
                </c:pt>
                <c:pt idx="106">
                  <c:v>1992</c:v>
                </c:pt>
                <c:pt idx="107">
                  <c:v>1993</c:v>
                </c:pt>
                <c:pt idx="108">
                  <c:v>1994</c:v>
                </c:pt>
                <c:pt idx="109">
                  <c:v>1995</c:v>
                </c:pt>
                <c:pt idx="110">
                  <c:v>1996</c:v>
                </c:pt>
                <c:pt idx="111">
                  <c:v>1997</c:v>
                </c:pt>
                <c:pt idx="112">
                  <c:v>1998</c:v>
                </c:pt>
                <c:pt idx="113">
                  <c:v>1999</c:v>
                </c:pt>
                <c:pt idx="114">
                  <c:v>2000</c:v>
                </c:pt>
                <c:pt idx="115">
                  <c:v>2001</c:v>
                </c:pt>
                <c:pt idx="116">
                  <c:v>2002</c:v>
                </c:pt>
                <c:pt idx="117">
                  <c:v>2003</c:v>
                </c:pt>
                <c:pt idx="118">
                  <c:v>2004</c:v>
                </c:pt>
                <c:pt idx="119">
                  <c:v>2005</c:v>
                </c:pt>
                <c:pt idx="120">
                  <c:v>2006</c:v>
                </c:pt>
                <c:pt idx="121">
                  <c:v>2007</c:v>
                </c:pt>
                <c:pt idx="122">
                  <c:v>2008</c:v>
                </c:pt>
                <c:pt idx="123">
                  <c:v>2009</c:v>
                </c:pt>
                <c:pt idx="124">
                  <c:v>2010</c:v>
                </c:pt>
                <c:pt idx="125">
                  <c:v>2011</c:v>
                </c:pt>
                <c:pt idx="126">
                  <c:v>2012</c:v>
                </c:pt>
              </c:numCache>
            </c:numRef>
          </c:cat>
          <c:val>
            <c:numRef>
              <c:f>'Series-layout B (2)'!$E$6:$E$132</c:f>
              <c:numCache>
                <c:formatCode>General</c:formatCode>
                <c:ptCount val="127"/>
                <c:pt idx="32">
                  <c:v>19.239999999999988</c:v>
                </c:pt>
                <c:pt idx="33">
                  <c:v>19.59</c:v>
                </c:pt>
                <c:pt idx="51">
                  <c:v>16.979999999999986</c:v>
                </c:pt>
                <c:pt idx="63">
                  <c:v>11.47</c:v>
                </c:pt>
                <c:pt idx="65">
                  <c:v>10.89</c:v>
                </c:pt>
                <c:pt idx="66">
                  <c:v>10.200000000000001</c:v>
                </c:pt>
                <c:pt idx="67">
                  <c:v>9.7200000000000024</c:v>
                </c:pt>
                <c:pt idx="68">
                  <c:v>9.67</c:v>
                </c:pt>
                <c:pt idx="69">
                  <c:v>9.3000000000000007</c:v>
                </c:pt>
                <c:pt idx="70">
                  <c:v>8.75</c:v>
                </c:pt>
                <c:pt idx="71">
                  <c:v>8.7000000000000011</c:v>
                </c:pt>
                <c:pt idx="72">
                  <c:v>8.76</c:v>
                </c:pt>
                <c:pt idx="73">
                  <c:v>8.6</c:v>
                </c:pt>
                <c:pt idx="74">
                  <c:v>8.8700000000000028</c:v>
                </c:pt>
                <c:pt idx="76">
                  <c:v>8.43</c:v>
                </c:pt>
                <c:pt idx="77">
                  <c:v>8.49</c:v>
                </c:pt>
                <c:pt idx="78">
                  <c:v>8.48</c:v>
                </c:pt>
                <c:pt idx="79">
                  <c:v>8.5500000000000007</c:v>
                </c:pt>
                <c:pt idx="80">
                  <c:v>7.92</c:v>
                </c:pt>
                <c:pt idx="81">
                  <c:v>7.6899999999999995</c:v>
                </c:pt>
                <c:pt idx="82">
                  <c:v>7.54</c:v>
                </c:pt>
                <c:pt idx="83">
                  <c:v>7.46</c:v>
                </c:pt>
                <c:pt idx="84">
                  <c:v>7.05</c:v>
                </c:pt>
                <c:pt idx="85">
                  <c:v>7.02</c:v>
                </c:pt>
                <c:pt idx="86">
                  <c:v>6.94</c:v>
                </c:pt>
                <c:pt idx="87">
                  <c:v>6.99</c:v>
                </c:pt>
                <c:pt idx="88">
                  <c:v>6.54</c:v>
                </c:pt>
                <c:pt idx="89">
                  <c:v>6.1</c:v>
                </c:pt>
                <c:pt idx="90">
                  <c:v>5.89</c:v>
                </c:pt>
                <c:pt idx="91">
                  <c:v>5.9300000000000024</c:v>
                </c:pt>
                <c:pt idx="92">
                  <c:v>5.72</c:v>
                </c:pt>
                <c:pt idx="93">
                  <c:v>5.9300000000000024</c:v>
                </c:pt>
                <c:pt idx="95">
                  <c:v>6.67</c:v>
                </c:pt>
                <c:pt idx="96">
                  <c:v>6.85</c:v>
                </c:pt>
                <c:pt idx="97">
                  <c:v>6.83</c:v>
                </c:pt>
                <c:pt idx="98">
                  <c:v>7.1599999999999975</c:v>
                </c:pt>
                <c:pt idx="99">
                  <c:v>7.4</c:v>
                </c:pt>
                <c:pt idx="100">
                  <c:v>7.55</c:v>
                </c:pt>
                <c:pt idx="101">
                  <c:v>7.78</c:v>
                </c:pt>
                <c:pt idx="102">
                  <c:v>8.6300000000000008</c:v>
                </c:pt>
                <c:pt idx="103">
                  <c:v>8.67</c:v>
                </c:pt>
                <c:pt idx="104">
                  <c:v>9.8000000000000007</c:v>
                </c:pt>
                <c:pt idx="105">
                  <c:v>10.32</c:v>
                </c:pt>
                <c:pt idx="106">
                  <c:v>9.8600000000000048</c:v>
                </c:pt>
                <c:pt idx="107">
                  <c:v>10.360000000000024</c:v>
                </c:pt>
                <c:pt idx="108">
                  <c:v>10.6</c:v>
                </c:pt>
                <c:pt idx="109">
                  <c:v>10.75</c:v>
                </c:pt>
                <c:pt idx="110">
                  <c:v>11.9</c:v>
                </c:pt>
                <c:pt idx="111">
                  <c:v>12.07</c:v>
                </c:pt>
                <c:pt idx="112">
                  <c:v>12.53</c:v>
                </c:pt>
                <c:pt idx="113">
                  <c:v>12.51</c:v>
                </c:pt>
                <c:pt idx="114">
                  <c:v>12.67</c:v>
                </c:pt>
                <c:pt idx="115">
                  <c:v>12.71</c:v>
                </c:pt>
                <c:pt idx="116">
                  <c:v>12.27</c:v>
                </c:pt>
                <c:pt idx="117">
                  <c:v>12.12</c:v>
                </c:pt>
                <c:pt idx="118">
                  <c:v>12.89</c:v>
                </c:pt>
                <c:pt idx="119">
                  <c:v>14.25</c:v>
                </c:pt>
                <c:pt idx="120">
                  <c:v>14.82</c:v>
                </c:pt>
                <c:pt idx="121">
                  <c:v>15.44</c:v>
                </c:pt>
                <c:pt idx="123">
                  <c:v>15.42</c:v>
                </c:pt>
                <c:pt idx="124">
                  <c:v>12.55</c:v>
                </c:pt>
                <c:pt idx="125">
                  <c:v>12.93</c:v>
                </c:pt>
              </c:numCache>
            </c:numRef>
          </c:val>
        </c:ser>
        <c:ser>
          <c:idx val="4"/>
          <c:order val="3"/>
          <c:tx>
            <c:strRef>
              <c:f>'Series-layout B (2)'!$F$5</c:f>
              <c:strCache>
                <c:ptCount val="1"/>
                <c:pt idx="0">
                  <c:v>US</c:v>
                </c:pt>
              </c:strCache>
            </c:strRef>
          </c:tx>
          <c:cat>
            <c:numRef>
              <c:f>'Series-layout B (2)'!$A$6:$A$132</c:f>
              <c:numCache>
                <c:formatCode>General</c:formatCode>
                <c:ptCount val="127"/>
                <c:pt idx="0">
                  <c:v>1886</c:v>
                </c:pt>
                <c:pt idx="1">
                  <c:v>1887</c:v>
                </c:pt>
                <c:pt idx="2">
                  <c:v>1888</c:v>
                </c:pt>
                <c:pt idx="3">
                  <c:v>1889</c:v>
                </c:pt>
                <c:pt idx="4">
                  <c:v>1890</c:v>
                </c:pt>
                <c:pt idx="5">
                  <c:v>1891</c:v>
                </c:pt>
                <c:pt idx="6">
                  <c:v>1892</c:v>
                </c:pt>
                <c:pt idx="7">
                  <c:v>1893</c:v>
                </c:pt>
                <c:pt idx="8">
                  <c:v>1894</c:v>
                </c:pt>
                <c:pt idx="9">
                  <c:v>1895</c:v>
                </c:pt>
                <c:pt idx="10">
                  <c:v>1896</c:v>
                </c:pt>
                <c:pt idx="11">
                  <c:v>1897</c:v>
                </c:pt>
                <c:pt idx="12">
                  <c:v>1898</c:v>
                </c:pt>
                <c:pt idx="13">
                  <c:v>1899</c:v>
                </c:pt>
                <c:pt idx="14">
                  <c:v>1900</c:v>
                </c:pt>
                <c:pt idx="15">
                  <c:v>1901</c:v>
                </c:pt>
                <c:pt idx="16">
                  <c:v>1902</c:v>
                </c:pt>
                <c:pt idx="17">
                  <c:v>1903</c:v>
                </c:pt>
                <c:pt idx="18">
                  <c:v>1904</c:v>
                </c:pt>
                <c:pt idx="19">
                  <c:v>1905</c:v>
                </c:pt>
                <c:pt idx="20">
                  <c:v>1906</c:v>
                </c:pt>
                <c:pt idx="21">
                  <c:v>1907</c:v>
                </c:pt>
                <c:pt idx="22">
                  <c:v>1908</c:v>
                </c:pt>
                <c:pt idx="23">
                  <c:v>1909</c:v>
                </c:pt>
                <c:pt idx="24">
                  <c:v>1910</c:v>
                </c:pt>
                <c:pt idx="25">
                  <c:v>1911</c:v>
                </c:pt>
                <c:pt idx="26">
                  <c:v>1912</c:v>
                </c:pt>
                <c:pt idx="27">
                  <c:v>1913</c:v>
                </c:pt>
                <c:pt idx="28">
                  <c:v>1914</c:v>
                </c:pt>
                <c:pt idx="29">
                  <c:v>1915</c:v>
                </c:pt>
                <c:pt idx="30">
                  <c:v>1916</c:v>
                </c:pt>
                <c:pt idx="31">
                  <c:v>1917</c:v>
                </c:pt>
                <c:pt idx="32">
                  <c:v>1918</c:v>
                </c:pt>
                <c:pt idx="33">
                  <c:v>1919</c:v>
                </c:pt>
                <c:pt idx="34">
                  <c:v>1920</c:v>
                </c:pt>
                <c:pt idx="35">
                  <c:v>1921</c:v>
                </c:pt>
                <c:pt idx="36">
                  <c:v>1922</c:v>
                </c:pt>
                <c:pt idx="37">
                  <c:v>1923</c:v>
                </c:pt>
                <c:pt idx="38">
                  <c:v>1924</c:v>
                </c:pt>
                <c:pt idx="39">
                  <c:v>1925</c:v>
                </c:pt>
                <c:pt idx="40">
                  <c:v>1926</c:v>
                </c:pt>
                <c:pt idx="41">
                  <c:v>1927</c:v>
                </c:pt>
                <c:pt idx="42">
                  <c:v>1928</c:v>
                </c:pt>
                <c:pt idx="43">
                  <c:v>1929</c:v>
                </c:pt>
                <c:pt idx="44">
                  <c:v>1930</c:v>
                </c:pt>
                <c:pt idx="45">
                  <c:v>1931</c:v>
                </c:pt>
                <c:pt idx="46">
                  <c:v>1932</c:v>
                </c:pt>
                <c:pt idx="47">
                  <c:v>1933</c:v>
                </c:pt>
                <c:pt idx="48">
                  <c:v>1934</c:v>
                </c:pt>
                <c:pt idx="49">
                  <c:v>1935</c:v>
                </c:pt>
                <c:pt idx="50">
                  <c:v>1936</c:v>
                </c:pt>
                <c:pt idx="51">
                  <c:v>1937</c:v>
                </c:pt>
                <c:pt idx="52">
                  <c:v>1938</c:v>
                </c:pt>
                <c:pt idx="53">
                  <c:v>1939</c:v>
                </c:pt>
                <c:pt idx="54">
                  <c:v>1940</c:v>
                </c:pt>
                <c:pt idx="55">
                  <c:v>1941</c:v>
                </c:pt>
                <c:pt idx="56">
                  <c:v>1942</c:v>
                </c:pt>
                <c:pt idx="57">
                  <c:v>1943</c:v>
                </c:pt>
                <c:pt idx="58">
                  <c:v>1944</c:v>
                </c:pt>
                <c:pt idx="59">
                  <c:v>1945</c:v>
                </c:pt>
                <c:pt idx="60">
                  <c:v>1946</c:v>
                </c:pt>
                <c:pt idx="61">
                  <c:v>1947</c:v>
                </c:pt>
                <c:pt idx="62">
                  <c:v>1948</c:v>
                </c:pt>
                <c:pt idx="63">
                  <c:v>1949</c:v>
                </c:pt>
                <c:pt idx="64">
                  <c:v>1950</c:v>
                </c:pt>
                <c:pt idx="65">
                  <c:v>1951</c:v>
                </c:pt>
                <c:pt idx="66">
                  <c:v>1952</c:v>
                </c:pt>
                <c:pt idx="67">
                  <c:v>1953</c:v>
                </c:pt>
                <c:pt idx="68">
                  <c:v>1954</c:v>
                </c:pt>
                <c:pt idx="69">
                  <c:v>1955</c:v>
                </c:pt>
                <c:pt idx="70">
                  <c:v>1956</c:v>
                </c:pt>
                <c:pt idx="71">
                  <c:v>1957</c:v>
                </c:pt>
                <c:pt idx="72">
                  <c:v>1958</c:v>
                </c:pt>
                <c:pt idx="73">
                  <c:v>1959</c:v>
                </c:pt>
                <c:pt idx="74">
                  <c:v>1960</c:v>
                </c:pt>
                <c:pt idx="75">
                  <c:v>1961</c:v>
                </c:pt>
                <c:pt idx="76">
                  <c:v>1962</c:v>
                </c:pt>
                <c:pt idx="77">
                  <c:v>1963</c:v>
                </c:pt>
                <c:pt idx="78">
                  <c:v>1964</c:v>
                </c:pt>
                <c:pt idx="79">
                  <c:v>1965</c:v>
                </c:pt>
                <c:pt idx="80">
                  <c:v>1966</c:v>
                </c:pt>
                <c:pt idx="81">
                  <c:v>1967</c:v>
                </c:pt>
                <c:pt idx="82">
                  <c:v>1968</c:v>
                </c:pt>
                <c:pt idx="83">
                  <c:v>1969</c:v>
                </c:pt>
                <c:pt idx="84">
                  <c:v>1970</c:v>
                </c:pt>
                <c:pt idx="85">
                  <c:v>1971</c:v>
                </c:pt>
                <c:pt idx="86">
                  <c:v>1972</c:v>
                </c:pt>
                <c:pt idx="87">
                  <c:v>1973</c:v>
                </c:pt>
                <c:pt idx="88">
                  <c:v>1974</c:v>
                </c:pt>
                <c:pt idx="89">
                  <c:v>1975</c:v>
                </c:pt>
                <c:pt idx="90">
                  <c:v>1976</c:v>
                </c:pt>
                <c:pt idx="91">
                  <c:v>1977</c:v>
                </c:pt>
                <c:pt idx="92">
                  <c:v>1978</c:v>
                </c:pt>
                <c:pt idx="93">
                  <c:v>1979</c:v>
                </c:pt>
                <c:pt idx="94">
                  <c:v>1980</c:v>
                </c:pt>
                <c:pt idx="95">
                  <c:v>1981</c:v>
                </c:pt>
                <c:pt idx="96">
                  <c:v>1982</c:v>
                </c:pt>
                <c:pt idx="97">
                  <c:v>1983</c:v>
                </c:pt>
                <c:pt idx="98">
                  <c:v>1984</c:v>
                </c:pt>
                <c:pt idx="99">
                  <c:v>1985</c:v>
                </c:pt>
                <c:pt idx="100">
                  <c:v>1986</c:v>
                </c:pt>
                <c:pt idx="101">
                  <c:v>1987</c:v>
                </c:pt>
                <c:pt idx="102">
                  <c:v>1988</c:v>
                </c:pt>
                <c:pt idx="103">
                  <c:v>1989</c:v>
                </c:pt>
                <c:pt idx="104">
                  <c:v>1990</c:v>
                </c:pt>
                <c:pt idx="105">
                  <c:v>1991</c:v>
                </c:pt>
                <c:pt idx="106">
                  <c:v>1992</c:v>
                </c:pt>
                <c:pt idx="107">
                  <c:v>1993</c:v>
                </c:pt>
                <c:pt idx="108">
                  <c:v>1994</c:v>
                </c:pt>
                <c:pt idx="109">
                  <c:v>1995</c:v>
                </c:pt>
                <c:pt idx="110">
                  <c:v>1996</c:v>
                </c:pt>
                <c:pt idx="111">
                  <c:v>1997</c:v>
                </c:pt>
                <c:pt idx="112">
                  <c:v>1998</c:v>
                </c:pt>
                <c:pt idx="113">
                  <c:v>1999</c:v>
                </c:pt>
                <c:pt idx="114">
                  <c:v>2000</c:v>
                </c:pt>
                <c:pt idx="115">
                  <c:v>2001</c:v>
                </c:pt>
                <c:pt idx="116">
                  <c:v>2002</c:v>
                </c:pt>
                <c:pt idx="117">
                  <c:v>2003</c:v>
                </c:pt>
                <c:pt idx="118">
                  <c:v>2004</c:v>
                </c:pt>
                <c:pt idx="119">
                  <c:v>2005</c:v>
                </c:pt>
                <c:pt idx="120">
                  <c:v>2006</c:v>
                </c:pt>
                <c:pt idx="121">
                  <c:v>2007</c:v>
                </c:pt>
                <c:pt idx="122">
                  <c:v>2008</c:v>
                </c:pt>
                <c:pt idx="123">
                  <c:v>2009</c:v>
                </c:pt>
                <c:pt idx="124">
                  <c:v>2010</c:v>
                </c:pt>
                <c:pt idx="125">
                  <c:v>2011</c:v>
                </c:pt>
                <c:pt idx="126">
                  <c:v>2012</c:v>
                </c:pt>
              </c:numCache>
            </c:numRef>
          </c:cat>
          <c:val>
            <c:numRef>
              <c:f>'Series-layout B (2)'!$F$6:$F$132</c:f>
              <c:numCache>
                <c:formatCode>General</c:formatCode>
                <c:ptCount val="127"/>
                <c:pt idx="27">
                  <c:v>17.959999999999987</c:v>
                </c:pt>
                <c:pt idx="28">
                  <c:v>18.16</c:v>
                </c:pt>
                <c:pt idx="29">
                  <c:v>17.579999999999988</c:v>
                </c:pt>
                <c:pt idx="30">
                  <c:v>18.57</c:v>
                </c:pt>
                <c:pt idx="31">
                  <c:v>17.600000000000001</c:v>
                </c:pt>
                <c:pt idx="32">
                  <c:v>15.88</c:v>
                </c:pt>
                <c:pt idx="33">
                  <c:v>15.870000000000006</c:v>
                </c:pt>
                <c:pt idx="34">
                  <c:v>14.46</c:v>
                </c:pt>
                <c:pt idx="35">
                  <c:v>15.47</c:v>
                </c:pt>
                <c:pt idx="36">
                  <c:v>16.29</c:v>
                </c:pt>
                <c:pt idx="37">
                  <c:v>14.99</c:v>
                </c:pt>
                <c:pt idx="38">
                  <c:v>16.32</c:v>
                </c:pt>
                <c:pt idx="39">
                  <c:v>17.600000000000001</c:v>
                </c:pt>
                <c:pt idx="40">
                  <c:v>18.010000000000005</c:v>
                </c:pt>
                <c:pt idx="41">
                  <c:v>18.68</c:v>
                </c:pt>
                <c:pt idx="42">
                  <c:v>19.600000000000001</c:v>
                </c:pt>
                <c:pt idx="43">
                  <c:v>18.420000000000002</c:v>
                </c:pt>
                <c:pt idx="44">
                  <c:v>16.420000000000002</c:v>
                </c:pt>
                <c:pt idx="45">
                  <c:v>15.27</c:v>
                </c:pt>
                <c:pt idx="46">
                  <c:v>15.48</c:v>
                </c:pt>
                <c:pt idx="47">
                  <c:v>15.77</c:v>
                </c:pt>
                <c:pt idx="48">
                  <c:v>15.870000000000006</c:v>
                </c:pt>
                <c:pt idx="49">
                  <c:v>15.63</c:v>
                </c:pt>
                <c:pt idx="50">
                  <c:v>17.64</c:v>
                </c:pt>
                <c:pt idx="51">
                  <c:v>16.45</c:v>
                </c:pt>
                <c:pt idx="52">
                  <c:v>14.73</c:v>
                </c:pt>
                <c:pt idx="53">
                  <c:v>15.39</c:v>
                </c:pt>
                <c:pt idx="54">
                  <c:v>15.73</c:v>
                </c:pt>
                <c:pt idx="55">
                  <c:v>15.01</c:v>
                </c:pt>
                <c:pt idx="56">
                  <c:v>12.91</c:v>
                </c:pt>
                <c:pt idx="57">
                  <c:v>11.48</c:v>
                </c:pt>
                <c:pt idx="58">
                  <c:v>10.54</c:v>
                </c:pt>
                <c:pt idx="59">
                  <c:v>11.07</c:v>
                </c:pt>
                <c:pt idx="60">
                  <c:v>11.76</c:v>
                </c:pt>
                <c:pt idx="61">
                  <c:v>10.950000000000006</c:v>
                </c:pt>
                <c:pt idx="62">
                  <c:v>11.27</c:v>
                </c:pt>
                <c:pt idx="63">
                  <c:v>10.950000000000006</c:v>
                </c:pt>
                <c:pt idx="64">
                  <c:v>11.360000000000024</c:v>
                </c:pt>
                <c:pt idx="65">
                  <c:v>10.52</c:v>
                </c:pt>
                <c:pt idx="66">
                  <c:v>9.76</c:v>
                </c:pt>
                <c:pt idx="67">
                  <c:v>9.08</c:v>
                </c:pt>
                <c:pt idx="68">
                  <c:v>9.39</c:v>
                </c:pt>
                <c:pt idx="69">
                  <c:v>9.18</c:v>
                </c:pt>
                <c:pt idx="70">
                  <c:v>9.09</c:v>
                </c:pt>
                <c:pt idx="71">
                  <c:v>8.98</c:v>
                </c:pt>
                <c:pt idx="72">
                  <c:v>8.83</c:v>
                </c:pt>
                <c:pt idx="73">
                  <c:v>8.75</c:v>
                </c:pt>
                <c:pt idx="74">
                  <c:v>8.3600000000000048</c:v>
                </c:pt>
                <c:pt idx="75">
                  <c:v>8.34</c:v>
                </c:pt>
                <c:pt idx="76">
                  <c:v>8.27</c:v>
                </c:pt>
                <c:pt idx="77">
                  <c:v>8.16</c:v>
                </c:pt>
                <c:pt idx="78">
                  <c:v>8.02</c:v>
                </c:pt>
                <c:pt idx="79">
                  <c:v>8.07</c:v>
                </c:pt>
                <c:pt idx="80">
                  <c:v>8.3700000000000028</c:v>
                </c:pt>
                <c:pt idx="81">
                  <c:v>8.43</c:v>
                </c:pt>
                <c:pt idx="82">
                  <c:v>8.3500000000000068</c:v>
                </c:pt>
                <c:pt idx="83">
                  <c:v>8.02</c:v>
                </c:pt>
                <c:pt idx="84">
                  <c:v>7.8</c:v>
                </c:pt>
                <c:pt idx="85">
                  <c:v>7.79</c:v>
                </c:pt>
                <c:pt idx="86">
                  <c:v>7.75</c:v>
                </c:pt>
                <c:pt idx="87">
                  <c:v>7.74</c:v>
                </c:pt>
                <c:pt idx="88">
                  <c:v>8.120000000000001</c:v>
                </c:pt>
                <c:pt idx="89">
                  <c:v>8.01</c:v>
                </c:pt>
                <c:pt idx="90">
                  <c:v>7.89</c:v>
                </c:pt>
                <c:pt idx="91">
                  <c:v>7.9</c:v>
                </c:pt>
                <c:pt idx="92">
                  <c:v>7.95</c:v>
                </c:pt>
                <c:pt idx="93">
                  <c:v>8.0300000000000011</c:v>
                </c:pt>
                <c:pt idx="94">
                  <c:v>8.18</c:v>
                </c:pt>
                <c:pt idx="95">
                  <c:v>8.0300000000000011</c:v>
                </c:pt>
                <c:pt idx="96">
                  <c:v>8.39</c:v>
                </c:pt>
                <c:pt idx="97">
                  <c:v>8.59</c:v>
                </c:pt>
                <c:pt idx="98">
                  <c:v>8.89</c:v>
                </c:pt>
                <c:pt idx="99">
                  <c:v>9.09</c:v>
                </c:pt>
                <c:pt idx="100">
                  <c:v>9.1300000000000008</c:v>
                </c:pt>
                <c:pt idx="101">
                  <c:v>10.75</c:v>
                </c:pt>
                <c:pt idx="102">
                  <c:v>13.17</c:v>
                </c:pt>
                <c:pt idx="103">
                  <c:v>12.61</c:v>
                </c:pt>
                <c:pt idx="104">
                  <c:v>12.98</c:v>
                </c:pt>
                <c:pt idx="105">
                  <c:v>12.17</c:v>
                </c:pt>
                <c:pt idx="106">
                  <c:v>13.48</c:v>
                </c:pt>
                <c:pt idx="107">
                  <c:v>12.82</c:v>
                </c:pt>
                <c:pt idx="108">
                  <c:v>12.850000000000025</c:v>
                </c:pt>
                <c:pt idx="109">
                  <c:v>13.53</c:v>
                </c:pt>
                <c:pt idx="110">
                  <c:v>14.11</c:v>
                </c:pt>
                <c:pt idx="111">
                  <c:v>14.77</c:v>
                </c:pt>
                <c:pt idx="112">
                  <c:v>15.29</c:v>
                </c:pt>
                <c:pt idx="113">
                  <c:v>15.870000000000006</c:v>
                </c:pt>
                <c:pt idx="114">
                  <c:v>16.489999999999938</c:v>
                </c:pt>
                <c:pt idx="115">
                  <c:v>15.370000000000006</c:v>
                </c:pt>
                <c:pt idx="116">
                  <c:v>14.99</c:v>
                </c:pt>
                <c:pt idx="117">
                  <c:v>15.21</c:v>
                </c:pt>
                <c:pt idx="118">
                  <c:v>16.34</c:v>
                </c:pt>
                <c:pt idx="119">
                  <c:v>17.68</c:v>
                </c:pt>
                <c:pt idx="120">
                  <c:v>18.059999999999999</c:v>
                </c:pt>
                <c:pt idx="121">
                  <c:v>18.329999999999988</c:v>
                </c:pt>
                <c:pt idx="122">
                  <c:v>17.89</c:v>
                </c:pt>
                <c:pt idx="123">
                  <c:v>16.68</c:v>
                </c:pt>
                <c:pt idx="124">
                  <c:v>17.45</c:v>
                </c:pt>
                <c:pt idx="125">
                  <c:v>17.47</c:v>
                </c:pt>
                <c:pt idx="126">
                  <c:v>19.34</c:v>
                </c:pt>
              </c:numCache>
            </c:numRef>
          </c:val>
        </c:ser>
        <c:marker val="1"/>
        <c:axId val="114544000"/>
        <c:axId val="115238016"/>
      </c:lineChart>
      <c:catAx>
        <c:axId val="114544000"/>
        <c:scaling>
          <c:orientation val="minMax"/>
        </c:scaling>
        <c:axPos val="b"/>
        <c:numFmt formatCode="General" sourceLinked="1"/>
        <c:tickLblPos val="nextTo"/>
        <c:crossAx val="115238016"/>
        <c:crosses val="autoZero"/>
        <c:auto val="1"/>
        <c:lblAlgn val="ctr"/>
        <c:lblOffset val="100"/>
      </c:catAx>
      <c:valAx>
        <c:axId val="115238016"/>
        <c:scaling>
          <c:orientation val="minMax"/>
        </c:scaling>
        <c:axPos val="l"/>
        <c:majorGridlines/>
        <c:numFmt formatCode="General" sourceLinked="1"/>
        <c:tickLblPos val="nextTo"/>
        <c:crossAx val="11454400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Blatt1!$B$1</c:f>
              <c:strCache>
                <c:ptCount val="1"/>
                <c:pt idx="0">
                  <c:v>France</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Blatt1!$B$2:$B$55</c:f>
              <c:numCache>
                <c:formatCode>0.000</c:formatCode>
                <c:ptCount val="54"/>
                <c:pt idx="0">
                  <c:v>72.360826599999982</c:v>
                </c:pt>
                <c:pt idx="1">
                  <c:v>73.788506900000002</c:v>
                </c:pt>
                <c:pt idx="2">
                  <c:v>73.760236500000005</c:v>
                </c:pt>
                <c:pt idx="3">
                  <c:v>74.745410100000001</c:v>
                </c:pt>
                <c:pt idx="4">
                  <c:v>74.604251099999999</c:v>
                </c:pt>
                <c:pt idx="5">
                  <c:v>73.808821899999813</c:v>
                </c:pt>
                <c:pt idx="6">
                  <c:v>72.808537599999696</c:v>
                </c:pt>
                <c:pt idx="7">
                  <c:v>71.976942399999828</c:v>
                </c:pt>
                <c:pt idx="8">
                  <c:v>72.929213000000217</c:v>
                </c:pt>
                <c:pt idx="9">
                  <c:v>71.694097999999983</c:v>
                </c:pt>
                <c:pt idx="10">
                  <c:v>71.395620100000002</c:v>
                </c:pt>
                <c:pt idx="11">
                  <c:v>71.424528899999999</c:v>
                </c:pt>
                <c:pt idx="12">
                  <c:v>70.931316400000171</c:v>
                </c:pt>
                <c:pt idx="13">
                  <c:v>70.471459400000171</c:v>
                </c:pt>
                <c:pt idx="14">
                  <c:v>71.005285900000004</c:v>
                </c:pt>
                <c:pt idx="15">
                  <c:v>74.516994499999996</c:v>
                </c:pt>
                <c:pt idx="16">
                  <c:v>75.114633400000216</c:v>
                </c:pt>
                <c:pt idx="17">
                  <c:v>74.845496099999949</c:v>
                </c:pt>
                <c:pt idx="18">
                  <c:v>74.908658700000004</c:v>
                </c:pt>
                <c:pt idx="19">
                  <c:v>74.766625199999993</c:v>
                </c:pt>
                <c:pt idx="20">
                  <c:v>75.095922999999999</c:v>
                </c:pt>
                <c:pt idx="21">
                  <c:v>75.298024299999994</c:v>
                </c:pt>
                <c:pt idx="22">
                  <c:v>75.064260100000027</c:v>
                </c:pt>
                <c:pt idx="23">
                  <c:v>74.040166700000171</c:v>
                </c:pt>
                <c:pt idx="24">
                  <c:v>72.978657600000005</c:v>
                </c:pt>
                <c:pt idx="25">
                  <c:v>71.887089599999982</c:v>
                </c:pt>
                <c:pt idx="26">
                  <c:v>69.681899900000005</c:v>
                </c:pt>
                <c:pt idx="27">
                  <c:v>69.092199399999998</c:v>
                </c:pt>
                <c:pt idx="28">
                  <c:v>67.499169100000216</c:v>
                </c:pt>
                <c:pt idx="29">
                  <c:v>66.188129599999982</c:v>
                </c:pt>
                <c:pt idx="30">
                  <c:v>66.495690300000007</c:v>
                </c:pt>
                <c:pt idx="31">
                  <c:v>66.561428399999983</c:v>
                </c:pt>
                <c:pt idx="32">
                  <c:v>66.10890279999974</c:v>
                </c:pt>
                <c:pt idx="33">
                  <c:v>66.259924299999994</c:v>
                </c:pt>
                <c:pt idx="34">
                  <c:v>65.674731499999695</c:v>
                </c:pt>
                <c:pt idx="35">
                  <c:v>65.735908600000002</c:v>
                </c:pt>
                <c:pt idx="36">
                  <c:v>65.852797599999718</c:v>
                </c:pt>
                <c:pt idx="37">
                  <c:v>65.279162099999979</c:v>
                </c:pt>
                <c:pt idx="38">
                  <c:v>64.479602900000003</c:v>
                </c:pt>
                <c:pt idx="39">
                  <c:v>64.810711600000005</c:v>
                </c:pt>
                <c:pt idx="40">
                  <c:v>64.2491507000002</c:v>
                </c:pt>
                <c:pt idx="41">
                  <c:v>64.043111900000127</c:v>
                </c:pt>
                <c:pt idx="42">
                  <c:v>64.510691300000005</c:v>
                </c:pt>
                <c:pt idx="43">
                  <c:v>64.619869999999992</c:v>
                </c:pt>
                <c:pt idx="44">
                  <c:v>64.310377699999989</c:v>
                </c:pt>
                <c:pt idx="45">
                  <c:v>64.605210400000004</c:v>
                </c:pt>
                <c:pt idx="46">
                  <c:v>64.363741099999828</c:v>
                </c:pt>
                <c:pt idx="47">
                  <c:v>63.620893700000003</c:v>
                </c:pt>
                <c:pt idx="48">
                  <c:v>63.760354100000086</c:v>
                </c:pt>
                <c:pt idx="49">
                  <c:v>65.822510199999755</c:v>
                </c:pt>
                <c:pt idx="50">
                  <c:v>65.511533099999994</c:v>
                </c:pt>
                <c:pt idx="51">
                  <c:v>65.91002580000017</c:v>
                </c:pt>
                <c:pt idx="52">
                  <c:v>66.422863599999999</c:v>
                </c:pt>
                <c:pt idx="53">
                  <c:v>66.84620640000017</c:v>
                </c:pt>
              </c:numCache>
            </c:numRef>
          </c:val>
        </c:ser>
        <c:ser>
          <c:idx val="1"/>
          <c:order val="1"/>
          <c:tx>
            <c:strRef>
              <c:f>Blatt1!$C$1</c:f>
              <c:strCache>
                <c:ptCount val="1"/>
                <c:pt idx="0">
                  <c:v>Germany</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Blatt1!$C$2:$C$55</c:f>
              <c:numCache>
                <c:formatCode>0.000</c:formatCode>
                <c:ptCount val="54"/>
                <c:pt idx="0">
                  <c:v>65.979429937706541</c:v>
                </c:pt>
                <c:pt idx="1">
                  <c:v>67.400120779271575</c:v>
                </c:pt>
                <c:pt idx="2">
                  <c:v>67.789171492936049</c:v>
                </c:pt>
                <c:pt idx="3">
                  <c:v>67.867983056659142</c:v>
                </c:pt>
                <c:pt idx="4">
                  <c:v>66.739702095543748</c:v>
                </c:pt>
                <c:pt idx="5">
                  <c:v>66.92512137065934</c:v>
                </c:pt>
                <c:pt idx="6">
                  <c:v>67.499112815969909</c:v>
                </c:pt>
                <c:pt idx="7">
                  <c:v>66.896258878649249</c:v>
                </c:pt>
                <c:pt idx="8">
                  <c:v>65.469909529255744</c:v>
                </c:pt>
                <c:pt idx="9">
                  <c:v>65.971178637377065</c:v>
                </c:pt>
                <c:pt idx="10">
                  <c:v>67.403864916003954</c:v>
                </c:pt>
                <c:pt idx="11">
                  <c:v>68.22141871736271</c:v>
                </c:pt>
                <c:pt idx="12">
                  <c:v>68.761751487714733</c:v>
                </c:pt>
                <c:pt idx="13">
                  <c:v>69.599861852053735</c:v>
                </c:pt>
                <c:pt idx="14">
                  <c:v>70.436455431794386</c:v>
                </c:pt>
                <c:pt idx="15">
                  <c:v>70.032935310920209</c:v>
                </c:pt>
                <c:pt idx="16">
                  <c:v>69.394354696651519</c:v>
                </c:pt>
                <c:pt idx="17">
                  <c:v>69.460343701403033</c:v>
                </c:pt>
                <c:pt idx="18">
                  <c:v>69.26292918644063</c:v>
                </c:pt>
                <c:pt idx="19">
                  <c:v>68.825437212355126</c:v>
                </c:pt>
                <c:pt idx="20">
                  <c:v>69.760758165560489</c:v>
                </c:pt>
                <c:pt idx="21">
                  <c:v>69.593739197487878</c:v>
                </c:pt>
                <c:pt idx="22">
                  <c:v>68.781806334400741</c:v>
                </c:pt>
                <c:pt idx="23">
                  <c:v>67.360409165435129</c:v>
                </c:pt>
                <c:pt idx="24">
                  <c:v>66.642087806498878</c:v>
                </c:pt>
                <c:pt idx="25">
                  <c:v>65.987626412120221</c:v>
                </c:pt>
                <c:pt idx="26">
                  <c:v>65.643749492065979</c:v>
                </c:pt>
                <c:pt idx="27">
                  <c:v>66.581051179391352</c:v>
                </c:pt>
                <c:pt idx="28">
                  <c:v>65.603182160068769</c:v>
                </c:pt>
                <c:pt idx="29">
                  <c:v>64.38707964677792</c:v>
                </c:pt>
                <c:pt idx="30">
                  <c:v>64.058765891231658</c:v>
                </c:pt>
                <c:pt idx="31">
                  <c:v>64.570935199999695</c:v>
                </c:pt>
                <c:pt idx="32">
                  <c:v>65.688673399999828</c:v>
                </c:pt>
                <c:pt idx="33">
                  <c:v>65.655602999999829</c:v>
                </c:pt>
                <c:pt idx="34">
                  <c:v>64.733802900000001</c:v>
                </c:pt>
                <c:pt idx="35">
                  <c:v>64.618342199999717</c:v>
                </c:pt>
                <c:pt idx="36">
                  <c:v>64.384804299999999</c:v>
                </c:pt>
                <c:pt idx="37">
                  <c:v>63.565013000000086</c:v>
                </c:pt>
                <c:pt idx="38">
                  <c:v>63.353446699999914</c:v>
                </c:pt>
                <c:pt idx="39">
                  <c:v>64.013243900000205</c:v>
                </c:pt>
                <c:pt idx="40">
                  <c:v>64.771226000000027</c:v>
                </c:pt>
                <c:pt idx="41">
                  <c:v>63.866641899999998</c:v>
                </c:pt>
                <c:pt idx="42">
                  <c:v>63.534812600000002</c:v>
                </c:pt>
                <c:pt idx="43">
                  <c:v>63.677303700000003</c:v>
                </c:pt>
                <c:pt idx="44">
                  <c:v>62.450075200000001</c:v>
                </c:pt>
                <c:pt idx="45">
                  <c:v>61.795039500000094</c:v>
                </c:pt>
                <c:pt idx="46">
                  <c:v>60.461903100000001</c:v>
                </c:pt>
                <c:pt idx="47">
                  <c:v>59.486617199999998</c:v>
                </c:pt>
                <c:pt idx="48">
                  <c:v>60.392178200000117</c:v>
                </c:pt>
                <c:pt idx="49">
                  <c:v>63.138813700000085</c:v>
                </c:pt>
                <c:pt idx="50">
                  <c:v>61.797276100000012</c:v>
                </c:pt>
                <c:pt idx="51">
                  <c:v>61.680349300000003</c:v>
                </c:pt>
                <c:pt idx="52">
                  <c:v>62.865802800000012</c:v>
                </c:pt>
                <c:pt idx="53">
                  <c:v>62.995792100000116</c:v>
                </c:pt>
              </c:numCache>
            </c:numRef>
          </c:val>
        </c:ser>
        <c:ser>
          <c:idx val="2"/>
          <c:order val="2"/>
          <c:tx>
            <c:strRef>
              <c:f>Blatt1!$D$1</c:f>
              <c:strCache>
                <c:ptCount val="1"/>
                <c:pt idx="0">
                  <c:v>Italy</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Blatt1!$D$2:$D$55</c:f>
              <c:numCache>
                <c:formatCode>0.000</c:formatCode>
                <c:ptCount val="54"/>
                <c:pt idx="0">
                  <c:v>69.370087899999717</c:v>
                </c:pt>
                <c:pt idx="1">
                  <c:v>67.831275000000005</c:v>
                </c:pt>
                <c:pt idx="2">
                  <c:v>67.515254400000217</c:v>
                </c:pt>
                <c:pt idx="3">
                  <c:v>69.316581299999982</c:v>
                </c:pt>
                <c:pt idx="4">
                  <c:v>70.240893299999996</c:v>
                </c:pt>
                <c:pt idx="5">
                  <c:v>69.328623600000171</c:v>
                </c:pt>
                <c:pt idx="6">
                  <c:v>67.877980699999981</c:v>
                </c:pt>
                <c:pt idx="7">
                  <c:v>67.900274999999993</c:v>
                </c:pt>
                <c:pt idx="8">
                  <c:v>66.868536399999755</c:v>
                </c:pt>
                <c:pt idx="9">
                  <c:v>65.191009500000007</c:v>
                </c:pt>
                <c:pt idx="10">
                  <c:v>66.890390199999828</c:v>
                </c:pt>
                <c:pt idx="11">
                  <c:v>69.360144700000006</c:v>
                </c:pt>
                <c:pt idx="12">
                  <c:v>68.770522499999998</c:v>
                </c:pt>
                <c:pt idx="13">
                  <c:v>68.040033699999995</c:v>
                </c:pt>
                <c:pt idx="14">
                  <c:v>66.938840900000002</c:v>
                </c:pt>
                <c:pt idx="15">
                  <c:v>68.720949200000007</c:v>
                </c:pt>
                <c:pt idx="16">
                  <c:v>67.641440399999979</c:v>
                </c:pt>
                <c:pt idx="17">
                  <c:v>68.06853169999998</c:v>
                </c:pt>
                <c:pt idx="18">
                  <c:v>67.385494299999948</c:v>
                </c:pt>
                <c:pt idx="19">
                  <c:v>66.369614900000201</c:v>
                </c:pt>
                <c:pt idx="20">
                  <c:v>65.97505169999998</c:v>
                </c:pt>
                <c:pt idx="21">
                  <c:v>66.946149100000127</c:v>
                </c:pt>
                <c:pt idx="22">
                  <c:v>66.461906000000027</c:v>
                </c:pt>
                <c:pt idx="23">
                  <c:v>66.744801100000004</c:v>
                </c:pt>
                <c:pt idx="24">
                  <c:v>65.227582900000002</c:v>
                </c:pt>
                <c:pt idx="25">
                  <c:v>64.5034548</c:v>
                </c:pt>
                <c:pt idx="26">
                  <c:v>63.201686299999999</c:v>
                </c:pt>
                <c:pt idx="27">
                  <c:v>62.984366599999994</c:v>
                </c:pt>
                <c:pt idx="28">
                  <c:v>62.627917600000011</c:v>
                </c:pt>
                <c:pt idx="29">
                  <c:v>62.317801099999883</c:v>
                </c:pt>
                <c:pt idx="30">
                  <c:v>63.432790500000003</c:v>
                </c:pt>
                <c:pt idx="31">
                  <c:v>63.984757399999999</c:v>
                </c:pt>
                <c:pt idx="32">
                  <c:v>63.762527900000094</c:v>
                </c:pt>
                <c:pt idx="33">
                  <c:v>62.9904449</c:v>
                </c:pt>
                <c:pt idx="34">
                  <c:v>61.017115500000003</c:v>
                </c:pt>
                <c:pt idx="35">
                  <c:v>59.200507900000012</c:v>
                </c:pt>
                <c:pt idx="36">
                  <c:v>59.625361800000086</c:v>
                </c:pt>
                <c:pt idx="37">
                  <c:v>60.178820100000003</c:v>
                </c:pt>
                <c:pt idx="38">
                  <c:v>59.607956700000003</c:v>
                </c:pt>
                <c:pt idx="39">
                  <c:v>59.495829400000005</c:v>
                </c:pt>
                <c:pt idx="40">
                  <c:v>58.520653900000013</c:v>
                </c:pt>
                <c:pt idx="41">
                  <c:v>58.278457900000063</c:v>
                </c:pt>
                <c:pt idx="42">
                  <c:v>58.641690199999999</c:v>
                </c:pt>
                <c:pt idx="43">
                  <c:v>59.126578800000139</c:v>
                </c:pt>
                <c:pt idx="44">
                  <c:v>59.154711499999998</c:v>
                </c:pt>
                <c:pt idx="45">
                  <c:v>59.566358900000139</c:v>
                </c:pt>
                <c:pt idx="46">
                  <c:v>60.158788000000001</c:v>
                </c:pt>
                <c:pt idx="47">
                  <c:v>59.817777399999997</c:v>
                </c:pt>
                <c:pt idx="48">
                  <c:v>60.2346462</c:v>
                </c:pt>
                <c:pt idx="49">
                  <c:v>61.436859900000002</c:v>
                </c:pt>
                <c:pt idx="50">
                  <c:v>61.600777100000002</c:v>
                </c:pt>
                <c:pt idx="51">
                  <c:v>61.238329900000117</c:v>
                </c:pt>
                <c:pt idx="52">
                  <c:v>62.120428600000011</c:v>
                </c:pt>
                <c:pt idx="53">
                  <c:v>61.721222300000093</c:v>
                </c:pt>
              </c:numCache>
            </c:numRef>
          </c:val>
        </c:ser>
        <c:ser>
          <c:idx val="3"/>
          <c:order val="3"/>
          <c:tx>
            <c:strRef>
              <c:f>Blatt1!$E$1</c:f>
              <c:strCache>
                <c:ptCount val="1"/>
                <c:pt idx="0">
                  <c:v>Spain</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Blatt1!$E$2:$E$55</c:f>
              <c:numCache>
                <c:formatCode>0.000</c:formatCode>
                <c:ptCount val="54"/>
                <c:pt idx="0">
                  <c:v>67.358138599999705</c:v>
                </c:pt>
                <c:pt idx="1">
                  <c:v>66.765572099999858</c:v>
                </c:pt>
                <c:pt idx="2">
                  <c:v>66.9141362000002</c:v>
                </c:pt>
                <c:pt idx="3">
                  <c:v>69.032077499999858</c:v>
                </c:pt>
                <c:pt idx="4">
                  <c:v>69.984633300000027</c:v>
                </c:pt>
                <c:pt idx="5">
                  <c:v>70.258489600000004</c:v>
                </c:pt>
                <c:pt idx="6">
                  <c:v>72.100734999999958</c:v>
                </c:pt>
                <c:pt idx="7">
                  <c:v>73.513702199999784</c:v>
                </c:pt>
                <c:pt idx="8">
                  <c:v>71.06877989999974</c:v>
                </c:pt>
                <c:pt idx="9">
                  <c:v>70.360911200000004</c:v>
                </c:pt>
                <c:pt idx="10">
                  <c:v>70.109342599999707</c:v>
                </c:pt>
                <c:pt idx="11">
                  <c:v>70.592720600000007</c:v>
                </c:pt>
                <c:pt idx="12">
                  <c:v>71.148953599999999</c:v>
                </c:pt>
                <c:pt idx="13">
                  <c:v>71.519717299999982</c:v>
                </c:pt>
                <c:pt idx="14">
                  <c:v>70.545621400000201</c:v>
                </c:pt>
                <c:pt idx="15">
                  <c:v>72.09969340000022</c:v>
                </c:pt>
                <c:pt idx="16">
                  <c:v>72.941475999999994</c:v>
                </c:pt>
                <c:pt idx="17">
                  <c:v>72.309508099999988</c:v>
                </c:pt>
                <c:pt idx="18">
                  <c:v>71.692745599999725</c:v>
                </c:pt>
                <c:pt idx="19">
                  <c:v>71.916716199999982</c:v>
                </c:pt>
                <c:pt idx="20">
                  <c:v>71.1467253</c:v>
                </c:pt>
                <c:pt idx="21">
                  <c:v>72.193239300000002</c:v>
                </c:pt>
                <c:pt idx="22">
                  <c:v>70.855436199999687</c:v>
                </c:pt>
                <c:pt idx="23">
                  <c:v>71.162697600000001</c:v>
                </c:pt>
                <c:pt idx="24">
                  <c:v>68.427974599999999</c:v>
                </c:pt>
                <c:pt idx="25">
                  <c:v>66.933006800000001</c:v>
                </c:pt>
                <c:pt idx="26">
                  <c:v>65.517855299999994</c:v>
                </c:pt>
                <c:pt idx="27">
                  <c:v>65.471299500000171</c:v>
                </c:pt>
                <c:pt idx="28">
                  <c:v>64.918081700000002</c:v>
                </c:pt>
                <c:pt idx="29">
                  <c:v>64.568204800000004</c:v>
                </c:pt>
                <c:pt idx="30">
                  <c:v>66.140636900000004</c:v>
                </c:pt>
                <c:pt idx="31">
                  <c:v>67.102922199999696</c:v>
                </c:pt>
                <c:pt idx="32">
                  <c:v>68.848772899999716</c:v>
                </c:pt>
                <c:pt idx="33">
                  <c:v>68.322695899999829</c:v>
                </c:pt>
                <c:pt idx="34">
                  <c:v>66.613084599999979</c:v>
                </c:pt>
                <c:pt idx="35">
                  <c:v>65.162404799999948</c:v>
                </c:pt>
                <c:pt idx="36">
                  <c:v>65.036342399999725</c:v>
                </c:pt>
                <c:pt idx="37">
                  <c:v>65.312739899999769</c:v>
                </c:pt>
                <c:pt idx="38">
                  <c:v>65.145946299999949</c:v>
                </c:pt>
                <c:pt idx="39">
                  <c:v>65.110439700000001</c:v>
                </c:pt>
                <c:pt idx="40">
                  <c:v>64.605834999999828</c:v>
                </c:pt>
                <c:pt idx="41">
                  <c:v>63.857820599999883</c:v>
                </c:pt>
                <c:pt idx="42">
                  <c:v>63.261210500000011</c:v>
                </c:pt>
                <c:pt idx="43">
                  <c:v>62.975337900000063</c:v>
                </c:pt>
                <c:pt idx="44">
                  <c:v>62.696887199999999</c:v>
                </c:pt>
                <c:pt idx="45">
                  <c:v>62.649935600000013</c:v>
                </c:pt>
                <c:pt idx="46">
                  <c:v>62.337449099999994</c:v>
                </c:pt>
                <c:pt idx="47">
                  <c:v>62.225396600000117</c:v>
                </c:pt>
                <c:pt idx="48">
                  <c:v>63.118548800000013</c:v>
                </c:pt>
                <c:pt idx="49">
                  <c:v>63.107861099999994</c:v>
                </c:pt>
                <c:pt idx="50">
                  <c:v>63.1760284</c:v>
                </c:pt>
                <c:pt idx="51">
                  <c:v>62.201182300000013</c:v>
                </c:pt>
                <c:pt idx="52">
                  <c:v>60.660453100000012</c:v>
                </c:pt>
                <c:pt idx="53">
                  <c:v>60.258100200000094</c:v>
                </c:pt>
              </c:numCache>
            </c:numRef>
          </c:val>
        </c:ser>
        <c:ser>
          <c:idx val="4"/>
          <c:order val="4"/>
          <c:tx>
            <c:strRef>
              <c:f>Blatt1!$F$1</c:f>
              <c:strCache>
                <c:ptCount val="1"/>
                <c:pt idx="0">
                  <c:v>UK</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Blatt1!$F$2:$F$55</c:f>
              <c:numCache>
                <c:formatCode>0.000</c:formatCode>
                <c:ptCount val="54"/>
                <c:pt idx="0">
                  <c:v>69.473457400000001</c:v>
                </c:pt>
                <c:pt idx="1">
                  <c:v>70.782252799999981</c:v>
                </c:pt>
                <c:pt idx="2">
                  <c:v>71.127645700000002</c:v>
                </c:pt>
                <c:pt idx="3">
                  <c:v>71.570534999999978</c:v>
                </c:pt>
                <c:pt idx="4">
                  <c:v>71.419106000000127</c:v>
                </c:pt>
                <c:pt idx="5">
                  <c:v>71.557199999999995</c:v>
                </c:pt>
                <c:pt idx="6">
                  <c:v>72.38763849999998</c:v>
                </c:pt>
                <c:pt idx="7">
                  <c:v>72.285290000000003</c:v>
                </c:pt>
                <c:pt idx="8">
                  <c:v>71.152468299999725</c:v>
                </c:pt>
                <c:pt idx="9">
                  <c:v>70.61085629999998</c:v>
                </c:pt>
                <c:pt idx="10">
                  <c:v>70.589024100000003</c:v>
                </c:pt>
                <c:pt idx="11">
                  <c:v>69.650619800000001</c:v>
                </c:pt>
                <c:pt idx="12">
                  <c:v>68.938514799999993</c:v>
                </c:pt>
                <c:pt idx="13">
                  <c:v>68.164363499999993</c:v>
                </c:pt>
                <c:pt idx="14">
                  <c:v>72.504039700000007</c:v>
                </c:pt>
                <c:pt idx="15">
                  <c:v>76.360012600000005</c:v>
                </c:pt>
                <c:pt idx="16">
                  <c:v>74.435250999999994</c:v>
                </c:pt>
                <c:pt idx="17">
                  <c:v>70.491066200000205</c:v>
                </c:pt>
                <c:pt idx="18">
                  <c:v>69.818792299999814</c:v>
                </c:pt>
                <c:pt idx="19">
                  <c:v>69.629572499999696</c:v>
                </c:pt>
                <c:pt idx="20">
                  <c:v>71.468196899999981</c:v>
                </c:pt>
                <c:pt idx="21">
                  <c:v>71.308682799999858</c:v>
                </c:pt>
                <c:pt idx="22">
                  <c:v>69.522659399999981</c:v>
                </c:pt>
                <c:pt idx="23">
                  <c:v>67.8992377</c:v>
                </c:pt>
                <c:pt idx="24">
                  <c:v>68.222281899999828</c:v>
                </c:pt>
                <c:pt idx="25">
                  <c:v>67.402704700000001</c:v>
                </c:pt>
                <c:pt idx="26">
                  <c:v>68.144076699999999</c:v>
                </c:pt>
                <c:pt idx="27">
                  <c:v>66.582634299999981</c:v>
                </c:pt>
                <c:pt idx="28">
                  <c:v>66.340678299999979</c:v>
                </c:pt>
                <c:pt idx="29">
                  <c:v>66.998435400000005</c:v>
                </c:pt>
                <c:pt idx="30">
                  <c:v>67.845856699999999</c:v>
                </c:pt>
                <c:pt idx="31">
                  <c:v>69.133132399999695</c:v>
                </c:pt>
                <c:pt idx="32">
                  <c:v>68.9772581</c:v>
                </c:pt>
                <c:pt idx="33">
                  <c:v>67.330559100000002</c:v>
                </c:pt>
                <c:pt idx="34">
                  <c:v>64.508416499999981</c:v>
                </c:pt>
                <c:pt idx="35">
                  <c:v>64.653435499999958</c:v>
                </c:pt>
                <c:pt idx="36">
                  <c:v>63.006106000000003</c:v>
                </c:pt>
                <c:pt idx="37">
                  <c:v>63.711680099999995</c:v>
                </c:pt>
                <c:pt idx="38">
                  <c:v>65.616523500000127</c:v>
                </c:pt>
                <c:pt idx="39">
                  <c:v>67.273501899999829</c:v>
                </c:pt>
                <c:pt idx="40">
                  <c:v>67.619574600000007</c:v>
                </c:pt>
                <c:pt idx="41">
                  <c:v>69.109333699999979</c:v>
                </c:pt>
                <c:pt idx="42">
                  <c:v>68.011300899999981</c:v>
                </c:pt>
                <c:pt idx="43">
                  <c:v>67.379695799999979</c:v>
                </c:pt>
                <c:pt idx="44">
                  <c:v>67.48907219999974</c:v>
                </c:pt>
                <c:pt idx="45">
                  <c:v>66.589437299999958</c:v>
                </c:pt>
                <c:pt idx="46">
                  <c:v>67.180112600000001</c:v>
                </c:pt>
                <c:pt idx="47">
                  <c:v>67.661234800000003</c:v>
                </c:pt>
                <c:pt idx="48">
                  <c:v>66.912076900000002</c:v>
                </c:pt>
                <c:pt idx="49">
                  <c:v>68.339714999999998</c:v>
                </c:pt>
                <c:pt idx="50">
                  <c:v>68.274175900000003</c:v>
                </c:pt>
                <c:pt idx="51">
                  <c:v>67.069163500000201</c:v>
                </c:pt>
                <c:pt idx="52">
                  <c:v>67.587815800000001</c:v>
                </c:pt>
                <c:pt idx="53">
                  <c:v>67.6681648</c:v>
                </c:pt>
              </c:numCache>
            </c:numRef>
          </c:val>
        </c:ser>
        <c:ser>
          <c:idx val="5"/>
          <c:order val="5"/>
          <c:tx>
            <c:strRef>
              <c:f>Blatt1!$G$1</c:f>
              <c:strCache>
                <c:ptCount val="1"/>
                <c:pt idx="0">
                  <c:v>Ireland</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cat>
            <c:numRef>
              <c:f>Blatt1!$A$2:$A$55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Blatt1!$G$2:$G$55</c:f>
              <c:numCache>
                <c:formatCode>0.000</c:formatCode>
                <c:ptCount val="54"/>
                <c:pt idx="0">
                  <c:v>75.089647400000004</c:v>
                </c:pt>
                <c:pt idx="1">
                  <c:v>74.693925399999998</c:v>
                </c:pt>
                <c:pt idx="2">
                  <c:v>75.103444600000003</c:v>
                </c:pt>
                <c:pt idx="3">
                  <c:v>74.359049600000006</c:v>
                </c:pt>
                <c:pt idx="4">
                  <c:v>75.08815199999998</c:v>
                </c:pt>
                <c:pt idx="5">
                  <c:v>74.268522700000005</c:v>
                </c:pt>
                <c:pt idx="6">
                  <c:v>77.198396299999828</c:v>
                </c:pt>
                <c:pt idx="7">
                  <c:v>75.4945146000004</c:v>
                </c:pt>
                <c:pt idx="8">
                  <c:v>74.252662999999998</c:v>
                </c:pt>
                <c:pt idx="9">
                  <c:v>74.0403965</c:v>
                </c:pt>
                <c:pt idx="10">
                  <c:v>76.11556779999998</c:v>
                </c:pt>
                <c:pt idx="11">
                  <c:v>76.218114500000027</c:v>
                </c:pt>
                <c:pt idx="12">
                  <c:v>72.956070400000002</c:v>
                </c:pt>
                <c:pt idx="13">
                  <c:v>72.518813199999983</c:v>
                </c:pt>
                <c:pt idx="14">
                  <c:v>77.265077699999978</c:v>
                </c:pt>
                <c:pt idx="15">
                  <c:v>75.791523900000371</c:v>
                </c:pt>
                <c:pt idx="16">
                  <c:v>75.38718489999998</c:v>
                </c:pt>
                <c:pt idx="17">
                  <c:v>69.209115299999993</c:v>
                </c:pt>
                <c:pt idx="18">
                  <c:v>67.415562899999998</c:v>
                </c:pt>
                <c:pt idx="19">
                  <c:v>70.183376699999769</c:v>
                </c:pt>
                <c:pt idx="20">
                  <c:v>74.400843199999983</c:v>
                </c:pt>
                <c:pt idx="21">
                  <c:v>73.310595699999993</c:v>
                </c:pt>
                <c:pt idx="22">
                  <c:v>71.841611900000217</c:v>
                </c:pt>
                <c:pt idx="23">
                  <c:v>72.130738299999706</c:v>
                </c:pt>
                <c:pt idx="24">
                  <c:v>70.248960999999994</c:v>
                </c:pt>
                <c:pt idx="25">
                  <c:v>67.993046899999982</c:v>
                </c:pt>
                <c:pt idx="26">
                  <c:v>68.062521700000005</c:v>
                </c:pt>
                <c:pt idx="27">
                  <c:v>67.344294000000218</c:v>
                </c:pt>
                <c:pt idx="28">
                  <c:v>66.435909300000006</c:v>
                </c:pt>
                <c:pt idx="29">
                  <c:v>64.859477699999829</c:v>
                </c:pt>
                <c:pt idx="30">
                  <c:v>64.125283099999919</c:v>
                </c:pt>
                <c:pt idx="31">
                  <c:v>64.231186800000003</c:v>
                </c:pt>
                <c:pt idx="32">
                  <c:v>65.950270700000004</c:v>
                </c:pt>
                <c:pt idx="33">
                  <c:v>64.642020799999983</c:v>
                </c:pt>
                <c:pt idx="34">
                  <c:v>64.266885700000003</c:v>
                </c:pt>
                <c:pt idx="35">
                  <c:v>61.009573300000085</c:v>
                </c:pt>
                <c:pt idx="36">
                  <c:v>59.726668800000013</c:v>
                </c:pt>
                <c:pt idx="37">
                  <c:v>57.497912800000094</c:v>
                </c:pt>
                <c:pt idx="38">
                  <c:v>56.3990656</c:v>
                </c:pt>
                <c:pt idx="39">
                  <c:v>54.732907700000013</c:v>
                </c:pt>
                <c:pt idx="40">
                  <c:v>52.992757700000013</c:v>
                </c:pt>
                <c:pt idx="41">
                  <c:v>51.802364400000002</c:v>
                </c:pt>
                <c:pt idx="42">
                  <c:v>49.639335900000148</c:v>
                </c:pt>
                <c:pt idx="43">
                  <c:v>50.440044299999997</c:v>
                </c:pt>
                <c:pt idx="44">
                  <c:v>51.504397000000004</c:v>
                </c:pt>
                <c:pt idx="45">
                  <c:v>52.593786400000006</c:v>
                </c:pt>
                <c:pt idx="46">
                  <c:v>53.418476900000002</c:v>
                </c:pt>
                <c:pt idx="47">
                  <c:v>54.844746699999995</c:v>
                </c:pt>
                <c:pt idx="48">
                  <c:v>59.522090000000013</c:v>
                </c:pt>
                <c:pt idx="49">
                  <c:v>59.545040800000002</c:v>
                </c:pt>
                <c:pt idx="50">
                  <c:v>56.188753200000086</c:v>
                </c:pt>
                <c:pt idx="51">
                  <c:v>53.566332300000148</c:v>
                </c:pt>
                <c:pt idx="52">
                  <c:v>53.302970100000003</c:v>
                </c:pt>
                <c:pt idx="53">
                  <c:v>55.316480399999975</c:v>
                </c:pt>
              </c:numCache>
            </c:numRef>
          </c:val>
        </c:ser>
        <c:marker val="1"/>
        <c:axId val="146716544"/>
        <c:axId val="146718080"/>
      </c:lineChart>
      <c:catAx>
        <c:axId val="146716544"/>
        <c:scaling>
          <c:orientation val="minMax"/>
        </c:scaling>
        <c:axPos val="b"/>
        <c:numFmt formatCode="General" sourceLinked="1"/>
        <c:maj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6718080"/>
        <c:crosses val="autoZero"/>
        <c:auto val="1"/>
        <c:lblAlgn val="ctr"/>
        <c:lblOffset val="100"/>
        <c:tickLblSkip val="5"/>
      </c:catAx>
      <c:valAx>
        <c:axId val="146718080"/>
        <c:scaling>
          <c:orientation val="minMax"/>
          <c:min val="45"/>
        </c:scaling>
        <c:axPos val="l"/>
        <c:majorGridlines>
          <c:spPr>
            <a:ln w="9525" cap="flat" cmpd="sng" algn="ctr">
              <a:solidFill>
                <a:schemeClr val="accent1"/>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67165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Ws!$O$2</c:f>
              <c:strCache>
                <c:ptCount val="1"/>
                <c:pt idx="0">
                  <c:v>Turkey</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Ws!$O$3:$O$40</c:f>
              <c:numCache>
                <c:formatCode>General</c:formatCode>
                <c:ptCount val="38"/>
                <c:pt idx="0">
                  <c:v>100</c:v>
                </c:pt>
                <c:pt idx="1">
                  <c:v>98.202873063318833</c:v>
                </c:pt>
                <c:pt idx="2">
                  <c:v>98.153592744059026</c:v>
                </c:pt>
                <c:pt idx="3">
                  <c:v>96.689418552624289</c:v>
                </c:pt>
                <c:pt idx="4">
                  <c:v>89.697324627374115</c:v>
                </c:pt>
                <c:pt idx="5">
                  <c:v>93.048420847024389</c:v>
                </c:pt>
                <c:pt idx="6">
                  <c:v>97.22860322216674</c:v>
                </c:pt>
                <c:pt idx="7">
                  <c:v>93.223127861204787</c:v>
                </c:pt>
                <c:pt idx="8">
                  <c:v>93.2560676824463</c:v>
                </c:pt>
                <c:pt idx="9">
                  <c:v>98.046525383764433</c:v>
                </c:pt>
                <c:pt idx="10">
                  <c:v>83.653807827805295</c:v>
                </c:pt>
                <c:pt idx="11">
                  <c:v>76.417227612784345</c:v>
                </c:pt>
                <c:pt idx="12">
                  <c:v>72.391374080588108</c:v>
                </c:pt>
                <c:pt idx="13">
                  <c:v>72.954543219236825</c:v>
                </c:pt>
                <c:pt idx="14">
                  <c:v>70.154692923736079</c:v>
                </c:pt>
                <c:pt idx="15">
                  <c:v>69.616698850143081</c:v>
                </c:pt>
                <c:pt idx="16">
                  <c:v>66.771968263888482</c:v>
                </c:pt>
                <c:pt idx="17">
                  <c:v>70.670117439349013</c:v>
                </c:pt>
                <c:pt idx="18">
                  <c:v>73.18063566435336</c:v>
                </c:pt>
                <c:pt idx="19">
                  <c:v>86.749564354040842</c:v>
                </c:pt>
                <c:pt idx="20">
                  <c:v>96.060783891823419</c:v>
                </c:pt>
                <c:pt idx="21">
                  <c:v>114.20498300639963</c:v>
                </c:pt>
                <c:pt idx="22">
                  <c:v>108.61606679898955</c:v>
                </c:pt>
                <c:pt idx="23">
                  <c:v>100.05770076596752</c:v>
                </c:pt>
                <c:pt idx="24">
                  <c:v>84.464827983905806</c:v>
                </c:pt>
                <c:pt idx="25">
                  <c:v>72.95476753441551</c:v>
                </c:pt>
                <c:pt idx="26">
                  <c:v>74.916403772153032</c:v>
                </c:pt>
                <c:pt idx="27">
                  <c:v>77.73045494396689</c:v>
                </c:pt>
                <c:pt idx="28">
                  <c:v>75.654625025256991</c:v>
                </c:pt>
                <c:pt idx="29">
                  <c:v>89.031902277264848</c:v>
                </c:pt>
                <c:pt idx="30">
                  <c:v>82.76117145668718</c:v>
                </c:pt>
                <c:pt idx="31">
                  <c:v>81.789386337513875</c:v>
                </c:pt>
                <c:pt idx="32">
                  <c:v>79.770860319455124</c:v>
                </c:pt>
                <c:pt idx="33">
                  <c:v>79.112253699777497</c:v>
                </c:pt>
                <c:pt idx="34">
                  <c:v>72.496905744659912</c:v>
                </c:pt>
                <c:pt idx="35">
                  <c:v>68.695798766507366</c:v>
                </c:pt>
                <c:pt idx="36">
                  <c:v>66.287809833183658</c:v>
                </c:pt>
              </c:numCache>
            </c:numRef>
          </c:val>
        </c:ser>
        <c:ser>
          <c:idx val="1"/>
          <c:order val="1"/>
          <c:tx>
            <c:strRef>
              <c:f>Ws!$P$2</c:f>
              <c:strCache>
                <c:ptCount val="1"/>
                <c:pt idx="0">
                  <c:v>Mexico</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Ws!$P$3:$P$40</c:f>
              <c:numCache>
                <c:formatCode>General</c:formatCode>
                <c:ptCount val="38"/>
                <c:pt idx="0">
                  <c:v>100</c:v>
                </c:pt>
                <c:pt idx="1">
                  <c:v>99.551575518532658</c:v>
                </c:pt>
                <c:pt idx="2">
                  <c:v>103.56704573345294</c:v>
                </c:pt>
                <c:pt idx="3">
                  <c:v>100.70436503162175</c:v>
                </c:pt>
                <c:pt idx="4">
                  <c:v>103.27141901512304</c:v>
                </c:pt>
                <c:pt idx="5">
                  <c:v>106.98309840175948</c:v>
                </c:pt>
                <c:pt idx="6">
                  <c:v>113.02459133043708</c:v>
                </c:pt>
                <c:pt idx="7">
                  <c:v>109.15390945709871</c:v>
                </c:pt>
                <c:pt idx="8">
                  <c:v>106.44230775841385</c:v>
                </c:pt>
                <c:pt idx="9">
                  <c:v>105.97473629065399</c:v>
                </c:pt>
                <c:pt idx="10">
                  <c:v>101.28829655072335</c:v>
                </c:pt>
                <c:pt idx="11">
                  <c:v>105.2888994917283</c:v>
                </c:pt>
                <c:pt idx="12">
                  <c:v>99.163737326722284</c:v>
                </c:pt>
                <c:pt idx="13">
                  <c:v>82.710099502453318</c:v>
                </c:pt>
                <c:pt idx="14">
                  <c:v>80.432622202116576</c:v>
                </c:pt>
                <c:pt idx="15">
                  <c:v>80.523028977605918</c:v>
                </c:pt>
                <c:pt idx="16">
                  <c:v>80.056007513043156</c:v>
                </c:pt>
                <c:pt idx="17">
                  <c:v>75.255304608958056</c:v>
                </c:pt>
                <c:pt idx="18">
                  <c:v>73.2684524353798</c:v>
                </c:pt>
                <c:pt idx="19">
                  <c:v>73.464236385874486</c:v>
                </c:pt>
                <c:pt idx="20">
                  <c:v>73.245386676310076</c:v>
                </c:pt>
                <c:pt idx="21">
                  <c:v>76.494839938757167</c:v>
                </c:pt>
                <c:pt idx="22">
                  <c:v>80.69065963945917</c:v>
                </c:pt>
                <c:pt idx="23">
                  <c:v>84.276078917208039</c:v>
                </c:pt>
                <c:pt idx="24">
                  <c:v>85.415066787575725</c:v>
                </c:pt>
                <c:pt idx="25">
                  <c:v>74.081099346389948</c:v>
                </c:pt>
                <c:pt idx="26">
                  <c:v>70.941217033324023</c:v>
                </c:pt>
                <c:pt idx="27">
                  <c:v>74.52022533630975</c:v>
                </c:pt>
                <c:pt idx="28">
                  <c:v>75.210479348411212</c:v>
                </c:pt>
                <c:pt idx="29">
                  <c:v>76.509982214271588</c:v>
                </c:pt>
                <c:pt idx="30">
                  <c:v>76.614482821680696</c:v>
                </c:pt>
                <c:pt idx="31">
                  <c:v>79.858384489359779</c:v>
                </c:pt>
                <c:pt idx="32">
                  <c:v>79.357108138190426</c:v>
                </c:pt>
                <c:pt idx="33">
                  <c:v>78.730276369731385</c:v>
                </c:pt>
                <c:pt idx="34">
                  <c:v>73.974622164991317</c:v>
                </c:pt>
                <c:pt idx="35">
                  <c:v>72.64651913289245</c:v>
                </c:pt>
                <c:pt idx="36">
                  <c:v>69.540547954434658</c:v>
                </c:pt>
                <c:pt idx="37">
                  <c:v>68.112447466100818</c:v>
                </c:pt>
              </c:numCache>
            </c:numRef>
          </c:val>
        </c:ser>
        <c:ser>
          <c:idx val="2"/>
          <c:order val="2"/>
          <c:tx>
            <c:strRef>
              <c:f>Ws!$Q$2</c:f>
              <c:strCache>
                <c:ptCount val="1"/>
                <c:pt idx="0">
                  <c:v>Korea</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Ws!$Q$3:$Q$40</c:f>
              <c:numCache>
                <c:formatCode>General</c:formatCode>
                <c:ptCount val="38"/>
                <c:pt idx="0">
                  <c:v>100</c:v>
                </c:pt>
                <c:pt idx="1">
                  <c:v>97.974088096294238</c:v>
                </c:pt>
                <c:pt idx="2">
                  <c:v>97.272283871641548</c:v>
                </c:pt>
                <c:pt idx="3">
                  <c:v>99.765288910937613</c:v>
                </c:pt>
                <c:pt idx="4">
                  <c:v>93.132374213424939</c:v>
                </c:pt>
                <c:pt idx="5">
                  <c:v>90.932901642340525</c:v>
                </c:pt>
                <c:pt idx="6">
                  <c:v>92.621321705527478</c:v>
                </c:pt>
                <c:pt idx="7">
                  <c:v>90.585498315882205</c:v>
                </c:pt>
                <c:pt idx="8">
                  <c:v>92.089882242355699</c:v>
                </c:pt>
                <c:pt idx="9">
                  <c:v>93.608532859865065</c:v>
                </c:pt>
                <c:pt idx="10">
                  <c:v>97.850669730280146</c:v>
                </c:pt>
                <c:pt idx="11">
                  <c:v>96.459322697720538</c:v>
                </c:pt>
                <c:pt idx="12">
                  <c:v>97.024924932765842</c:v>
                </c:pt>
                <c:pt idx="13">
                  <c:v>96.558865766730179</c:v>
                </c:pt>
                <c:pt idx="14">
                  <c:v>89.549272826966558</c:v>
                </c:pt>
                <c:pt idx="15">
                  <c:v>86.194010287474853</c:v>
                </c:pt>
                <c:pt idx="16">
                  <c:v>85.002741585942204</c:v>
                </c:pt>
                <c:pt idx="17">
                  <c:v>83.786981383325909</c:v>
                </c:pt>
                <c:pt idx="18">
                  <c:v>85.274957570693658</c:v>
                </c:pt>
                <c:pt idx="19">
                  <c:v>86.178667850335458</c:v>
                </c:pt>
                <c:pt idx="20">
                  <c:v>86.216005639833924</c:v>
                </c:pt>
                <c:pt idx="21">
                  <c:v>85.213013394605596</c:v>
                </c:pt>
                <c:pt idx="22">
                  <c:v>85.121460090341785</c:v>
                </c:pt>
                <c:pt idx="23">
                  <c:v>86.613394605603261</c:v>
                </c:pt>
                <c:pt idx="24">
                  <c:v>85.881730593487376</c:v>
                </c:pt>
                <c:pt idx="25">
                  <c:v>86.710472858298758</c:v>
                </c:pt>
                <c:pt idx="26">
                  <c:v>89.178140421420224</c:v>
                </c:pt>
                <c:pt idx="27">
                  <c:v>86.680362411550504</c:v>
                </c:pt>
                <c:pt idx="28">
                  <c:v>84.465589179874115</c:v>
                </c:pt>
                <c:pt idx="29">
                  <c:v>80.734076607744313</c:v>
                </c:pt>
                <c:pt idx="30">
                  <c:v>79.990882268466478</c:v>
                </c:pt>
                <c:pt idx="31">
                  <c:v>81.570380427686828</c:v>
                </c:pt>
                <c:pt idx="32">
                  <c:v>80.336875636438904</c:v>
                </c:pt>
                <c:pt idx="33">
                  <c:v>81.485323376588767</c:v>
                </c:pt>
                <c:pt idx="34">
                  <c:v>79.463568239379626</c:v>
                </c:pt>
                <c:pt idx="35">
                  <c:v>80.890216454737725</c:v>
                </c:pt>
                <c:pt idx="36">
                  <c:v>81.145826261782275</c:v>
                </c:pt>
                <c:pt idx="37">
                  <c:v>80.156024961487233</c:v>
                </c:pt>
              </c:numCache>
            </c:numRef>
          </c:val>
        </c:ser>
        <c:ser>
          <c:idx val="3"/>
          <c:order val="3"/>
          <c:tx>
            <c:strRef>
              <c:f>Ws!$R$2</c:f>
              <c:strCache>
                <c:ptCount val="1"/>
                <c:pt idx="0">
                  <c:v>Argentina</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Ws!$R$3:$R$40</c:f>
              <c:numCache>
                <c:formatCode>General</c:formatCode>
                <c:ptCount val="38"/>
                <c:pt idx="0">
                  <c:v>100</c:v>
                </c:pt>
                <c:pt idx="1">
                  <c:v>101.56052733060615</c:v>
                </c:pt>
                <c:pt idx="2">
                  <c:v>93.26819109315241</c:v>
                </c:pt>
                <c:pt idx="3">
                  <c:v>102.28920090852087</c:v>
                </c:pt>
                <c:pt idx="4">
                  <c:v>111.05755640165052</c:v>
                </c:pt>
                <c:pt idx="5">
                  <c:v>107.77873791696665</c:v>
                </c:pt>
                <c:pt idx="6">
                  <c:v>69.202941653992042</c:v>
                </c:pt>
                <c:pt idx="7">
                  <c:v>66.470592916755464</c:v>
                </c:pt>
                <c:pt idx="8">
                  <c:v>73.475341497669234</c:v>
                </c:pt>
                <c:pt idx="9">
                  <c:v>80.031293729163679</c:v>
                </c:pt>
                <c:pt idx="10">
                  <c:v>92.229189648697897</c:v>
                </c:pt>
                <c:pt idx="11">
                  <c:v>86.555087593017078</c:v>
                </c:pt>
                <c:pt idx="12">
                  <c:v>65.432940897304888</c:v>
                </c:pt>
                <c:pt idx="13">
                  <c:v>75.535964890660011</c:v>
                </c:pt>
                <c:pt idx="14">
                  <c:v>88.968654494448927</c:v>
                </c:pt>
                <c:pt idx="15">
                  <c:v>88.361783192855043</c:v>
                </c:pt>
                <c:pt idx="16">
                  <c:v>91.857144836607659</c:v>
                </c:pt>
                <c:pt idx="17">
                  <c:v>87.493237958231163</c:v>
                </c:pt>
                <c:pt idx="18">
                  <c:v>74.462261458201596</c:v>
                </c:pt>
                <c:pt idx="19">
                  <c:v>64.372839985822608</c:v>
                </c:pt>
                <c:pt idx="20">
                  <c:v>86.372123625094233</c:v>
                </c:pt>
                <c:pt idx="21">
                  <c:v>96.174245545822131</c:v>
                </c:pt>
                <c:pt idx="22">
                  <c:v>101.71653729844681</c:v>
                </c:pt>
                <c:pt idx="23">
                  <c:v>103.20522609848418</c:v>
                </c:pt>
                <c:pt idx="24">
                  <c:v>93.289431852313058</c:v>
                </c:pt>
                <c:pt idx="25">
                  <c:v>90.296638948298067</c:v>
                </c:pt>
                <c:pt idx="26">
                  <c:v>84.545353037647502</c:v>
                </c:pt>
                <c:pt idx="27">
                  <c:v>82.153185138202318</c:v>
                </c:pt>
                <c:pt idx="28">
                  <c:v>84.22341285252655</c:v>
                </c:pt>
                <c:pt idx="29">
                  <c:v>89.080521983599212</c:v>
                </c:pt>
                <c:pt idx="30">
                  <c:v>88.735774725873483</c:v>
                </c:pt>
                <c:pt idx="31">
                  <c:v>92.022385182873109</c:v>
                </c:pt>
                <c:pt idx="32">
                  <c:v>74.313183332738689</c:v>
                </c:pt>
                <c:pt idx="33">
                  <c:v>70.52109638674375</c:v>
                </c:pt>
                <c:pt idx="34">
                  <c:v>73.580732451840618</c:v>
                </c:pt>
                <c:pt idx="35">
                  <c:v>78.133442744239218</c:v>
                </c:pt>
                <c:pt idx="36">
                  <c:v>84.315449417868678</c:v>
                </c:pt>
                <c:pt idx="37">
                  <c:v>88.054735474587858</c:v>
                </c:pt>
              </c:numCache>
            </c:numRef>
          </c:val>
        </c:ser>
        <c:ser>
          <c:idx val="4"/>
          <c:order val="4"/>
          <c:tx>
            <c:strRef>
              <c:f>Ws!$S$2</c:f>
              <c:strCache>
                <c:ptCount val="1"/>
                <c:pt idx="0">
                  <c:v>China</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Ws!$S$3:$S$40</c:f>
              <c:numCache>
                <c:formatCode>General</c:formatCode>
                <c:ptCount val="38"/>
                <c:pt idx="8">
                  <c:v>100</c:v>
                </c:pt>
                <c:pt idx="9">
                  <c:v>102.77060830335815</c:v>
                </c:pt>
                <c:pt idx="10">
                  <c:v>102.20117633090175</c:v>
                </c:pt>
                <c:pt idx="11">
                  <c:v>105.00244160687095</c:v>
                </c:pt>
                <c:pt idx="12">
                  <c:v>106.42096092190737</c:v>
                </c:pt>
                <c:pt idx="13">
                  <c:v>106.33353164586036</c:v>
                </c:pt>
                <c:pt idx="14">
                  <c:v>106.43474696858407</c:v>
                </c:pt>
                <c:pt idx="15">
                  <c:v>105.23690537103792</c:v>
                </c:pt>
                <c:pt idx="16">
                  <c:v>105.66167811540679</c:v>
                </c:pt>
                <c:pt idx="17">
                  <c:v>104.101169585015</c:v>
                </c:pt>
                <c:pt idx="18">
                  <c:v>104.06535726301222</c:v>
                </c:pt>
                <c:pt idx="19">
                  <c:v>104.24464684880344</c:v>
                </c:pt>
                <c:pt idx="20">
                  <c:v>107.22759341309369</c:v>
                </c:pt>
                <c:pt idx="21">
                  <c:v>105.11452342381999</c:v>
                </c:pt>
                <c:pt idx="22">
                  <c:v>101.27783962935807</c:v>
                </c:pt>
                <c:pt idx="23">
                  <c:v>98.380585158935048</c:v>
                </c:pt>
                <c:pt idx="24">
                  <c:v>100.45206905537303</c:v>
                </c:pt>
                <c:pt idx="25">
                  <c:v>102.9478723456016</c:v>
                </c:pt>
                <c:pt idx="26">
                  <c:v>103.22841363979612</c:v>
                </c:pt>
                <c:pt idx="27">
                  <c:v>103.75898924930308</c:v>
                </c:pt>
                <c:pt idx="28">
                  <c:v>104.07575545685762</c:v>
                </c:pt>
                <c:pt idx="29">
                  <c:v>103.09107276483542</c:v>
                </c:pt>
                <c:pt idx="30">
                  <c:v>100.97611393199882</c:v>
                </c:pt>
                <c:pt idx="31">
                  <c:v>100.37230151035698</c:v>
                </c:pt>
                <c:pt idx="32">
                  <c:v>99.3294680704321</c:v>
                </c:pt>
                <c:pt idx="33">
                  <c:v>96.215204813752649</c:v>
                </c:pt>
                <c:pt idx="34">
                  <c:v>94.856505485857127</c:v>
                </c:pt>
                <c:pt idx="35">
                  <c:v>96.044955084009231</c:v>
                </c:pt>
                <c:pt idx="36">
                  <c:v>94.105168831173884</c:v>
                </c:pt>
                <c:pt idx="37">
                  <c:v>93.673066076137189</c:v>
                </c:pt>
              </c:numCache>
            </c:numRef>
          </c:val>
        </c:ser>
        <c:ser>
          <c:idx val="5"/>
          <c:order val="5"/>
          <c:tx>
            <c:strRef>
              <c:f>Ws!$T$2</c:f>
              <c:strCache>
                <c:ptCount val="1"/>
                <c:pt idx="0">
                  <c:v>India</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Ws!$T$3:$T$40</c:f>
              <c:numCache>
                <c:formatCode>General</c:formatCode>
                <c:ptCount val="38"/>
                <c:pt idx="0">
                  <c:v>100</c:v>
                </c:pt>
                <c:pt idx="1">
                  <c:v>99.038906055035028</c:v>
                </c:pt>
                <c:pt idx="2">
                  <c:v>99.093108695826047</c:v>
                </c:pt>
                <c:pt idx="3">
                  <c:v>100.59818033090828</c:v>
                </c:pt>
                <c:pt idx="4">
                  <c:v>100.35467038845026</c:v>
                </c:pt>
                <c:pt idx="5">
                  <c:v>98.584462904966529</c:v>
                </c:pt>
                <c:pt idx="6">
                  <c:v>95.563465389361824</c:v>
                </c:pt>
                <c:pt idx="7">
                  <c:v>96.933039773680818</c:v>
                </c:pt>
                <c:pt idx="8">
                  <c:v>95.619825196562019</c:v>
                </c:pt>
                <c:pt idx="9">
                  <c:v>94.515893784438134</c:v>
                </c:pt>
                <c:pt idx="10">
                  <c:v>96.434625205266059</c:v>
                </c:pt>
                <c:pt idx="11">
                  <c:v>93.732776276730007</c:v>
                </c:pt>
                <c:pt idx="12">
                  <c:v>92.915072055676788</c:v>
                </c:pt>
                <c:pt idx="13">
                  <c:v>93.045255322912425</c:v>
                </c:pt>
                <c:pt idx="14">
                  <c:v>93.548498799442868</c:v>
                </c:pt>
                <c:pt idx="15">
                  <c:v>93.26293564920293</c:v>
                </c:pt>
                <c:pt idx="16">
                  <c:v>93.130879533219741</c:v>
                </c:pt>
                <c:pt idx="17">
                  <c:v>94.062991098239678</c:v>
                </c:pt>
                <c:pt idx="18">
                  <c:v>92.733881335562018</c:v>
                </c:pt>
                <c:pt idx="19">
                  <c:v>91.804440158044258</c:v>
                </c:pt>
                <c:pt idx="20">
                  <c:v>91.880430818007454</c:v>
                </c:pt>
                <c:pt idx="21">
                  <c:v>91.338009615880239</c:v>
                </c:pt>
                <c:pt idx="22">
                  <c:v>91.445067135111287</c:v>
                </c:pt>
                <c:pt idx="23">
                  <c:v>86.302905752398942</c:v>
                </c:pt>
                <c:pt idx="24">
                  <c:v>84.623716923275538</c:v>
                </c:pt>
                <c:pt idx="25">
                  <c:v>84.044575771132926</c:v>
                </c:pt>
                <c:pt idx="26">
                  <c:v>83.704614818274067</c:v>
                </c:pt>
                <c:pt idx="27">
                  <c:v>84.918876101498995</c:v>
                </c:pt>
                <c:pt idx="28">
                  <c:v>85.041182159986718</c:v>
                </c:pt>
                <c:pt idx="29">
                  <c:v>85.193657031533178</c:v>
                </c:pt>
                <c:pt idx="30">
                  <c:v>87.707657870479508</c:v>
                </c:pt>
                <c:pt idx="31">
                  <c:v>84.912223139934426</c:v>
                </c:pt>
                <c:pt idx="32">
                  <c:v>82.699958872155904</c:v>
                </c:pt>
                <c:pt idx="33">
                  <c:v>82.105757293520725</c:v>
                </c:pt>
                <c:pt idx="34">
                  <c:v>82.859572610607771</c:v>
                </c:pt>
                <c:pt idx="35">
                  <c:v>81.232040363678848</c:v>
                </c:pt>
                <c:pt idx="36">
                  <c:v>79.277290474211227</c:v>
                </c:pt>
                <c:pt idx="37">
                  <c:v>78.882070504782916</c:v>
                </c:pt>
              </c:numCache>
            </c:numRef>
          </c:val>
        </c:ser>
        <c:ser>
          <c:idx val="6"/>
          <c:order val="6"/>
          <c:tx>
            <c:strRef>
              <c:f>Ws!$U$2</c:f>
              <c:strCache>
                <c:ptCount val="1"/>
                <c:pt idx="0">
                  <c:v>South Africa</c:v>
                </c:pt>
              </c:strCache>
            </c:strRef>
          </c:tx>
          <c:cat>
            <c:numRef>
              <c:f>Ws!$A$3:$A$40</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numCache>
            </c:numRef>
          </c:cat>
          <c:val>
            <c:numRef>
              <c:f>Ws!$U$3:$U$40</c:f>
              <c:numCache>
                <c:formatCode>General</c:formatCode>
                <c:ptCount val="38"/>
                <c:pt idx="0">
                  <c:v>100</c:v>
                </c:pt>
                <c:pt idx="1">
                  <c:v>102.30920981883374</c:v>
                </c:pt>
                <c:pt idx="2">
                  <c:v>101.08413566575821</c:v>
                </c:pt>
                <c:pt idx="3">
                  <c:v>95.324748954914156</c:v>
                </c:pt>
                <c:pt idx="4">
                  <c:v>92.581782777428344</c:v>
                </c:pt>
                <c:pt idx="5">
                  <c:v>97.232684797360292</c:v>
                </c:pt>
                <c:pt idx="6">
                  <c:v>100.02678222612978</c:v>
                </c:pt>
                <c:pt idx="7">
                  <c:v>99.570769735471558</c:v>
                </c:pt>
                <c:pt idx="8">
                  <c:v>95.963166441837231</c:v>
                </c:pt>
                <c:pt idx="9">
                  <c:v>93.556781722473957</c:v>
                </c:pt>
                <c:pt idx="10">
                  <c:v>86.098901622450896</c:v>
                </c:pt>
                <c:pt idx="11">
                  <c:v>94.400694091848408</c:v>
                </c:pt>
                <c:pt idx="12">
                  <c:v>100.87727955199151</c:v>
                </c:pt>
                <c:pt idx="13">
                  <c:v>98.770569906714798</c:v>
                </c:pt>
                <c:pt idx="14">
                  <c:v>100.12157497185648</c:v>
                </c:pt>
                <c:pt idx="15">
                  <c:v>97.184480193403019</c:v>
                </c:pt>
                <c:pt idx="16">
                  <c:v>96.355030906756056</c:v>
                </c:pt>
                <c:pt idx="17">
                  <c:v>96.5874611538609</c:v>
                </c:pt>
                <c:pt idx="18">
                  <c:v>95.226280884636978</c:v>
                </c:pt>
                <c:pt idx="19">
                  <c:v>95.813924443494614</c:v>
                </c:pt>
                <c:pt idx="20">
                  <c:v>97.451869927724914</c:v>
                </c:pt>
                <c:pt idx="21">
                  <c:v>97.076282448800015</c:v>
                </c:pt>
                <c:pt idx="22">
                  <c:v>97.507004332745311</c:v>
                </c:pt>
                <c:pt idx="23">
                  <c:v>95.904613721011401</c:v>
                </c:pt>
                <c:pt idx="24">
                  <c:v>94.606812169620028</c:v>
                </c:pt>
                <c:pt idx="25">
                  <c:v>94.606812169620014</c:v>
                </c:pt>
                <c:pt idx="26">
                  <c:v>93.76958189611041</c:v>
                </c:pt>
                <c:pt idx="27">
                  <c:v>93.276252821810047</c:v>
                </c:pt>
                <c:pt idx="28">
                  <c:v>95.052771856062762</c:v>
                </c:pt>
                <c:pt idx="29">
                  <c:v>94.036542629555953</c:v>
                </c:pt>
                <c:pt idx="30">
                  <c:v>90.727295485216899</c:v>
                </c:pt>
                <c:pt idx="31">
                  <c:v>87.820576811248984</c:v>
                </c:pt>
                <c:pt idx="32">
                  <c:v>84.728332673443035</c:v>
                </c:pt>
                <c:pt idx="33">
                  <c:v>85.209137526512748</c:v>
                </c:pt>
                <c:pt idx="34">
                  <c:v>86.699798169063158</c:v>
                </c:pt>
                <c:pt idx="35">
                  <c:v>85.93670360660478</c:v>
                </c:pt>
                <c:pt idx="36">
                  <c:v>84.542129117510328</c:v>
                </c:pt>
                <c:pt idx="37">
                  <c:v>82.693695326478149</c:v>
                </c:pt>
              </c:numCache>
            </c:numRef>
          </c:val>
        </c:ser>
        <c:marker val="1"/>
        <c:axId val="115284608"/>
        <c:axId val="115294592"/>
      </c:lineChart>
      <c:catAx>
        <c:axId val="115284608"/>
        <c:scaling>
          <c:orientation val="minMax"/>
        </c:scaling>
        <c:axPos val="b"/>
        <c:numFmt formatCode="General" sourceLinked="1"/>
        <c:tickLblPos val="nextTo"/>
        <c:txPr>
          <a:bodyPr/>
          <a:lstStyle/>
          <a:p>
            <a:pPr>
              <a:defRPr lang="en-GB"/>
            </a:pPr>
            <a:endParaRPr lang="en-US"/>
          </a:p>
        </c:txPr>
        <c:crossAx val="115294592"/>
        <c:crosses val="autoZero"/>
        <c:auto val="1"/>
        <c:lblAlgn val="ctr"/>
        <c:lblOffset val="100"/>
      </c:catAx>
      <c:valAx>
        <c:axId val="115294592"/>
        <c:scaling>
          <c:orientation val="minMax"/>
          <c:min val="60"/>
        </c:scaling>
        <c:axPos val="l"/>
        <c:majorGridlines/>
        <c:numFmt formatCode="General" sourceLinked="1"/>
        <c:tickLblPos val="nextTo"/>
        <c:txPr>
          <a:bodyPr/>
          <a:lstStyle/>
          <a:p>
            <a:pPr>
              <a:defRPr lang="en-GB"/>
            </a:pPr>
            <a:endParaRPr lang="en-US"/>
          </a:p>
        </c:txPr>
        <c:crossAx val="115284608"/>
        <c:crosses val="autoZero"/>
        <c:crossBetween val="between"/>
      </c:valAx>
    </c:plotArea>
    <c:legend>
      <c:legendPos val="r"/>
      <c:layout/>
      <c:txPr>
        <a:bodyPr/>
        <a:lstStyle/>
        <a:p>
          <a:pPr>
            <a:defRPr lang="en-GB"/>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0EEA9FF1-7970-7C48-8ADB-AAEBA13E3006}" type="datetime1">
              <a:rPr lang="en-GB" smtClean="0"/>
              <a:pPr/>
              <a:t>05/06/2017</a:t>
            </a:fld>
            <a:endParaRPr lang="en-GB"/>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B832D69A-67AA-F64D-A288-0DEA6E3B3A00}" type="slidenum">
              <a:rPr lang="en-GB" smtClean="0"/>
              <a:pPr/>
              <a:t>‹#›</a:t>
            </a:fld>
            <a:endParaRPr lang="en-GB"/>
          </a:p>
        </p:txBody>
      </p:sp>
    </p:spTree>
    <p:extLst>
      <p:ext uri="{BB962C8B-B14F-4D97-AF65-F5344CB8AC3E}">
        <p14:creationId xmlns="" xmlns:p14="http://schemas.microsoft.com/office/powerpoint/2010/main" val="2015972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GB" altLang="en-US"/>
          </a:p>
        </p:txBody>
      </p:sp>
      <p:sp>
        <p:nvSpPr>
          <p:cNvPr id="3" name="Date Placeholder 2"/>
          <p:cNvSpPr>
            <a:spLocks noGrp="1"/>
          </p:cNvSpPr>
          <p:nvPr>
            <p:ph type="dt" idx="1"/>
          </p:nvPr>
        </p:nvSpPr>
        <p:spPr>
          <a:xfrm>
            <a:off x="3850443"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7FCCDE4-9230-DB49-9C49-2B577FCE3D60}" type="datetime1">
              <a:rPr lang="en-GB" altLang="en-US" smtClean="0"/>
              <a:pPr/>
              <a:t>05/06/2017</a:t>
            </a:fld>
            <a:endParaRPr lang="en-GB" alt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689515"/>
            <a:ext cx="5438140" cy="4442698"/>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a:xfrm>
            <a:off x="0" y="9377316"/>
            <a:ext cx="2945659" cy="49363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GB" alt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0E9AB6-DC8D-2A40-A880-4ACABFF8B9EE}" type="slidenum">
              <a:rPr lang="en-GB" altLang="en-US"/>
              <a:pPr/>
              <a:t>‹#›</a:t>
            </a:fld>
            <a:endParaRPr lang="en-GB" altLang="en-US"/>
          </a:p>
        </p:txBody>
      </p:sp>
    </p:spTree>
    <p:extLst>
      <p:ext uri="{BB962C8B-B14F-4D97-AF65-F5344CB8AC3E}">
        <p14:creationId xmlns="" xmlns:p14="http://schemas.microsoft.com/office/powerpoint/2010/main" val="3040891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02C9D55-DE90-534D-9EAB-E6395C150BFF}" type="slidenum">
              <a:rPr lang="it-IT" altLang="en-US">
                <a:latin typeface="Arial" charset="0"/>
              </a:rPr>
              <a:pPr>
                <a:spcBef>
                  <a:spcPct val="0"/>
                </a:spcBef>
              </a:pPr>
              <a:t>1</a:t>
            </a:fld>
            <a:endParaRPr lang="it-IT" altLang="en-US">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ABC systems   help companies make better pricing and product mix decisions.</a:t>
            </a:r>
          </a:p>
          <a:p>
            <a:pPr eaLnBrk="1" hangingPunct="1">
              <a:spcBef>
                <a:spcPct val="0"/>
              </a:spcBef>
            </a:pPr>
            <a:endParaRPr lang="en-GB" altLang="en-US" dirty="0"/>
          </a:p>
        </p:txBody>
      </p:sp>
    </p:spTree>
    <p:extLst>
      <p:ext uri="{BB962C8B-B14F-4D97-AF65-F5344CB8AC3E}">
        <p14:creationId xmlns="" xmlns:p14="http://schemas.microsoft.com/office/powerpoint/2010/main" val="130345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128190B-9929-4E76-8627-B51C712F6BB7}" type="slidenum">
              <a:rPr lang="de-DE" smtClean="0"/>
              <a:pPr>
                <a:defRPr/>
              </a:pPr>
              <a:t>11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2787" indent="-172787" defTabSz="921532" eaLnBrk="0" hangingPunct="0">
              <a:buFontTx/>
              <a:buChar char="•"/>
              <a:defRPr/>
            </a:pPr>
            <a:r>
              <a:rPr lang="en-GB" dirty="0" smtClean="0"/>
              <a:t>The estimated elasticities are equivalent to the difference in marginal propensity to consume (MPC) out of after-tax wages and after-tax profits and wages, and are expected to be negative</a:t>
            </a:r>
          </a:p>
          <a:p>
            <a:pPr marL="172787" indent="-172787" defTabSz="921532" eaLnBrk="0" hangingPunct="0">
              <a:buFontTx/>
              <a:buChar char="•"/>
              <a:defRPr/>
            </a:pPr>
            <a:r>
              <a:rPr lang="en-GB" dirty="0" smtClean="0"/>
              <a:t>We do not include interest payments on debt as in You and </a:t>
            </a:r>
            <a:r>
              <a:rPr lang="en-GB" dirty="0" err="1" smtClean="0"/>
              <a:t>Dutt</a:t>
            </a:r>
            <a:r>
              <a:rPr lang="en-GB" dirty="0" smtClean="0"/>
              <a:t> (1996) or </a:t>
            </a:r>
            <a:r>
              <a:rPr lang="en-GB" dirty="0" err="1" smtClean="0"/>
              <a:t>Dutt</a:t>
            </a:r>
            <a:r>
              <a:rPr lang="en-GB" dirty="0" smtClean="0"/>
              <a:t> (2013)</a:t>
            </a:r>
          </a:p>
          <a:p>
            <a:pPr marL="172787" indent="-172787">
              <a:buFontTx/>
              <a:buChar char="•"/>
            </a:pPr>
            <a:endParaRPr lang="en-GB" altLang="en-US" dirty="0"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8745" indent="-287979" eaLnBrk="0" hangingPunct="0">
              <a:spcBef>
                <a:spcPct val="30000"/>
              </a:spcBef>
              <a:defRPr sz="1200">
                <a:solidFill>
                  <a:schemeClr val="tx1"/>
                </a:solidFill>
                <a:latin typeface="Calibri" pitchFamily="34" charset="0"/>
                <a:ea typeface="ＭＳ Ｐゴシック" pitchFamily="34" charset="-128"/>
              </a:defRPr>
            </a:lvl2pPr>
            <a:lvl3pPr marL="1151915" indent="-230383" eaLnBrk="0" hangingPunct="0">
              <a:spcBef>
                <a:spcPct val="30000"/>
              </a:spcBef>
              <a:defRPr sz="1200">
                <a:solidFill>
                  <a:schemeClr val="tx1"/>
                </a:solidFill>
                <a:latin typeface="Calibri" pitchFamily="34" charset="0"/>
                <a:ea typeface="ＭＳ Ｐゴシック" pitchFamily="34" charset="-128"/>
              </a:defRPr>
            </a:lvl3pPr>
            <a:lvl4pPr marL="1612682" indent="-230383" eaLnBrk="0" hangingPunct="0">
              <a:spcBef>
                <a:spcPct val="30000"/>
              </a:spcBef>
              <a:defRPr sz="1200">
                <a:solidFill>
                  <a:schemeClr val="tx1"/>
                </a:solidFill>
                <a:latin typeface="Calibri" pitchFamily="34" charset="0"/>
                <a:ea typeface="ＭＳ Ｐゴシック" pitchFamily="34" charset="-128"/>
              </a:defRPr>
            </a:lvl4pPr>
            <a:lvl5pPr marL="2073448" indent="-230383" eaLnBrk="0" hangingPunct="0">
              <a:spcBef>
                <a:spcPct val="30000"/>
              </a:spcBef>
              <a:defRPr sz="1200">
                <a:solidFill>
                  <a:schemeClr val="tx1"/>
                </a:solidFill>
                <a:latin typeface="Calibri" pitchFamily="34" charset="0"/>
                <a:ea typeface="ＭＳ Ｐゴシック" pitchFamily="34" charset="-128"/>
              </a:defRPr>
            </a:lvl5pPr>
            <a:lvl6pPr marL="2534214" indent="-230383" defTabSz="4607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4980" indent="-230383" defTabSz="4607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746" indent="-230383" defTabSz="4607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6512" indent="-230383" defTabSz="4607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B94C4F9-E98C-445C-9054-EFA9D89A9206}" type="slidenum">
              <a:rPr lang="en-GB" altLang="en-US" smtClean="0">
                <a:latin typeface="Arial" charset="0"/>
              </a:rPr>
              <a:pPr eaLnBrk="1" hangingPunct="1">
                <a:spcBef>
                  <a:spcPct val="0"/>
                </a:spcBef>
              </a:pPr>
              <a:t>31</a:t>
            </a:fld>
            <a:endParaRPr lang="en-GB" altLang="en-US" smtClean="0">
              <a:latin typeface="Arial" charset="0"/>
            </a:endParaRPr>
          </a:p>
        </p:txBody>
      </p:sp>
    </p:spTree>
    <p:extLst>
      <p:ext uri="{BB962C8B-B14F-4D97-AF65-F5344CB8AC3E}">
        <p14:creationId xmlns="" xmlns:p14="http://schemas.microsoft.com/office/powerpoint/2010/main" val="408014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buFont typeface="Wingdings" pitchFamily="2" charset="2"/>
              <a:buChar char="q"/>
            </a:pPr>
            <a:r>
              <a:rPr lang="en-GB" altLang="en-US" baseline="0" dirty="0" smtClean="0">
                <a:solidFill>
                  <a:srgbClr val="000000"/>
                </a:solidFill>
                <a:latin typeface="Arial" charset="0"/>
                <a:cs typeface="Arial" charset="0"/>
              </a:rPr>
              <a:t> Investment and what determines it plays a fundamental role in PK economics, hence we have spend a lot of time on estimating different variations</a:t>
            </a:r>
            <a:endParaRPr lang="en-GB" altLang="en-US" dirty="0" smtClean="0">
              <a:solidFill>
                <a:srgbClr val="000000"/>
              </a:solidFill>
              <a:latin typeface="Arial" charset="0"/>
              <a:cs typeface="Arial" charset="0"/>
            </a:endParaRPr>
          </a:p>
          <a:p>
            <a:pPr algn="just">
              <a:spcBef>
                <a:spcPct val="0"/>
              </a:spcBef>
              <a:buFont typeface="Wingdings" pitchFamily="2" charset="2"/>
              <a:buChar char="q"/>
            </a:pPr>
            <a:r>
              <a:rPr lang="en-GB" altLang="en-US" dirty="0" err="1" smtClean="0">
                <a:solidFill>
                  <a:srgbClr val="000000"/>
                </a:solidFill>
                <a:latin typeface="Arial" charset="0"/>
                <a:cs typeface="Arial" charset="0"/>
              </a:rPr>
              <a:t>i</a:t>
            </a:r>
            <a:r>
              <a:rPr lang="en-GB" altLang="en-US" baseline="-25000" dirty="0" err="1" smtClean="0">
                <a:solidFill>
                  <a:srgbClr val="000000"/>
                </a:solidFill>
                <a:latin typeface="Arial" charset="0"/>
                <a:cs typeface="Arial" charset="0"/>
              </a:rPr>
              <a:t>A</a:t>
            </a:r>
            <a:r>
              <a:rPr lang="en-GB" altLang="en-US" dirty="0" smtClean="0">
                <a:solidFill>
                  <a:srgbClr val="000000"/>
                </a:solidFill>
                <a:latin typeface="Arial" charset="0"/>
                <a:cs typeface="Arial" charset="0"/>
              </a:rPr>
              <a:t> stands for autonomous investment</a:t>
            </a:r>
          </a:p>
          <a:p>
            <a:pPr algn="just">
              <a:spcBef>
                <a:spcPct val="0"/>
              </a:spcBef>
              <a:buFont typeface="Wingdings" pitchFamily="2" charset="2"/>
              <a:buChar char="q"/>
            </a:pPr>
            <a:r>
              <a:rPr lang="en-GB" altLang="en-US" baseline="0" dirty="0" smtClean="0">
                <a:solidFill>
                  <a:srgbClr val="000000"/>
                </a:solidFill>
                <a:latin typeface="Arial" charset="0"/>
                <a:cs typeface="Arial" charset="0"/>
              </a:rPr>
              <a:t> After-tax profit share </a:t>
            </a:r>
            <a:r>
              <a:rPr lang="en-GB" altLang="en-US" dirty="0" smtClean="0">
                <a:solidFill>
                  <a:srgbClr val="000000"/>
                </a:solidFill>
                <a:latin typeface="Arial" charset="0"/>
                <a:cs typeface="Arial" charset="0"/>
              </a:rPr>
              <a:t>as a proxy for expected profitability and available internal finance</a:t>
            </a:r>
          </a:p>
          <a:p>
            <a:pPr algn="just">
              <a:spcBef>
                <a:spcPct val="0"/>
              </a:spcBef>
              <a:buFont typeface="Wingdings" pitchFamily="2" charset="2"/>
              <a:buChar char="q"/>
            </a:pPr>
            <a:r>
              <a:rPr lang="en-GB" altLang="en-US" dirty="0" smtClean="0">
                <a:solidFill>
                  <a:srgbClr val="000000"/>
                </a:solidFill>
                <a:latin typeface="Arial" charset="0"/>
                <a:cs typeface="Arial" charset="0"/>
              </a:rPr>
              <a:t>Private</a:t>
            </a:r>
            <a:r>
              <a:rPr lang="en-GB" altLang="en-US" baseline="0" dirty="0" smtClean="0">
                <a:solidFill>
                  <a:srgbClr val="000000"/>
                </a:solidFill>
                <a:latin typeface="Arial" charset="0"/>
                <a:cs typeface="Arial" charset="0"/>
              </a:rPr>
              <a:t> output as an </a:t>
            </a:r>
            <a:r>
              <a:rPr lang="en-GB" altLang="en-US" dirty="0" smtClean="0">
                <a:solidFill>
                  <a:srgbClr val="000000"/>
                </a:solidFill>
                <a:latin typeface="Arial" charset="0"/>
                <a:cs typeface="Arial" charset="0"/>
              </a:rPr>
              <a:t>accelerator effect</a:t>
            </a:r>
          </a:p>
          <a:p>
            <a:pPr algn="just">
              <a:spcBef>
                <a:spcPct val="0"/>
              </a:spcBef>
              <a:buFont typeface="Wingdings" pitchFamily="2" charset="2"/>
              <a:buChar char="q"/>
            </a:pPr>
            <a:r>
              <a:rPr lang="en-GB" altLang="en-US" dirty="0" smtClean="0">
                <a:solidFill>
                  <a:srgbClr val="000000"/>
                </a:solidFill>
                <a:latin typeface="Arial" charset="0"/>
                <a:cs typeface="Arial" charset="0"/>
              </a:rPr>
              <a:t>Crowding</a:t>
            </a:r>
            <a:r>
              <a:rPr lang="en-GB" altLang="en-US" baseline="0" dirty="0" smtClean="0">
                <a:solidFill>
                  <a:srgbClr val="000000"/>
                </a:solidFill>
                <a:latin typeface="Arial" charset="0"/>
                <a:cs typeface="Arial" charset="0"/>
              </a:rPr>
              <a:t> in effects: </a:t>
            </a:r>
            <a:r>
              <a:rPr lang="en-GB" altLang="en-US" dirty="0" smtClean="0">
                <a:solidFill>
                  <a:srgbClr val="000000"/>
                </a:solidFill>
                <a:latin typeface="Arial" charset="0"/>
                <a:cs typeface="Arial" charset="0"/>
              </a:rPr>
              <a:t>improves business environment and future output) </a:t>
            </a:r>
          </a:p>
          <a:p>
            <a:endParaRPr lang="en-GB" dirty="0"/>
          </a:p>
        </p:txBody>
      </p:sp>
      <p:sp>
        <p:nvSpPr>
          <p:cNvPr id="4" name="Slide Number Placeholder 3"/>
          <p:cNvSpPr>
            <a:spLocks noGrp="1"/>
          </p:cNvSpPr>
          <p:nvPr>
            <p:ph type="sldNum" sz="quarter" idx="10"/>
          </p:nvPr>
        </p:nvSpPr>
        <p:spPr/>
        <p:txBody>
          <a:bodyPr/>
          <a:lstStyle/>
          <a:p>
            <a:fld id="{E00E9AB6-DC8D-2A40-A880-4ACABFF8B9EE}" type="slidenum">
              <a:rPr lang="en-GB" altLang="en-US" smtClean="0"/>
              <a:pPr/>
              <a:t>32</a:t>
            </a:fld>
            <a:endParaRPr lang="en-GB" altLang="en-US"/>
          </a:p>
        </p:txBody>
      </p:sp>
    </p:spTree>
    <p:extLst>
      <p:ext uri="{BB962C8B-B14F-4D97-AF65-F5344CB8AC3E}">
        <p14:creationId xmlns="" xmlns:p14="http://schemas.microsoft.com/office/powerpoint/2010/main" val="140155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0383" indent="-230383">
              <a:buFont typeface="Wingdings" charset="2"/>
              <a:buChar char="v"/>
            </a:pPr>
            <a:r>
              <a:rPr lang="en-GB" noProof="0" dirty="0" smtClean="0"/>
              <a:t>By introducing of government expenditure into the import function we want to take into account the import content of public spending</a:t>
            </a:r>
          </a:p>
          <a:p>
            <a:endParaRPr lang="en-GB" noProof="0" dirty="0" smtClean="0"/>
          </a:p>
          <a:p>
            <a:pPr marL="230383" indent="-230383">
              <a:buFont typeface="Wingdings" charset="2"/>
              <a:buChar char="v"/>
            </a:pPr>
            <a:r>
              <a:rPr lang="en-GB" noProof="0" dirty="0" smtClean="0"/>
              <a:t>We find positive effects of G in the import function, hence an increase in G pulls in more imports</a:t>
            </a:r>
            <a:r>
              <a:rPr lang="en-GB" baseline="0" noProof="0" dirty="0" smtClean="0"/>
              <a:t> and thus reduces the multiplier</a:t>
            </a:r>
          </a:p>
          <a:p>
            <a:pPr marL="230383" indent="-230383">
              <a:buFont typeface="Wingdings" charset="2"/>
              <a:buChar char="v"/>
            </a:pPr>
            <a:endParaRPr lang="en-GB" baseline="0" noProof="0" dirty="0" smtClean="0"/>
          </a:p>
          <a:p>
            <a:pPr marL="230383" indent="-230383">
              <a:buFont typeface="Wingdings" charset="2"/>
              <a:buChar char="v"/>
            </a:pPr>
            <a:r>
              <a:rPr lang="en-GB" baseline="0" noProof="0" dirty="0" smtClean="0"/>
              <a:t>Total effect does not only depend on the elasticity of exports and imports on relative prices and pass-through from labour costs on prices </a:t>
            </a:r>
          </a:p>
          <a:p>
            <a:pPr marL="230383" indent="-230383">
              <a:buFont typeface="Wingdings" charset="2"/>
              <a:buChar char="v"/>
            </a:pPr>
            <a:endParaRPr lang="en-GB" baseline="0" noProof="0" dirty="0" smtClean="0"/>
          </a:p>
          <a:p>
            <a:pPr marL="230383" indent="-230383">
              <a:buFont typeface="Wingdings" charset="2"/>
              <a:buChar char="v"/>
            </a:pPr>
            <a:r>
              <a:rPr lang="en-GB" baseline="0" noProof="0" dirty="0" smtClean="0"/>
              <a:t>They also depend on the relative size of each component (Exports and Imports) in GDP </a:t>
            </a:r>
            <a:r>
              <a:rPr lang="en-GB" baseline="0" noProof="0" dirty="0" smtClean="0">
                <a:sym typeface="Wingdings"/>
              </a:rPr>
              <a:t> Effects in small open economies are likely to be much larger compared to large relatively closes economies</a:t>
            </a:r>
          </a:p>
          <a:p>
            <a:pPr marL="230383" indent="-230383">
              <a:buFont typeface="Wingdings" charset="2"/>
              <a:buChar char="v"/>
            </a:pPr>
            <a:endParaRPr lang="en-GB" baseline="0" noProof="0" dirty="0" smtClean="0">
              <a:sym typeface="Wingdings"/>
            </a:endParaRPr>
          </a:p>
          <a:p>
            <a:pPr marL="230383" indent="-230383">
              <a:buFont typeface="Wingdings" charset="2"/>
              <a:buChar char="v"/>
            </a:pPr>
            <a:r>
              <a:rPr lang="en-GB" baseline="0" noProof="0" dirty="0" smtClean="0">
                <a:sym typeface="Wingdings"/>
              </a:rPr>
              <a:t>Regarding VAT we find significant effects on domestic prices in 7 countries </a:t>
            </a:r>
          </a:p>
          <a:p>
            <a:pPr marL="230383" indent="-230383">
              <a:buFont typeface="Wingdings" charset="2"/>
              <a:buChar char="v"/>
            </a:pPr>
            <a:endParaRPr lang="en-GB" baseline="0" noProof="0" dirty="0" smtClean="0">
              <a:sym typeface="Wingdings"/>
            </a:endParaRPr>
          </a:p>
          <a:p>
            <a:pPr marL="230383" indent="-230383">
              <a:buFont typeface="Wingdings" charset="2"/>
              <a:buChar char="v"/>
            </a:pPr>
            <a:r>
              <a:rPr lang="en-GB" baseline="0" noProof="0" dirty="0" smtClean="0">
                <a:sym typeface="Wingdings"/>
              </a:rPr>
              <a:t>An increase in government expenditure leads to an increase in imports in 6 countries</a:t>
            </a:r>
          </a:p>
          <a:p>
            <a:pPr marL="230383" indent="-230383">
              <a:buFont typeface="Wingdings" charset="2"/>
              <a:buChar char="v"/>
            </a:pPr>
            <a:endParaRPr lang="en-GB" baseline="0" noProof="0" dirty="0" smtClean="0">
              <a:sym typeface="Wingdings"/>
            </a:endParaRPr>
          </a:p>
          <a:p>
            <a:pPr marL="230383" indent="-230383">
              <a:buFont typeface="Wingdings" charset="2"/>
              <a:buChar char="v"/>
            </a:pPr>
            <a:endParaRPr lang="en-GB" baseline="0" noProof="0" dirty="0" smtClean="0"/>
          </a:p>
          <a:p>
            <a:pPr marL="230383" indent="-230383">
              <a:buFont typeface="Wingdings" charset="2"/>
              <a:buChar char="v"/>
            </a:pPr>
            <a:endParaRPr lang="en-GB" baseline="0" noProof="0" dirty="0" smtClean="0"/>
          </a:p>
          <a:p>
            <a:pPr marL="230383" indent="-230383">
              <a:buFont typeface="Wingdings" charset="2"/>
              <a:buChar char="v"/>
            </a:pPr>
            <a:endParaRPr lang="en-GB" noProof="0" dirty="0"/>
          </a:p>
        </p:txBody>
      </p:sp>
      <p:sp>
        <p:nvSpPr>
          <p:cNvPr id="4" name="Foliennummernplatzhalter 3"/>
          <p:cNvSpPr>
            <a:spLocks noGrp="1"/>
          </p:cNvSpPr>
          <p:nvPr>
            <p:ph type="sldNum" sz="quarter" idx="10"/>
          </p:nvPr>
        </p:nvSpPr>
        <p:spPr/>
        <p:txBody>
          <a:bodyPr/>
          <a:lstStyle/>
          <a:p>
            <a:fld id="{E00E9AB6-DC8D-2A40-A880-4ACABFF8B9EE}" type="slidenum">
              <a:rPr lang="en-GB" altLang="en-US" smtClean="0"/>
              <a:pPr/>
              <a:t>33</a:t>
            </a:fld>
            <a:endParaRPr lang="en-GB" altLang="en-US"/>
          </a:p>
        </p:txBody>
      </p:sp>
    </p:spTree>
    <p:extLst>
      <p:ext uri="{BB962C8B-B14F-4D97-AF65-F5344CB8AC3E}">
        <p14:creationId xmlns="" xmlns:p14="http://schemas.microsoft.com/office/powerpoint/2010/main" val="286426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3168A703-21B7-4585-A957-4EEBCB60FF3A}" type="slidenum">
              <a:rPr lang="en-GB" smtClean="0"/>
              <a:pPr/>
              <a:t>38</a:t>
            </a:fld>
            <a:endParaRPr lang="en-GB"/>
          </a:p>
        </p:txBody>
      </p:sp>
    </p:spTree>
    <p:extLst>
      <p:ext uri="{BB962C8B-B14F-4D97-AF65-F5344CB8AC3E}">
        <p14:creationId xmlns="" xmlns:p14="http://schemas.microsoft.com/office/powerpoint/2010/main" val="4059147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 descr="business_d4127.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solidFill>
            <a:srgbClr val="191DB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107504" y="195051"/>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74924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3200"/>
            <a:ext cx="8229600" cy="3382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fld id="{DA69FCDF-9AF9-4840-B811-218663B6E387}" type="slidenum">
              <a:rPr lang="en-US" altLang="en-US"/>
              <a:pPr/>
              <a:t>‹#›</a:t>
            </a:fld>
            <a:endParaRPr lang="en-US" altLang="en-US"/>
          </a:p>
        </p:txBody>
      </p:sp>
      <p:sp>
        <p:nvSpPr>
          <p:cNvPr id="7" name="Footer Placeholder 4"/>
          <p:cNvSpPr txBox="1">
            <a:spLocks/>
          </p:cNvSpPr>
          <p:nvPr userDrawn="1"/>
        </p:nvSpPr>
        <p:spPr>
          <a:xfrm>
            <a:off x="133631" y="186342"/>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115912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fld id="{C239D312-9B6D-A94B-9000-F36765160271}" type="slidenum">
              <a:rPr lang="en-US" altLang="en-US"/>
              <a:pPr/>
              <a:t>‹#›</a:t>
            </a:fld>
            <a:endParaRPr lang="en-US" altLang="en-US"/>
          </a:p>
        </p:txBody>
      </p:sp>
    </p:spTree>
    <p:extLst>
      <p:ext uri="{BB962C8B-B14F-4D97-AF65-F5344CB8AC3E}">
        <p14:creationId xmlns="" xmlns:p14="http://schemas.microsoft.com/office/powerpoint/2010/main" val="80575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229600" cy="1143000"/>
          </a:xfrm>
          <a:prstGeom prst="rect">
            <a:avLst/>
          </a:prstGeom>
        </p:spPr>
        <p:txBody>
          <a:bodyPr vert="horz"/>
          <a:lstStyle>
            <a:lvl1pPr>
              <a:defRPr sz="3200"/>
            </a:lvl1pPr>
          </a:lstStyle>
          <a:p>
            <a:r>
              <a:rPr lang="de-DE" dirty="0" smtClean="0"/>
              <a:t>Mastertitelformat bearbeiten</a:t>
            </a:r>
            <a:endParaRPr lang="en-GB" dirty="0"/>
          </a:p>
        </p:txBody>
      </p:sp>
      <p:sp>
        <p:nvSpPr>
          <p:cNvPr id="3" name="Footer Placeholder 4"/>
          <p:cNvSpPr>
            <a:spLocks noGrp="1"/>
          </p:cNvSpPr>
          <p:nvPr>
            <p:ph type="ftr" sz="quarter" idx="3"/>
          </p:nvPr>
        </p:nvSpPr>
        <p:spPr>
          <a:xfrm>
            <a:off x="116213" y="197349"/>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329327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C603F1-CE0A-49C5-81DB-93DE875EC0E2}" type="datetimeFigureOut">
              <a:rPr lang="en-GB" smtClean="0"/>
              <a:pPr/>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891209-925F-4FC4-84E0-A495F2D2C6D2}"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075D09-9EC5-4B33-BCC4-B3C5408C32B6}" type="datetimeFigureOut">
              <a:rPr lang="de-DE"/>
              <a:pPr>
                <a:defRPr/>
              </a:pPr>
              <a:t>05.06.2017</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8980BB3-A559-40EC-BC52-F1C91D561F10}"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p:txBody>
          <a:bodyPr/>
          <a:lstStyle>
            <a:lvl1pPr>
              <a:defRPr/>
            </a:lvl1pPr>
          </a:lstStyle>
          <a:p>
            <a:fld id="{1BF25086-00C0-FA42-A4B5-629DAEF6A719}" type="slidenum">
              <a:rPr lang="en-US" altLang="en-US"/>
              <a:pPr/>
              <a:t>‹#›</a:t>
            </a:fld>
            <a:endParaRPr lang="en-US" altLang="en-US"/>
          </a:p>
        </p:txBody>
      </p:sp>
    </p:spTree>
    <p:extLst>
      <p:ext uri="{BB962C8B-B14F-4D97-AF65-F5344CB8AC3E}">
        <p14:creationId xmlns="" xmlns:p14="http://schemas.microsoft.com/office/powerpoint/2010/main" val="608413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p:txBody>
          <a:bodyPr/>
          <a:lstStyle>
            <a:lvl1pPr>
              <a:defRPr/>
            </a:lvl1pPr>
          </a:lstStyle>
          <a:p>
            <a:fld id="{728A615F-AB88-7046-AEB7-0C160D6B79BF}" type="slidenum">
              <a:rPr lang="en-US" altLang="en-US"/>
              <a:pPr/>
              <a:t>‹#›</a:t>
            </a:fld>
            <a:endParaRPr lang="en-US" altLang="en-US"/>
          </a:p>
        </p:txBody>
      </p:sp>
    </p:spTree>
    <p:extLst>
      <p:ext uri="{BB962C8B-B14F-4D97-AF65-F5344CB8AC3E}">
        <p14:creationId xmlns="" xmlns:p14="http://schemas.microsoft.com/office/powerpoint/2010/main" val="75689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p:txBody>
          <a:bodyPr/>
          <a:lstStyle>
            <a:lvl1pPr>
              <a:defRPr/>
            </a:lvl1pPr>
          </a:lstStyle>
          <a:p>
            <a:fld id="{8B62D787-499B-9441-91BD-DFFEEBE5A7CF}" type="slidenum">
              <a:rPr lang="en-US" altLang="en-US"/>
              <a:pPr/>
              <a:t>‹#›</a:t>
            </a:fld>
            <a:endParaRPr lang="en-US" altLang="en-US"/>
          </a:p>
        </p:txBody>
      </p:sp>
    </p:spTree>
    <p:extLst>
      <p:ext uri="{BB962C8B-B14F-4D97-AF65-F5344CB8AC3E}">
        <p14:creationId xmlns="" xmlns:p14="http://schemas.microsoft.com/office/powerpoint/2010/main" val="173457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7" name="Slide Number Placeholder 5"/>
          <p:cNvSpPr>
            <a:spLocks noGrp="1"/>
          </p:cNvSpPr>
          <p:nvPr>
            <p:ph type="sldNum" sz="quarter" idx="12"/>
          </p:nvPr>
        </p:nvSpPr>
        <p:spPr/>
        <p:txBody>
          <a:bodyPr/>
          <a:lstStyle>
            <a:lvl1pPr>
              <a:defRPr/>
            </a:lvl1pPr>
          </a:lstStyle>
          <a:p>
            <a:fld id="{EF3CED75-F814-B548-BA58-C608DEB138A8}" type="slidenum">
              <a:rPr lang="en-US" altLang="en-US"/>
              <a:pPr/>
              <a:t>‹#›</a:t>
            </a:fld>
            <a:endParaRPr lang="en-US" altLang="en-US"/>
          </a:p>
        </p:txBody>
      </p:sp>
    </p:spTree>
    <p:extLst>
      <p:ext uri="{BB962C8B-B14F-4D97-AF65-F5344CB8AC3E}">
        <p14:creationId xmlns="" xmlns:p14="http://schemas.microsoft.com/office/powerpoint/2010/main" val="197359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9" name="Slide Number Placeholder 5"/>
          <p:cNvSpPr>
            <a:spLocks noGrp="1"/>
          </p:cNvSpPr>
          <p:nvPr>
            <p:ph type="sldNum" sz="quarter" idx="12"/>
          </p:nvPr>
        </p:nvSpPr>
        <p:spPr/>
        <p:txBody>
          <a:bodyPr/>
          <a:lstStyle>
            <a:lvl1pPr>
              <a:defRPr/>
            </a:lvl1pPr>
          </a:lstStyle>
          <a:p>
            <a:fld id="{A5E71369-27EA-C247-BF75-EA10630B9D2F}" type="slidenum">
              <a:rPr lang="en-US" altLang="en-US"/>
              <a:pPr/>
              <a:t>‹#›</a:t>
            </a:fld>
            <a:endParaRPr lang="en-US" altLang="en-US"/>
          </a:p>
        </p:txBody>
      </p:sp>
    </p:spTree>
    <p:extLst>
      <p:ext uri="{BB962C8B-B14F-4D97-AF65-F5344CB8AC3E}">
        <p14:creationId xmlns="" xmlns:p14="http://schemas.microsoft.com/office/powerpoint/2010/main" val="14979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a:xfrm>
            <a:off x="457200" y="2743200"/>
            <a:ext cx="8229600" cy="3382963"/>
          </a:xfrm>
          <a:prstGeom prst="rect">
            <a:avLst/>
          </a:prstGeom>
        </p:spPr>
        <p:txBody>
          <a:bodyPr/>
          <a:lstStyle>
            <a:lvl1pPr>
              <a:defRPr sz="240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charset="0"/>
              </a:defRPr>
            </a:lvl1pPr>
          </a:lstStyle>
          <a:p>
            <a:fld id="{5D28C462-292A-4F4E-A1AB-F003CD27E876}" type="slidenum">
              <a:rPr lang="en-US" altLang="en-US" smtClean="0"/>
              <a:pPr/>
              <a:t>‹#›</a:t>
            </a:fld>
            <a:endParaRPr lang="en-US" altLang="en-US" dirty="0"/>
          </a:p>
        </p:txBody>
      </p:sp>
      <p:sp>
        <p:nvSpPr>
          <p:cNvPr id="9" name="Footer Placeholder 4"/>
          <p:cNvSpPr>
            <a:spLocks noGrp="1"/>
          </p:cNvSpPr>
          <p:nvPr>
            <p:ph type="ftr" sz="quarter" idx="3"/>
          </p:nvPr>
        </p:nvSpPr>
        <p:spPr>
          <a:xfrm>
            <a:off x="107504" y="195051"/>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4299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5" name="Slide Number Placeholder 5"/>
          <p:cNvSpPr>
            <a:spLocks noGrp="1"/>
          </p:cNvSpPr>
          <p:nvPr>
            <p:ph type="sldNum" sz="quarter" idx="12"/>
          </p:nvPr>
        </p:nvSpPr>
        <p:spPr/>
        <p:txBody>
          <a:bodyPr/>
          <a:lstStyle>
            <a:lvl1pPr>
              <a:defRPr/>
            </a:lvl1pPr>
          </a:lstStyle>
          <a:p>
            <a:fld id="{7CA4FAE4-B3A6-E24D-A5AF-61938E49FDFC}" type="slidenum">
              <a:rPr lang="en-US" altLang="en-US"/>
              <a:pPr/>
              <a:t>‹#›</a:t>
            </a:fld>
            <a:endParaRPr lang="en-US" altLang="en-US"/>
          </a:p>
        </p:txBody>
      </p:sp>
    </p:spTree>
    <p:extLst>
      <p:ext uri="{BB962C8B-B14F-4D97-AF65-F5344CB8AC3E}">
        <p14:creationId xmlns="" xmlns:p14="http://schemas.microsoft.com/office/powerpoint/2010/main" val="2038664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4" name="Slide Number Placeholder 5"/>
          <p:cNvSpPr>
            <a:spLocks noGrp="1"/>
          </p:cNvSpPr>
          <p:nvPr>
            <p:ph type="sldNum" sz="quarter" idx="12"/>
          </p:nvPr>
        </p:nvSpPr>
        <p:spPr/>
        <p:txBody>
          <a:bodyPr/>
          <a:lstStyle>
            <a:lvl1pPr>
              <a:defRPr/>
            </a:lvl1pPr>
          </a:lstStyle>
          <a:p>
            <a:fld id="{69BF1AA5-EA0F-6846-9FD9-63C066F358BA}" type="slidenum">
              <a:rPr lang="en-US" altLang="en-US"/>
              <a:pPr/>
              <a:t>‹#›</a:t>
            </a:fld>
            <a:endParaRPr lang="en-US" altLang="en-US"/>
          </a:p>
        </p:txBody>
      </p:sp>
    </p:spTree>
    <p:extLst>
      <p:ext uri="{BB962C8B-B14F-4D97-AF65-F5344CB8AC3E}">
        <p14:creationId xmlns="" xmlns:p14="http://schemas.microsoft.com/office/powerpoint/2010/main" val="112956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7" name="Slide Number Placeholder 5"/>
          <p:cNvSpPr>
            <a:spLocks noGrp="1"/>
          </p:cNvSpPr>
          <p:nvPr>
            <p:ph type="sldNum" sz="quarter" idx="12"/>
          </p:nvPr>
        </p:nvSpPr>
        <p:spPr/>
        <p:txBody>
          <a:bodyPr/>
          <a:lstStyle>
            <a:lvl1pPr>
              <a:defRPr/>
            </a:lvl1pPr>
          </a:lstStyle>
          <a:p>
            <a:fld id="{313567D5-5787-0745-BA41-7810C7A84311}" type="slidenum">
              <a:rPr lang="en-US" altLang="en-US"/>
              <a:pPr/>
              <a:t>‹#›</a:t>
            </a:fld>
            <a:endParaRPr lang="en-US" altLang="en-US"/>
          </a:p>
        </p:txBody>
      </p:sp>
    </p:spTree>
    <p:extLst>
      <p:ext uri="{BB962C8B-B14F-4D97-AF65-F5344CB8AC3E}">
        <p14:creationId xmlns="" xmlns:p14="http://schemas.microsoft.com/office/powerpoint/2010/main" val="18480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7" name="Slide Number Placeholder 5"/>
          <p:cNvSpPr>
            <a:spLocks noGrp="1"/>
          </p:cNvSpPr>
          <p:nvPr>
            <p:ph type="sldNum" sz="quarter" idx="12"/>
          </p:nvPr>
        </p:nvSpPr>
        <p:spPr/>
        <p:txBody>
          <a:bodyPr/>
          <a:lstStyle>
            <a:lvl1pPr>
              <a:defRPr/>
            </a:lvl1pPr>
          </a:lstStyle>
          <a:p>
            <a:fld id="{4D355FA4-40F3-604A-9A7D-FB76AD94DB08}" type="slidenum">
              <a:rPr lang="en-US" altLang="en-US"/>
              <a:pPr/>
              <a:t>‹#›</a:t>
            </a:fld>
            <a:endParaRPr lang="en-US" altLang="en-US"/>
          </a:p>
        </p:txBody>
      </p:sp>
    </p:spTree>
    <p:extLst>
      <p:ext uri="{BB962C8B-B14F-4D97-AF65-F5344CB8AC3E}">
        <p14:creationId xmlns="" xmlns:p14="http://schemas.microsoft.com/office/powerpoint/2010/main" val="412776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p:txBody>
          <a:bodyPr/>
          <a:lstStyle>
            <a:lvl1pPr>
              <a:defRPr/>
            </a:lvl1pPr>
          </a:lstStyle>
          <a:p>
            <a:fld id="{61E0AACF-FAB0-7B48-AB48-F09DAEC82D2B}" type="slidenum">
              <a:rPr lang="en-US" altLang="en-US"/>
              <a:pPr/>
              <a:t>‹#›</a:t>
            </a:fld>
            <a:endParaRPr lang="en-US" altLang="en-US"/>
          </a:p>
        </p:txBody>
      </p:sp>
    </p:spTree>
    <p:extLst>
      <p:ext uri="{BB962C8B-B14F-4D97-AF65-F5344CB8AC3E}">
        <p14:creationId xmlns="" xmlns:p14="http://schemas.microsoft.com/office/powerpoint/2010/main" val="1424268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12"/>
          </p:nvPr>
        </p:nvSpPr>
        <p:spPr/>
        <p:txBody>
          <a:bodyPr/>
          <a:lstStyle>
            <a:lvl1pPr>
              <a:defRPr/>
            </a:lvl1pPr>
          </a:lstStyle>
          <a:p>
            <a:fld id="{164BDC02-FE41-5F43-8FFC-4B6F2B79117A}" type="slidenum">
              <a:rPr lang="en-US" altLang="en-US"/>
              <a:pPr/>
              <a:t>‹#›</a:t>
            </a:fld>
            <a:endParaRPr lang="en-US" altLang="en-US"/>
          </a:p>
        </p:txBody>
      </p:sp>
    </p:spTree>
    <p:extLst>
      <p:ext uri="{BB962C8B-B14F-4D97-AF65-F5344CB8AC3E}">
        <p14:creationId xmlns="" xmlns:p14="http://schemas.microsoft.com/office/powerpoint/2010/main" val="191175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Calibri" charset="0"/>
              </a:defRPr>
            </a:lvl1pPr>
          </a:lstStyle>
          <a:p>
            <a:fld id="{8F96C659-5480-F346-B0E6-3A428EF25CD2}" type="slidenum">
              <a:rPr lang="en-US" altLang="en-US" smtClean="0"/>
              <a:pPr/>
              <a:t>‹#›</a:t>
            </a:fld>
            <a:endParaRPr lang="en-US" altLang="en-US" dirty="0"/>
          </a:p>
        </p:txBody>
      </p:sp>
      <p:sp>
        <p:nvSpPr>
          <p:cNvPr id="8" name="Footer Placeholder 4"/>
          <p:cNvSpPr>
            <a:spLocks noGrp="1"/>
          </p:cNvSpPr>
          <p:nvPr>
            <p:ph type="ftr" sz="quarter" idx="3"/>
          </p:nvPr>
        </p:nvSpPr>
        <p:spPr>
          <a:xfrm>
            <a:off x="107504" y="203760"/>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98290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Calibri" charset="0"/>
              </a:defRPr>
            </a:lvl1pPr>
          </a:lstStyle>
          <a:p>
            <a:fld id="{FCFC4BDF-A3DD-0747-9F4C-949A21A010FA}" type="slidenum">
              <a:rPr lang="en-US" altLang="en-US" smtClean="0"/>
              <a:pPr/>
              <a:t>‹#›</a:t>
            </a:fld>
            <a:endParaRPr lang="en-US" altLang="en-US"/>
          </a:p>
        </p:txBody>
      </p:sp>
      <p:sp>
        <p:nvSpPr>
          <p:cNvPr id="8" name="Footer Placeholder 4"/>
          <p:cNvSpPr>
            <a:spLocks noGrp="1"/>
          </p:cNvSpPr>
          <p:nvPr>
            <p:ph type="ftr" sz="quarter" idx="3"/>
          </p:nvPr>
        </p:nvSpPr>
        <p:spPr>
          <a:xfrm>
            <a:off x="107504" y="212469"/>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13549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Calibri" charset="0"/>
              </a:defRPr>
            </a:lvl1pPr>
          </a:lstStyle>
          <a:p>
            <a:fld id="{D5BAF86C-EB96-EB40-B922-270B5FC72948}" type="slidenum">
              <a:rPr lang="en-US" altLang="en-US" smtClean="0"/>
              <a:pPr/>
              <a:t>‹#›</a:t>
            </a:fld>
            <a:endParaRPr lang="en-US" altLang="en-US" dirty="0"/>
          </a:p>
        </p:txBody>
      </p:sp>
      <p:sp>
        <p:nvSpPr>
          <p:cNvPr id="10" name="Footer Placeholder 4"/>
          <p:cNvSpPr txBox="1">
            <a:spLocks/>
          </p:cNvSpPr>
          <p:nvPr userDrawn="1"/>
        </p:nvSpPr>
        <p:spPr>
          <a:xfrm>
            <a:off x="107504" y="186342"/>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5117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lang="en-US" altLang="en-US" sz="1800" smtClean="0">
                <a:solidFill>
                  <a:schemeClr val="bg1"/>
                </a:solidFill>
                <a:latin typeface="+mn-lt"/>
              </a:defRPr>
            </a:lvl1pPr>
          </a:lstStyle>
          <a:p>
            <a:fld id="{BB9F6DC7-FF13-024F-A0CA-99C987E805FB}" type="slidenum">
              <a:rPr lang="en-GB" smtClean="0"/>
              <a:pPr/>
              <a:t>‹#›</a:t>
            </a:fld>
            <a:endParaRPr lang="en-GB" dirty="0"/>
          </a:p>
        </p:txBody>
      </p:sp>
      <p:sp>
        <p:nvSpPr>
          <p:cNvPr id="6" name="Footer Placeholder 4"/>
          <p:cNvSpPr>
            <a:spLocks noGrp="1"/>
          </p:cNvSpPr>
          <p:nvPr>
            <p:ph type="ftr" sz="quarter" idx="3"/>
          </p:nvPr>
        </p:nvSpPr>
        <p:spPr>
          <a:xfrm>
            <a:off x="107504" y="203760"/>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208442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Calibri" charset="0"/>
              </a:defRPr>
            </a:lvl1pPr>
          </a:lstStyle>
          <a:p>
            <a:fld id="{FC7235D8-6ADB-0C43-BF4D-39ED38E6B70A}" type="slidenum">
              <a:rPr lang="en-US" altLang="en-US" smtClean="0"/>
              <a:pPr/>
              <a:t>‹#›</a:t>
            </a:fld>
            <a:endParaRPr lang="en-US" altLang="en-US" dirty="0"/>
          </a:p>
        </p:txBody>
      </p:sp>
      <p:sp>
        <p:nvSpPr>
          <p:cNvPr id="5" name="Footer Placeholder 4"/>
          <p:cNvSpPr txBox="1">
            <a:spLocks/>
          </p:cNvSpPr>
          <p:nvPr userDrawn="1"/>
        </p:nvSpPr>
        <p:spPr>
          <a:xfrm>
            <a:off x="107504" y="186342"/>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19374770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r>
              <a:rPr lang="en-GB" altLang="en-US" smtClean="0"/>
              <a:t>Greenwich Political Economy Research Centre</a:t>
            </a: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Calibri" charset="0"/>
              </a:defRPr>
            </a:lvl1pPr>
          </a:lstStyle>
          <a:p>
            <a:fld id="{51ED3B6B-8613-AB48-9E59-5ADADE677A14}" type="slidenum">
              <a:rPr lang="en-US" altLang="en-US" smtClean="0"/>
              <a:pPr/>
              <a:t>‹#›</a:t>
            </a:fld>
            <a:endParaRPr lang="en-US" altLang="en-US" dirty="0"/>
          </a:p>
        </p:txBody>
      </p:sp>
      <p:sp>
        <p:nvSpPr>
          <p:cNvPr id="8" name="Footer Placeholder 4"/>
          <p:cNvSpPr txBox="1">
            <a:spLocks/>
          </p:cNvSpPr>
          <p:nvPr userDrawn="1"/>
        </p:nvSpPr>
        <p:spPr>
          <a:xfrm>
            <a:off x="107504" y="212469"/>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18273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baseline="0">
                <a:solidFill>
                  <a:schemeClr val="bg1"/>
                </a:solidFill>
                <a:latin typeface="Calibri" charset="0"/>
              </a:defRPr>
            </a:lvl1pPr>
          </a:lstStyle>
          <a:p>
            <a:fld id="{20B8011A-6AB8-A948-87EF-ACE66507805D}" type="slidenum">
              <a:rPr lang="en-US" altLang="en-US" smtClean="0"/>
              <a:pPr/>
              <a:t>‹#›</a:t>
            </a:fld>
            <a:endParaRPr lang="en-US" altLang="en-US"/>
          </a:p>
        </p:txBody>
      </p:sp>
      <p:sp>
        <p:nvSpPr>
          <p:cNvPr id="8" name="Footer Placeholder 4"/>
          <p:cNvSpPr txBox="1">
            <a:spLocks/>
          </p:cNvSpPr>
          <p:nvPr userDrawn="1"/>
        </p:nvSpPr>
        <p:spPr>
          <a:xfrm>
            <a:off x="107504" y="212469"/>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bg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en-GB" altLang="en-US" smtClean="0"/>
              <a:t>Greenwich Political Economy Research Centre</a:t>
            </a:r>
            <a:endParaRPr lang="en-US" altLang="en-US" dirty="0"/>
          </a:p>
        </p:txBody>
      </p:sp>
    </p:spTree>
    <p:extLst>
      <p:ext uri="{BB962C8B-B14F-4D97-AF65-F5344CB8AC3E}">
        <p14:creationId xmlns="" xmlns:p14="http://schemas.microsoft.com/office/powerpoint/2010/main" val="57266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usiness_d41272.jpg"/>
          <p:cNvPicPr>
            <a:picLocks noChangeAspect="1"/>
          </p:cNvPicPr>
          <p:nvPr userDrawn="1"/>
        </p:nvPicPr>
        <p:blipFill>
          <a:blip r:embed="rId16">
            <a:extLst>
              <a:ext uri="{28A0092B-C50C-407E-A947-70E740481C1C}">
                <a14:useLocalDpi xmlns="" xmlns:a14="http://schemas.microsoft.com/office/drawing/2010/main" val="0"/>
              </a:ext>
            </a:extLst>
          </a:blip>
          <a:srcRect/>
          <a:stretch>
            <a:fillRect/>
          </a:stretch>
        </p:blipFill>
        <p:spPr bwMode="auto">
          <a:xfrm>
            <a:off x="-10385" y="-6085"/>
            <a:ext cx="9144000" cy="6858000"/>
          </a:xfrm>
          <a:prstGeom prst="rect">
            <a:avLst/>
          </a:prstGeom>
          <a:solidFill>
            <a:srgbClr val="00006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4"/>
          <p:cNvSpPr>
            <a:spLocks noGrp="1"/>
          </p:cNvSpPr>
          <p:nvPr>
            <p:ph type="ftr" sz="quarter" idx="3"/>
          </p:nvPr>
        </p:nvSpPr>
        <p:spPr>
          <a:xfrm>
            <a:off x="107504" y="160215"/>
            <a:ext cx="4572000" cy="332656"/>
          </a:xfrm>
          <a:prstGeom prst="rect">
            <a:avLst/>
          </a:prstGeom>
          <a:solidFill>
            <a:srgbClr val="003399"/>
          </a:solidFill>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Calibri" charset="0"/>
              </a:defRPr>
            </a:lvl1p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4862"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Lst>
  <p:hf hdr="0" dt="0"/>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2pPr>
      <a:lvl3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3pPr>
      <a:lvl4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4pPr>
      <a:lvl5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5pPr>
      <a:lvl6pPr marL="457200" algn="l" defTabSz="457200" rtl="0" fontAlgn="base">
        <a:spcBef>
          <a:spcPct val="0"/>
        </a:spcBef>
        <a:spcAft>
          <a:spcPct val="0"/>
        </a:spcAft>
        <a:defRPr sz="3600" b="1">
          <a:solidFill>
            <a:schemeClr val="tx1"/>
          </a:solidFill>
          <a:latin typeface="Arial" pitchFamily="-108" charset="0"/>
          <a:ea typeface="ＭＳ Ｐゴシック" pitchFamily="-108" charset="-128"/>
        </a:defRPr>
      </a:lvl6pPr>
      <a:lvl7pPr marL="914400" algn="l" defTabSz="457200" rtl="0" fontAlgn="base">
        <a:spcBef>
          <a:spcPct val="0"/>
        </a:spcBef>
        <a:spcAft>
          <a:spcPct val="0"/>
        </a:spcAft>
        <a:defRPr sz="3600" b="1">
          <a:solidFill>
            <a:schemeClr val="tx1"/>
          </a:solidFill>
          <a:latin typeface="Arial" pitchFamily="-108" charset="0"/>
          <a:ea typeface="ＭＳ Ｐゴシック" pitchFamily="-108" charset="-128"/>
        </a:defRPr>
      </a:lvl7pPr>
      <a:lvl8pPr marL="1371600" algn="l" defTabSz="457200" rtl="0" fontAlgn="base">
        <a:spcBef>
          <a:spcPct val="0"/>
        </a:spcBef>
        <a:spcAft>
          <a:spcPct val="0"/>
        </a:spcAft>
        <a:defRPr sz="3600" b="1">
          <a:solidFill>
            <a:schemeClr val="tx1"/>
          </a:solidFill>
          <a:latin typeface="Arial" pitchFamily="-108" charset="0"/>
          <a:ea typeface="ＭＳ Ｐゴシック" pitchFamily="-108" charset="-128"/>
        </a:defRPr>
      </a:lvl8pPr>
      <a:lvl9pPr marL="1828800" algn="l" defTabSz="457200" rtl="0" fontAlgn="base">
        <a:spcBef>
          <a:spcPct val="0"/>
        </a:spcBef>
        <a:spcAft>
          <a:spcPct val="0"/>
        </a:spcAft>
        <a:defRPr sz="3600" b="1">
          <a:solidFill>
            <a:schemeClr val="tx1"/>
          </a:solidFill>
          <a:latin typeface="Arial" pitchFamily="-108"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r>
              <a:rPr lang="en-GB" altLang="en-US" smtClean="0"/>
              <a:t>Greenwich Political Economy Research Centre</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4DB2542-DD54-EE48-8C66-B4A7BBE7AF8D}" type="slidenum">
              <a:rPr lang="en-US" altLang="en-US"/>
              <a:pPr/>
              <a:t>‹#›</a:t>
            </a:fld>
            <a:endParaRPr lang="en-US" altLang="en-US"/>
          </a:p>
        </p:txBody>
      </p:sp>
    </p:spTree>
    <p:extLst>
      <p:ext uri="{BB962C8B-B14F-4D97-AF65-F5344CB8AC3E}">
        <p14:creationId xmlns="" xmlns:p14="http://schemas.microsoft.com/office/powerpoint/2010/main" val="424238335"/>
      </p:ext>
    </p:extLst>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Word_Document5.doc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package" Target="../embeddings/Microsoft_Office_Word_Document6.doc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package" Target="../embeddings/Microsoft_Office_Word_Document10.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Microsoft_Office_Word_Document9.docx"/><Relationship Id="rId5" Type="http://schemas.openxmlformats.org/officeDocument/2006/relationships/package" Target="../embeddings/Microsoft_Office_Word_Document8.docx"/><Relationship Id="rId4" Type="http://schemas.openxmlformats.org/officeDocument/2006/relationships/package" Target="../embeddings/Microsoft_Office_Word_Document7.docx"/></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package" Target="../embeddings/Microsoft_Office_Word_Document13.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Microsoft_Office_Word_Document12.docx"/><Relationship Id="rId5" Type="http://schemas.openxmlformats.org/officeDocument/2006/relationships/package" Target="../embeddings/Microsoft_Office_Word_Document11.docx"/><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gre.ac.uk/business/research/centres/gperc/pubreports/greenwich-papers-in-political-economy" TargetMode="External"/><Relationship Id="rId2" Type="http://schemas.openxmlformats.org/officeDocument/2006/relationships/hyperlink" Target="http://mrzine.monthlyreview.org/2010/kalecki220510.html" TargetMode="External"/><Relationship Id="rId1" Type="http://schemas.openxmlformats.org/officeDocument/2006/relationships/slideLayout" Target="../slideLayouts/slideLayout14.xml"/><Relationship Id="rId4" Type="http://schemas.openxmlformats.org/officeDocument/2006/relationships/hyperlink" Target="http://gala.gre.ac.uk/id/eprint/16088"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Excel_Worksheet15.xlsx"/><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7"/>
          <p:cNvSpPr txBox="1">
            <a:spLocks noChangeArrowheads="1"/>
          </p:cNvSpPr>
          <p:nvPr/>
        </p:nvSpPr>
        <p:spPr bwMode="auto">
          <a:xfrm>
            <a:off x="250825" y="2420938"/>
            <a:ext cx="7108825"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GB" altLang="en-US" sz="3600" b="1" i="1" dirty="0">
              <a:latin typeface="Arial Narrow" charset="0"/>
            </a:endParaRPr>
          </a:p>
        </p:txBody>
      </p:sp>
      <p:graphicFrame>
        <p:nvGraphicFramePr>
          <p:cNvPr id="3" name="Objekt 2"/>
          <p:cNvGraphicFramePr>
            <a:graphicFrameLocks noChangeAspect="1"/>
          </p:cNvGraphicFramePr>
          <p:nvPr>
            <p:extLst>
              <p:ext uri="{D42A27DB-BD31-4B8C-83A1-F6EECF244321}">
                <p14:modId xmlns="" xmlns:p14="http://schemas.microsoft.com/office/powerpoint/2010/main" val="530238954"/>
              </p:ext>
            </p:extLst>
          </p:nvPr>
        </p:nvGraphicFramePr>
        <p:xfrm>
          <a:off x="4514850" y="3346450"/>
          <a:ext cx="114300" cy="165100"/>
        </p:xfrm>
        <a:graphic>
          <a:graphicData uri="http://schemas.openxmlformats.org/presentationml/2006/ole">
            <p:oleObj spid="_x0000_s1076" name="Formel" r:id="rId4" imgW="100440" imgH="155160" progId="Equation.3">
              <p:embed/>
            </p:oleObj>
          </a:graphicData>
        </a:graphic>
      </p:graphicFrame>
      <p:sp>
        <p:nvSpPr>
          <p:cNvPr id="5"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
        <p:nvSpPr>
          <p:cNvPr id="6" name="Titel 1"/>
          <p:cNvSpPr txBox="1">
            <a:spLocks/>
          </p:cNvSpPr>
          <p:nvPr/>
        </p:nvSpPr>
        <p:spPr>
          <a:xfrm>
            <a:off x="251520" y="980728"/>
            <a:ext cx="7108130" cy="2530822"/>
          </a:xfrm>
          <a:prstGeom prst="rect">
            <a:avLst/>
          </a:prstGeom>
        </p:spPr>
        <p:txBody>
          <a:bodyPr/>
          <a:lstStyle/>
          <a:p>
            <a:pPr lvl="0">
              <a:defRPr/>
            </a:pPr>
            <a:r>
              <a:rPr lang="en-GB" sz="2800" dirty="0" smtClean="0"/>
              <a:t> </a:t>
            </a:r>
            <a:endParaRPr lang="en-GB" sz="2800" i="1" dirty="0">
              <a:latin typeface="Arial"/>
              <a:ea typeface="MS PGothic" pitchFamily="34" charset="-128"/>
              <a:cs typeface="Arial"/>
            </a:endParaRPr>
          </a:p>
        </p:txBody>
      </p:sp>
      <p:sp>
        <p:nvSpPr>
          <p:cNvPr id="7" name="Textfeld 2"/>
          <p:cNvSpPr txBox="1"/>
          <p:nvPr/>
        </p:nvSpPr>
        <p:spPr>
          <a:xfrm>
            <a:off x="250824" y="1196752"/>
            <a:ext cx="5473303" cy="3170099"/>
          </a:xfrm>
          <a:prstGeom prst="rect">
            <a:avLst/>
          </a:prstGeom>
          <a:noFill/>
        </p:spPr>
        <p:txBody>
          <a:bodyPr wrap="square" rtlCol="0">
            <a:spAutoFit/>
          </a:bodyPr>
          <a:lstStyle/>
          <a:p>
            <a:r>
              <a:rPr lang="en-GB" sz="2400" b="1" dirty="0" smtClean="0"/>
              <a:t>Aggregate demand, </a:t>
            </a:r>
          </a:p>
          <a:p>
            <a:r>
              <a:rPr lang="en-GB" sz="2400" b="1" dirty="0" smtClean="0"/>
              <a:t>income distribution,</a:t>
            </a:r>
            <a:br>
              <a:rPr lang="en-GB" sz="2400" b="1" dirty="0" smtClean="0"/>
            </a:br>
            <a:r>
              <a:rPr lang="en-GB" sz="2400" b="1" dirty="0" smtClean="0"/>
              <a:t>unemployment</a:t>
            </a:r>
            <a:endParaRPr lang="en-US" sz="2000" dirty="0" smtClean="0"/>
          </a:p>
          <a:p>
            <a:endParaRPr lang="en-US" sz="2000" dirty="0" smtClean="0"/>
          </a:p>
          <a:p>
            <a:r>
              <a:rPr lang="en-US" sz="2000" dirty="0" smtClean="0"/>
              <a:t>Ö</a:t>
            </a:r>
            <a:r>
              <a:rPr lang="en-GB" sz="2000" dirty="0" smtClean="0"/>
              <a:t>zlem Onaran  </a:t>
            </a:r>
          </a:p>
          <a:p>
            <a:r>
              <a:rPr lang="en-GB" sz="1600" dirty="0" smtClean="0"/>
              <a:t>Professor of Economics</a:t>
            </a:r>
          </a:p>
          <a:p>
            <a:endParaRPr lang="en-GB" sz="1600" dirty="0" smtClean="0"/>
          </a:p>
          <a:p>
            <a:r>
              <a:rPr lang="en-GB" sz="1600" dirty="0" smtClean="0"/>
              <a:t>University of Greenwich</a:t>
            </a:r>
          </a:p>
          <a:p>
            <a:r>
              <a:rPr lang="en-GB" sz="1600" dirty="0" smtClean="0"/>
              <a:t>Political Economy Research Centre</a:t>
            </a:r>
          </a:p>
          <a:p>
            <a:endParaRPr lang="en-GB"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700"/>
            <a:ext cx="8229600" cy="333400"/>
          </a:xfrm>
        </p:spPr>
        <p:txBody>
          <a:bodyPr/>
          <a:lstStyle/>
          <a:p>
            <a:r>
              <a:rPr lang="en-GB" dirty="0" smtClean="0"/>
              <a:t>Unemployment</a:t>
            </a:r>
            <a:endParaRPr lang="en-US" dirty="0"/>
          </a:p>
        </p:txBody>
      </p:sp>
      <p:sp>
        <p:nvSpPr>
          <p:cNvPr id="3" name="Content Placeholder 2"/>
          <p:cNvSpPr>
            <a:spLocks noGrp="1"/>
          </p:cNvSpPr>
          <p:nvPr>
            <p:ph idx="1"/>
          </p:nvPr>
        </p:nvSpPr>
        <p:spPr>
          <a:xfrm>
            <a:off x="457200" y="1772816"/>
            <a:ext cx="8229600" cy="4353347"/>
          </a:xfrm>
        </p:spPr>
        <p:txBody>
          <a:bodyPr/>
          <a:lstStyle/>
          <a:p>
            <a:r>
              <a:rPr lang="en-US" sz="2000" dirty="0" smtClean="0"/>
              <a:t>Unemployment as an inherent feature of capitalist economies</a:t>
            </a:r>
          </a:p>
          <a:p>
            <a:r>
              <a:rPr lang="en-US" sz="2000" dirty="0" smtClean="0"/>
              <a:t>Cyclical fluctuations are a key feature</a:t>
            </a:r>
          </a:p>
          <a:p>
            <a:r>
              <a:rPr lang="en-US" sz="2000" dirty="0" smtClean="0"/>
              <a:t>Mainstream macroeconomists largely dismiss these features with explanations of unemployment based on ‘market imperfections’</a:t>
            </a:r>
          </a:p>
          <a:p>
            <a:pPr lvl="1"/>
            <a:r>
              <a:rPr lang="en-US" sz="2000" dirty="0" smtClean="0"/>
              <a:t>choice of leisure in new classical economics</a:t>
            </a:r>
          </a:p>
          <a:p>
            <a:r>
              <a:rPr lang="en-GB" sz="2000" dirty="0" smtClean="0"/>
              <a:t>Involuntary </a:t>
            </a:r>
            <a:r>
              <a:rPr lang="en-US" sz="2000" dirty="0" smtClean="0"/>
              <a:t>Unemployment in Keynes </a:t>
            </a:r>
          </a:p>
          <a:p>
            <a:r>
              <a:rPr lang="en-US" sz="2000" dirty="0" smtClean="0"/>
              <a:t>Post Keynesians have range of approaches to unemployment – arising from:</a:t>
            </a:r>
          </a:p>
          <a:p>
            <a:r>
              <a:rPr lang="en-US" sz="2000" dirty="0" smtClean="0"/>
              <a:t>Lack of demand; lack of productive capacity; political and social constraints</a:t>
            </a:r>
          </a:p>
          <a:p>
            <a:r>
              <a:rPr lang="en-US" sz="2000" dirty="0" smtClean="0"/>
              <a:t>and of cyclical fluctuations (multiplier-accelerator </a:t>
            </a:r>
            <a:r>
              <a:rPr lang="fr-FR" sz="2000" dirty="0" smtClean="0"/>
              <a:t>type; Minsky cycles; </a:t>
            </a:r>
            <a:r>
              <a:rPr lang="fr-FR" sz="2000" dirty="0" err="1" smtClean="0"/>
              <a:t>Goodwin</a:t>
            </a:r>
            <a:r>
              <a:rPr lang="fr-FR" sz="2000" dirty="0" smtClean="0"/>
              <a:t> cycles </a:t>
            </a:r>
            <a:r>
              <a:rPr lang="fr-FR" sz="2000" dirty="0" err="1" smtClean="0"/>
              <a:t>etc</a:t>
            </a:r>
            <a:r>
              <a:rPr lang="fr-FR" sz="2000" dirty="0" smtClean="0"/>
              <a:t>).</a:t>
            </a:r>
            <a:endParaRPr lang="en-US" sz="2000"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10</a:t>
            </a:fld>
            <a:endParaRPr lang="en-US" altLang="en-US" dirty="0"/>
          </a:p>
        </p:txBody>
      </p:sp>
      <p:sp>
        <p:nvSpPr>
          <p:cNvPr id="5" name="Footer Placeholder 4"/>
          <p:cNvSpPr>
            <a:spLocks noGrp="1"/>
          </p:cNvSpPr>
          <p:nvPr>
            <p:ph type="ftr" sz="quarter" idx="3"/>
          </p:nvPr>
        </p:nvSpPr>
        <p:spPr/>
        <p:txBody>
          <a:bodyPr/>
          <a:lstStyle/>
          <a:p>
            <a:r>
              <a:rPr lang="en-GB" altLang="en-US" dirty="0" smtClean="0"/>
              <a:t>Greenwich Political Economy Research Centre</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p>
            <a:r>
              <a:rPr lang="en-GB" dirty="0" smtClean="0"/>
              <a:t>Growth: neoclassical </a:t>
            </a:r>
            <a:r>
              <a:rPr lang="en-GB" dirty="0" err="1" smtClean="0"/>
              <a:t>vs</a:t>
            </a:r>
            <a:r>
              <a:rPr lang="en-GB" dirty="0" smtClean="0"/>
              <a:t> Keynes</a:t>
            </a:r>
            <a:endParaRPr lang="de-DE" dirty="0"/>
          </a:p>
        </p:txBody>
      </p:sp>
      <p:sp>
        <p:nvSpPr>
          <p:cNvPr id="3" name="Content Placeholder 2"/>
          <p:cNvSpPr>
            <a:spLocks noGrp="1"/>
          </p:cNvSpPr>
          <p:nvPr>
            <p:ph idx="1"/>
          </p:nvPr>
        </p:nvSpPr>
        <p:spPr>
          <a:xfrm>
            <a:off x="457200" y="1700808"/>
            <a:ext cx="8229600" cy="5304652"/>
          </a:xfrm>
        </p:spPr>
        <p:txBody>
          <a:bodyPr>
            <a:normAutofit fontScale="40000" lnSpcReduction="20000"/>
          </a:bodyPr>
          <a:lstStyle/>
          <a:p>
            <a:r>
              <a:rPr lang="en-GB" sz="5000" dirty="0" smtClean="0"/>
              <a:t>Growth was a central issue for classical economics</a:t>
            </a:r>
          </a:p>
          <a:p>
            <a:r>
              <a:rPr lang="en-GB" sz="5000" dirty="0" smtClean="0"/>
              <a:t>But not for </a:t>
            </a:r>
            <a:r>
              <a:rPr lang="en-GB" sz="5000" dirty="0" err="1" smtClean="0"/>
              <a:t>Neoclassicals</a:t>
            </a:r>
            <a:r>
              <a:rPr lang="en-GB" sz="5000" dirty="0" smtClean="0"/>
              <a:t>, who focussed on allocation</a:t>
            </a:r>
          </a:p>
          <a:p>
            <a:r>
              <a:rPr lang="en-GB" sz="5000" dirty="0" smtClean="0"/>
              <a:t>Keynesian-Neoclassical Synthesis: Keynesian short run and classical long run</a:t>
            </a:r>
          </a:p>
          <a:p>
            <a:r>
              <a:rPr lang="en-GB" sz="5000" dirty="0" smtClean="0"/>
              <a:t>1950 and 60s: development of neoclassical growth theory –Solow</a:t>
            </a:r>
          </a:p>
          <a:p>
            <a:pPr lvl="1">
              <a:lnSpc>
                <a:spcPct val="80000"/>
              </a:lnSpc>
            </a:pPr>
            <a:r>
              <a:rPr lang="en-GB" sz="5000" dirty="0" smtClean="0"/>
              <a:t>savings determines investment</a:t>
            </a:r>
          </a:p>
          <a:p>
            <a:pPr lvl="1">
              <a:lnSpc>
                <a:spcPct val="80000"/>
              </a:lnSpc>
            </a:pPr>
            <a:r>
              <a:rPr lang="en-GB" sz="5000" dirty="0" smtClean="0"/>
              <a:t>Assumes full employment</a:t>
            </a:r>
          </a:p>
          <a:p>
            <a:pPr lvl="1">
              <a:lnSpc>
                <a:spcPct val="80000"/>
              </a:lnSpc>
            </a:pPr>
            <a:r>
              <a:rPr lang="en-GB" sz="5000" dirty="0" smtClean="0"/>
              <a:t>Supply-side economics</a:t>
            </a:r>
          </a:p>
          <a:p>
            <a:pPr lvl="1">
              <a:lnSpc>
                <a:spcPct val="80000"/>
              </a:lnSpc>
            </a:pPr>
            <a:r>
              <a:rPr lang="en-GB" sz="5000" dirty="0" smtClean="0"/>
              <a:t>long run is independent of the short run</a:t>
            </a:r>
          </a:p>
          <a:p>
            <a:r>
              <a:rPr lang="en-GB" sz="5000" dirty="0" smtClean="0"/>
              <a:t>New/Endogenous growth theory:</a:t>
            </a:r>
          </a:p>
          <a:p>
            <a:pPr lvl="1"/>
            <a:r>
              <a:rPr lang="en-GB" sz="5000" dirty="0" smtClean="0"/>
              <a:t>Technology is not exogenous but endogenous</a:t>
            </a:r>
          </a:p>
          <a:p>
            <a:pPr lvl="1"/>
            <a:r>
              <a:rPr lang="en-GB" sz="5000" dirty="0" smtClean="0"/>
              <a:t>a function of human capital, R&amp;D expenditures, and other institutional factors</a:t>
            </a:r>
          </a:p>
          <a:p>
            <a:pPr lvl="1"/>
            <a:r>
              <a:rPr lang="en-GB" sz="5000" dirty="0" smtClean="0"/>
              <a:t>Increasing returns to scale or external effects of capital stock</a:t>
            </a:r>
          </a:p>
          <a:p>
            <a:pPr lvl="1"/>
            <a:r>
              <a:rPr lang="en-GB" sz="5000" dirty="0" smtClean="0"/>
              <a:t>But essentially also neoclassical; savings determines investment</a:t>
            </a:r>
          </a:p>
          <a:p>
            <a:pPr lvl="1"/>
            <a:endParaRPr lang="en-GB" dirty="0" smtClean="0"/>
          </a:p>
          <a:p>
            <a:pPr>
              <a:buNone/>
            </a:pPr>
            <a:endParaRPr lang="en-GB" dirty="0" smtClean="0"/>
          </a:p>
          <a:p>
            <a:pPr>
              <a:buNone/>
            </a:pPr>
            <a:r>
              <a:rPr lang="en-GB" dirty="0" smtClean="0"/>
              <a:t> </a:t>
            </a:r>
          </a:p>
          <a:p>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Keynesian criticisms against the Solow growth model</a:t>
            </a:r>
            <a:endParaRPr lang="en-GB" sz="2400" dirty="0"/>
          </a:p>
        </p:txBody>
      </p:sp>
      <p:sp>
        <p:nvSpPr>
          <p:cNvPr id="3" name="Content Placeholder 2"/>
          <p:cNvSpPr>
            <a:spLocks noGrp="1"/>
          </p:cNvSpPr>
          <p:nvPr>
            <p:ph idx="1"/>
          </p:nvPr>
        </p:nvSpPr>
        <p:spPr/>
        <p:txBody>
          <a:bodyPr>
            <a:normAutofit/>
          </a:bodyPr>
          <a:lstStyle/>
          <a:p>
            <a:r>
              <a:rPr lang="en-GB" dirty="0" smtClean="0"/>
              <a:t>Posits that long run is independent of the short run</a:t>
            </a:r>
          </a:p>
          <a:p>
            <a:r>
              <a:rPr lang="en-GB" dirty="0" smtClean="0"/>
              <a:t>There are no ‘animal spirits’ in the long run. It effectively ignores demand-side problems.</a:t>
            </a:r>
          </a:p>
          <a:p>
            <a:r>
              <a:rPr lang="en-GB" dirty="0" smtClean="0"/>
              <a:t>There is no role for institutions in influencing a country’s growth path.</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Keynesian/ post</a:t>
            </a:r>
            <a:r>
              <a:rPr lang="tr-TR" dirty="0" smtClean="0"/>
              <a:t>-Kaleckian</a:t>
            </a:r>
            <a:r>
              <a:rPr lang="en-GB" dirty="0" smtClean="0"/>
              <a:t> growth</a:t>
            </a:r>
            <a:endParaRPr lang="de-DE" dirty="0"/>
          </a:p>
        </p:txBody>
      </p:sp>
      <p:sp>
        <p:nvSpPr>
          <p:cNvPr id="3" name="Content Placeholder 2"/>
          <p:cNvSpPr>
            <a:spLocks noGrp="1"/>
          </p:cNvSpPr>
          <p:nvPr>
            <p:ph idx="1"/>
          </p:nvPr>
        </p:nvSpPr>
        <p:spPr>
          <a:xfrm>
            <a:off x="457200" y="2204864"/>
            <a:ext cx="8229600" cy="3382963"/>
          </a:xfrm>
        </p:spPr>
        <p:txBody>
          <a:bodyPr>
            <a:normAutofit fontScale="77500" lnSpcReduction="20000"/>
          </a:bodyPr>
          <a:lstStyle/>
          <a:p>
            <a:r>
              <a:rPr lang="en-GB" sz="2600" dirty="0" smtClean="0"/>
              <a:t>Long run is a succession of short-run </a:t>
            </a:r>
            <a:r>
              <a:rPr lang="en-GB" sz="2600" dirty="0" err="1" smtClean="0"/>
              <a:t>equilibria</a:t>
            </a:r>
            <a:r>
              <a:rPr lang="en-GB" sz="2600" dirty="0" smtClean="0"/>
              <a:t> = no fundamental difference between short and long run</a:t>
            </a:r>
          </a:p>
          <a:p>
            <a:r>
              <a:rPr lang="en-GB" sz="2600" dirty="0" smtClean="0"/>
              <a:t>Role of institutions</a:t>
            </a:r>
          </a:p>
          <a:p>
            <a:r>
              <a:rPr lang="en-GB" sz="2600" dirty="0" smtClean="0"/>
              <a:t>I=S also at the centre of long run analysis.</a:t>
            </a:r>
          </a:p>
          <a:p>
            <a:r>
              <a:rPr lang="en-GB" sz="2600" dirty="0" smtClean="0"/>
              <a:t>Animal spirits in the long run.</a:t>
            </a:r>
          </a:p>
          <a:p>
            <a:pPr lvl="1"/>
            <a:r>
              <a:rPr lang="en-GB" sz="2600" dirty="0" smtClean="0"/>
              <a:t>Note: there is no behavioural investment function in the neoclassical Solow growth model.</a:t>
            </a:r>
          </a:p>
          <a:p>
            <a:r>
              <a:rPr lang="en-GB" sz="2600" dirty="0" smtClean="0"/>
              <a:t>Saving rate depends on demand and income distribution</a:t>
            </a:r>
          </a:p>
          <a:p>
            <a:r>
              <a:rPr lang="de-AT" sz="2600" dirty="0" smtClean="0"/>
              <a:t>Dual role of wages</a:t>
            </a:r>
          </a:p>
          <a:p>
            <a:pPr lvl="1"/>
            <a:r>
              <a:rPr lang="de-DE" sz="2600" dirty="0" smtClean="0"/>
              <a:t>Income distribution and demand-led growth</a:t>
            </a:r>
          </a:p>
          <a:p>
            <a:pPr lvl="1"/>
            <a:r>
              <a:rPr lang="en-GB" sz="2600" dirty="0" smtClean="0"/>
              <a:t>wage-led </a:t>
            </a:r>
            <a:r>
              <a:rPr lang="en-GB" sz="2600" dirty="0" err="1" smtClean="0"/>
              <a:t>vs</a:t>
            </a:r>
            <a:r>
              <a:rPr lang="en-GB" sz="2600" dirty="0" smtClean="0"/>
              <a:t> profit-led growth</a:t>
            </a:r>
            <a:endParaRPr lang="de-DE" sz="2600" dirty="0" smtClean="0"/>
          </a:p>
          <a:p>
            <a:pPr>
              <a:buNone/>
            </a:pPr>
            <a:endParaRPr lang="en-GB" dirty="0" smtClean="0"/>
          </a:p>
          <a:p>
            <a:pPr lvl="1"/>
            <a:endParaRPr lang="de-DE" dirty="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BF2462A-0B3C-4A2E-93FD-EB0D71520D10}" type="slidenum">
              <a:rPr lang="de-AT"/>
              <a:pPr/>
              <a:t>14</a:t>
            </a:fld>
            <a:endParaRPr lang="de-AT"/>
          </a:p>
        </p:txBody>
      </p:sp>
      <p:sp>
        <p:nvSpPr>
          <p:cNvPr id="119810" name="Rectangle 2"/>
          <p:cNvSpPr>
            <a:spLocks noGrp="1" noChangeArrowheads="1"/>
          </p:cNvSpPr>
          <p:nvPr>
            <p:ph type="title"/>
          </p:nvPr>
        </p:nvSpPr>
        <p:spPr>
          <a:xfrm>
            <a:off x="457200" y="779363"/>
            <a:ext cx="8229600" cy="633412"/>
          </a:xfrm>
        </p:spPr>
        <p:txBody>
          <a:bodyPr/>
          <a:lstStyle/>
          <a:p>
            <a:r>
              <a:rPr lang="de-AT" sz="2400" b="0" dirty="0"/>
              <a:t>Income distribution: Glossary</a:t>
            </a:r>
            <a:endParaRPr lang="de-DE" sz="2400" b="0" dirty="0"/>
          </a:p>
        </p:txBody>
      </p:sp>
      <p:sp>
        <p:nvSpPr>
          <p:cNvPr id="119811" name="Rectangle 3"/>
          <p:cNvSpPr>
            <a:spLocks noGrp="1" noChangeArrowheads="1"/>
          </p:cNvSpPr>
          <p:nvPr>
            <p:ph type="body" idx="1"/>
          </p:nvPr>
        </p:nvSpPr>
        <p:spPr>
          <a:xfrm>
            <a:off x="395288" y="1268760"/>
            <a:ext cx="8748712" cy="3949799"/>
          </a:xfrm>
        </p:spPr>
        <p:txBody>
          <a:bodyPr/>
          <a:lstStyle/>
          <a:p>
            <a:r>
              <a:rPr lang="de-AT" sz="1800" dirty="0"/>
              <a:t>Personal income </a:t>
            </a:r>
            <a:r>
              <a:rPr lang="de-AT" sz="1800" dirty="0" smtClean="0"/>
              <a:t>distribution: High </a:t>
            </a:r>
            <a:r>
              <a:rPr lang="de-AT" sz="1800" dirty="0"/>
              <a:t>vs. low income groups</a:t>
            </a:r>
          </a:p>
          <a:p>
            <a:r>
              <a:rPr lang="de-AT" sz="1800" dirty="0" smtClean="0"/>
              <a:t>Functional </a:t>
            </a:r>
            <a:r>
              <a:rPr lang="de-AT" sz="1800" dirty="0"/>
              <a:t>income distribution</a:t>
            </a:r>
          </a:p>
          <a:p>
            <a:pPr lvl="1"/>
            <a:r>
              <a:rPr lang="de-AT" sz="1800" dirty="0"/>
              <a:t>source of income - class</a:t>
            </a:r>
          </a:p>
          <a:p>
            <a:pPr lvl="1"/>
            <a:r>
              <a:rPr lang="de-AT" sz="1800" dirty="0"/>
              <a:t>profit income (capital) vs. wage income (labor)</a:t>
            </a:r>
          </a:p>
          <a:p>
            <a:pPr lvl="2"/>
            <a:r>
              <a:rPr lang="de-AT" sz="1800" dirty="0"/>
              <a:t>Value added (Y)=profit (R) + wage (W)</a:t>
            </a:r>
          </a:p>
          <a:p>
            <a:pPr lvl="2"/>
            <a:r>
              <a:rPr lang="de-AT" sz="1800" dirty="0" smtClean="0"/>
              <a:t>Profit: gross operating surplus</a:t>
            </a:r>
          </a:p>
          <a:p>
            <a:pPr lvl="2"/>
            <a:r>
              <a:rPr lang="de-AT" sz="1800" dirty="0" smtClean="0"/>
              <a:t>Wage: labour compensation</a:t>
            </a:r>
          </a:p>
          <a:p>
            <a:pPr lvl="2"/>
            <a:r>
              <a:rPr lang="de-AT" sz="1800" dirty="0" smtClean="0"/>
              <a:t>Wage </a:t>
            </a:r>
            <a:r>
              <a:rPr lang="de-AT" sz="1800" dirty="0"/>
              <a:t>share=wage/value added</a:t>
            </a:r>
          </a:p>
          <a:p>
            <a:pPr lvl="2"/>
            <a:r>
              <a:rPr lang="de-AT" sz="1800" dirty="0"/>
              <a:t>Profit/value added=1- wage/value added</a:t>
            </a:r>
          </a:p>
          <a:p>
            <a:pPr lvl="2"/>
            <a:r>
              <a:rPr lang="de-AT" sz="1800" dirty="0"/>
              <a:t>High profit share in income (high profitability)= low wage share</a:t>
            </a:r>
          </a:p>
          <a:p>
            <a:r>
              <a:rPr lang="de-DE" sz="1800" dirty="0"/>
              <a:t>Wage share vs. unit labor cost</a:t>
            </a:r>
          </a:p>
          <a:p>
            <a:r>
              <a:rPr lang="de-DE" sz="1800" dirty="0"/>
              <a:t>Wage share=(wage per employee*No of employees)/Value added</a:t>
            </a:r>
          </a:p>
          <a:p>
            <a:pPr lvl="1">
              <a:buFontTx/>
              <a:buNone/>
            </a:pPr>
            <a:r>
              <a:rPr lang="de-DE" sz="1800" dirty="0" smtClean="0"/>
              <a:t>=real unit </a:t>
            </a:r>
            <a:r>
              <a:rPr lang="de-DE" sz="1800" dirty="0"/>
              <a:t>labor cost</a:t>
            </a:r>
          </a:p>
          <a:p>
            <a:r>
              <a:rPr lang="de-DE" sz="1800" dirty="0"/>
              <a:t>Wage share=wage per employee/(Value added/No of employees)</a:t>
            </a:r>
          </a:p>
          <a:p>
            <a:pPr lvl="1">
              <a:buFontTx/>
              <a:buNone/>
            </a:pPr>
            <a:r>
              <a:rPr lang="de-DE" sz="1800" dirty="0"/>
              <a:t>=wage per employee/productivity</a:t>
            </a:r>
          </a:p>
          <a:p>
            <a:endParaRPr lang="de-DE" sz="2000" dirty="0"/>
          </a:p>
        </p:txBody>
      </p:sp>
      <p:sp>
        <p:nvSpPr>
          <p:cNvPr id="6" name="Footer Placeholder 4"/>
          <p:cNvSpPr>
            <a:spLocks noGrp="1"/>
          </p:cNvSpPr>
          <p:nvPr>
            <p:ph type="ftr" sz="quarter" idx="3"/>
          </p:nvPr>
        </p:nvSpPr>
        <p:spPr>
          <a:xfrm>
            <a:off x="107504" y="195051"/>
            <a:ext cx="4572000" cy="332656"/>
          </a:xfrm>
        </p:spPr>
        <p:txBody>
          <a:bodyPr/>
          <a:lstStyle/>
          <a:p>
            <a:r>
              <a:rPr lang="en-GB" altLang="en-US" dirty="0" smtClean="0"/>
              <a:t>Greenwich Political Economy Research Centre</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4CDD041-C9D7-46CF-95CC-12B5DF18D3B7}" type="slidenum">
              <a:rPr lang="de-AT"/>
              <a:pPr/>
              <a:t>15</a:t>
            </a:fld>
            <a:endParaRPr lang="de-AT"/>
          </a:p>
        </p:txBody>
      </p:sp>
      <p:sp>
        <p:nvSpPr>
          <p:cNvPr id="136194" name="Rectangle 2"/>
          <p:cNvSpPr>
            <a:spLocks noGrp="1" noChangeArrowheads="1"/>
          </p:cNvSpPr>
          <p:nvPr>
            <p:ph type="title"/>
          </p:nvPr>
        </p:nvSpPr>
        <p:spPr>
          <a:xfrm>
            <a:off x="467544" y="771699"/>
            <a:ext cx="8229600" cy="706090"/>
          </a:xfrm>
        </p:spPr>
        <p:txBody>
          <a:bodyPr/>
          <a:lstStyle/>
          <a:p>
            <a:r>
              <a:rPr lang="tr-TR" sz="2400" b="0" dirty="0">
                <a:solidFill>
                  <a:schemeClr val="tx2"/>
                </a:solidFill>
              </a:rPr>
              <a:t>E</a:t>
            </a:r>
            <a:r>
              <a:rPr lang="de-AT" sz="2400" b="0" dirty="0">
                <a:solidFill>
                  <a:schemeClr val="tx2"/>
                </a:solidFill>
              </a:rPr>
              <a:t>ffect of income distribution on </a:t>
            </a:r>
            <a:r>
              <a:rPr lang="tr-TR" sz="2400" b="0" dirty="0" smtClean="0">
                <a:solidFill>
                  <a:schemeClr val="tx2"/>
                </a:solidFill>
              </a:rPr>
              <a:t>growth</a:t>
            </a:r>
            <a:r>
              <a:rPr lang="de-AT" sz="2400" b="0" dirty="0" smtClean="0">
                <a:solidFill>
                  <a:schemeClr val="tx2"/>
                </a:solidFill>
              </a:rPr>
              <a:t>:</a:t>
            </a:r>
            <a:r>
              <a:rPr lang="tr-TR" sz="2400" b="0" dirty="0" smtClean="0">
                <a:solidFill>
                  <a:schemeClr val="tx2"/>
                </a:solidFill>
              </a:rPr>
              <a:t> </a:t>
            </a:r>
            <a:r>
              <a:rPr lang="en-US" sz="2400" b="0" dirty="0" smtClean="0">
                <a:solidFill>
                  <a:schemeClr val="tx2"/>
                </a:solidFill>
              </a:rPr>
              <a:t>Contesting theories</a:t>
            </a:r>
            <a:endParaRPr lang="tr-TR" sz="2400" b="0" dirty="0"/>
          </a:p>
        </p:txBody>
      </p:sp>
      <p:sp>
        <p:nvSpPr>
          <p:cNvPr id="136195" name="Rectangle 3"/>
          <p:cNvSpPr>
            <a:spLocks noGrp="1" noChangeArrowheads="1"/>
          </p:cNvSpPr>
          <p:nvPr>
            <p:ph type="body" idx="1"/>
          </p:nvPr>
        </p:nvSpPr>
        <p:spPr>
          <a:xfrm>
            <a:off x="562794" y="1477789"/>
            <a:ext cx="8496300" cy="4958011"/>
          </a:xfrm>
        </p:spPr>
        <p:txBody>
          <a:bodyPr/>
          <a:lstStyle/>
          <a:p>
            <a:pPr>
              <a:lnSpc>
                <a:spcPct val="80000"/>
              </a:lnSpc>
            </a:pPr>
            <a:r>
              <a:rPr lang="de-AT" sz="1800" dirty="0"/>
              <a:t>Effect of increasing profit share </a:t>
            </a:r>
            <a:r>
              <a:rPr lang="de-AT" sz="1800" dirty="0" smtClean="0"/>
              <a:t>(falling wage share, rising inequality) on </a:t>
            </a:r>
            <a:r>
              <a:rPr lang="de-AT" sz="1800" dirty="0"/>
              <a:t>growth?</a:t>
            </a:r>
            <a:endParaRPr lang="de-DE" sz="1800" dirty="0"/>
          </a:p>
          <a:p>
            <a:pPr>
              <a:lnSpc>
                <a:spcPct val="80000"/>
              </a:lnSpc>
            </a:pPr>
            <a:r>
              <a:rPr lang="tr-TR" sz="1800" dirty="0"/>
              <a:t>Neoclassical</a:t>
            </a:r>
            <a:r>
              <a:rPr lang="de-DE" sz="1800" dirty="0"/>
              <a:t>  </a:t>
            </a:r>
            <a:endParaRPr lang="de-DE" sz="1800" dirty="0" smtClean="0"/>
          </a:p>
          <a:p>
            <a:pPr lvl="1">
              <a:lnSpc>
                <a:spcPct val="80000"/>
              </a:lnSpc>
            </a:pPr>
            <a:r>
              <a:rPr lang="tr-TR" sz="1800" dirty="0" smtClean="0"/>
              <a:t>wage=cost</a:t>
            </a:r>
            <a:endParaRPr lang="tr-TR" sz="1800" dirty="0"/>
          </a:p>
          <a:p>
            <a:pPr lvl="1">
              <a:lnSpc>
                <a:spcPct val="80000"/>
              </a:lnSpc>
            </a:pPr>
            <a:r>
              <a:rPr lang="tr-TR" sz="1800" dirty="0"/>
              <a:t>positive effect on investment </a:t>
            </a:r>
          </a:p>
          <a:p>
            <a:pPr lvl="1">
              <a:lnSpc>
                <a:spcPct val="80000"/>
              </a:lnSpc>
            </a:pPr>
            <a:r>
              <a:rPr lang="tr-TR" sz="1800" dirty="0"/>
              <a:t>Positive effect on </a:t>
            </a:r>
            <a:r>
              <a:rPr lang="tr-TR" sz="1800" dirty="0" smtClean="0"/>
              <a:t>exports</a:t>
            </a:r>
            <a:endParaRPr lang="en-GB" sz="1800" dirty="0" smtClean="0"/>
          </a:p>
          <a:p>
            <a:pPr>
              <a:lnSpc>
                <a:spcPct val="80000"/>
              </a:lnSpc>
            </a:pPr>
            <a:r>
              <a:rPr lang="en-GB" sz="1800" dirty="0" smtClean="0"/>
              <a:t>Puzzle: Why is growth lower despite a rise in the profit share?</a:t>
            </a:r>
            <a:endParaRPr lang="tr-TR" sz="1800" dirty="0"/>
          </a:p>
          <a:p>
            <a:pPr>
              <a:lnSpc>
                <a:spcPct val="80000"/>
              </a:lnSpc>
            </a:pPr>
            <a:r>
              <a:rPr lang="de-AT" sz="1800" dirty="0" smtClean="0"/>
              <a:t>Keynes</a:t>
            </a:r>
          </a:p>
          <a:p>
            <a:pPr lvl="1">
              <a:lnSpc>
                <a:spcPct val="80000"/>
              </a:lnSpc>
            </a:pPr>
            <a:r>
              <a:rPr lang="de-AT" sz="1800" dirty="0" smtClean="0"/>
              <a:t>Demand-led growth; excess capacity; involuntary unemployment</a:t>
            </a:r>
          </a:p>
          <a:p>
            <a:pPr lvl="1">
              <a:lnSpc>
                <a:spcPct val="80000"/>
              </a:lnSpc>
            </a:pPr>
            <a:r>
              <a:rPr lang="de-AT" sz="1800" dirty="0" smtClean="0"/>
              <a:t>Inequality → neg</a:t>
            </a:r>
            <a:r>
              <a:rPr lang="tr-TR" sz="1800" dirty="0" smtClean="0"/>
              <a:t>ative</a:t>
            </a:r>
            <a:r>
              <a:rPr lang="de-AT" sz="1800" dirty="0" smtClean="0"/>
              <a:t> effect on consumption</a:t>
            </a:r>
            <a:r>
              <a:rPr lang="tr-TR" sz="1800" dirty="0" smtClean="0"/>
              <a:t> (underconsumption)</a:t>
            </a:r>
          </a:p>
          <a:p>
            <a:pPr lvl="1">
              <a:lnSpc>
                <a:spcPct val="80000"/>
              </a:lnSpc>
            </a:pPr>
            <a:r>
              <a:rPr lang="de-AT" sz="1800" dirty="0" smtClean="0"/>
              <a:t>Not much effect on investment</a:t>
            </a:r>
            <a:r>
              <a:rPr lang="tr-TR" sz="1800" dirty="0" smtClean="0"/>
              <a:t> (demand driven</a:t>
            </a:r>
            <a:r>
              <a:rPr lang="en-GB" sz="1800" dirty="0" smtClean="0"/>
              <a:t>, animal spirits</a:t>
            </a:r>
            <a:r>
              <a:rPr lang="tr-TR" sz="1800" dirty="0" smtClean="0"/>
              <a:t>)</a:t>
            </a:r>
            <a:endParaRPr lang="de-AT" sz="1800" dirty="0" smtClean="0"/>
          </a:p>
          <a:p>
            <a:pPr>
              <a:lnSpc>
                <a:spcPct val="80000"/>
              </a:lnSpc>
            </a:pPr>
            <a:r>
              <a:rPr lang="de-AT" sz="1800" dirty="0" smtClean="0"/>
              <a:t>Marx/Goodwin cycle </a:t>
            </a:r>
            <a:r>
              <a:rPr lang="en-GB" sz="1800" dirty="0" smtClean="0"/>
              <a:t> </a:t>
            </a:r>
            <a:endParaRPr lang="de-AT" sz="1800" dirty="0" smtClean="0"/>
          </a:p>
          <a:p>
            <a:pPr lvl="1">
              <a:lnSpc>
                <a:spcPct val="80000"/>
              </a:lnSpc>
            </a:pPr>
            <a:r>
              <a:rPr lang="de-AT" sz="1800" dirty="0" smtClean="0"/>
              <a:t>Pos</a:t>
            </a:r>
            <a:r>
              <a:rPr lang="tr-TR" sz="1800" dirty="0" smtClean="0"/>
              <a:t>itive</a:t>
            </a:r>
            <a:r>
              <a:rPr lang="de-AT" sz="1800" dirty="0" smtClean="0"/>
              <a:t> effect on investment</a:t>
            </a:r>
          </a:p>
          <a:p>
            <a:pPr lvl="1">
              <a:lnSpc>
                <a:spcPct val="80000"/>
              </a:lnSpc>
            </a:pPr>
            <a:r>
              <a:rPr lang="en-GB" sz="1800" dirty="0" smtClean="0"/>
              <a:t>High growth, depleting the reserve army of labour: </a:t>
            </a:r>
            <a:r>
              <a:rPr lang="tr-TR" sz="1800" dirty="0" smtClean="0"/>
              <a:t>profit squeeze</a:t>
            </a:r>
            <a:endParaRPr lang="en-GB" sz="1800" dirty="0" smtClean="0"/>
          </a:p>
          <a:p>
            <a:pPr lvl="1">
              <a:lnSpc>
                <a:spcPct val="80000"/>
              </a:lnSpc>
            </a:pPr>
            <a:r>
              <a:rPr lang="en-GB" sz="1800" dirty="0" smtClean="0"/>
              <a:t>Investment falls</a:t>
            </a:r>
          </a:p>
          <a:p>
            <a:pPr lvl="1">
              <a:lnSpc>
                <a:spcPct val="80000"/>
              </a:lnSpc>
            </a:pPr>
            <a:r>
              <a:rPr lang="de-AT" sz="1800" dirty="0" smtClean="0"/>
              <a:t>Large reserve army of labour; low wages→Realization crisis </a:t>
            </a:r>
            <a:endParaRPr lang="tr-TR" sz="1800" dirty="0" smtClean="0"/>
          </a:p>
          <a:p>
            <a:pPr>
              <a:lnSpc>
                <a:spcPct val="80000"/>
              </a:lnSpc>
            </a:pPr>
            <a:r>
              <a:rPr lang="de-DE" sz="1800" dirty="0" smtClean="0"/>
              <a:t>Post-Keynesian/</a:t>
            </a:r>
            <a:r>
              <a:rPr lang="en-GB" sz="1800" dirty="0" smtClean="0"/>
              <a:t>Post</a:t>
            </a:r>
            <a:r>
              <a:rPr lang="tr-TR" sz="1800" dirty="0" smtClean="0"/>
              <a:t>-Kaleckian</a:t>
            </a:r>
            <a:r>
              <a:rPr lang="en-GB" sz="1800" dirty="0" smtClean="0"/>
              <a:t>: Synthesis of Marx and Keynes</a:t>
            </a:r>
            <a:endParaRPr lang="de-AT" sz="1800" dirty="0" smtClean="0"/>
          </a:p>
          <a:p>
            <a:pPr lvl="1">
              <a:lnSpc>
                <a:spcPct val="80000"/>
              </a:lnSpc>
            </a:pPr>
            <a:endParaRPr lang="en-GB" sz="1800" dirty="0" smtClean="0"/>
          </a:p>
        </p:txBody>
      </p:sp>
      <p:sp>
        <p:nvSpPr>
          <p:cNvPr id="6"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691"/>
            <a:ext cx="8229600" cy="850106"/>
          </a:xfrm>
        </p:spPr>
        <p:txBody>
          <a:bodyPr>
            <a:normAutofit/>
          </a:bodyPr>
          <a:lstStyle/>
          <a:p>
            <a:r>
              <a:rPr lang="en-GB" sz="2400" dirty="0" smtClean="0"/>
              <a:t>The basic Kaleckian models and fundamental elements of modern capitalism</a:t>
            </a:r>
            <a:endParaRPr lang="en-US" sz="2400" dirty="0"/>
          </a:p>
        </p:txBody>
      </p:sp>
      <p:sp>
        <p:nvSpPr>
          <p:cNvPr id="3" name="Content Placeholder 2"/>
          <p:cNvSpPr>
            <a:spLocks noGrp="1"/>
          </p:cNvSpPr>
          <p:nvPr>
            <p:ph idx="1"/>
          </p:nvPr>
        </p:nvSpPr>
        <p:spPr>
          <a:xfrm>
            <a:off x="467544" y="1484784"/>
            <a:ext cx="8496944" cy="4785395"/>
          </a:xfrm>
        </p:spPr>
        <p:txBody>
          <a:bodyPr>
            <a:noAutofit/>
          </a:bodyPr>
          <a:lstStyle/>
          <a:p>
            <a:r>
              <a:rPr lang="en-GB" sz="1600" dirty="0" smtClean="0"/>
              <a:t>“Goods and capital markets do not adhere to ideal perfect competition, but are rather characterized by oligopolistic and monopolistic elements. </a:t>
            </a:r>
          </a:p>
          <a:p>
            <a:r>
              <a:rPr lang="en-GB" sz="1600" dirty="0" smtClean="0"/>
              <a:t>Prices are set via active cost-plus pricing</a:t>
            </a:r>
          </a:p>
          <a:p>
            <a:r>
              <a:rPr lang="en-US" sz="1600" dirty="0" smtClean="0"/>
              <a:t>Conflict theory approach to inflation based on competing claims on income  </a:t>
            </a:r>
            <a:r>
              <a:rPr lang="en-GB" sz="1600" dirty="0" smtClean="0"/>
              <a:t> </a:t>
            </a:r>
          </a:p>
          <a:p>
            <a:r>
              <a:rPr lang="en-GB" sz="1600" dirty="0" smtClean="0"/>
              <a:t>the mark-up on unit variable costs are affected by the degree of price competition among firms in the goods market, by overhead costs and by the bargaining power of trade unions in the labour market. </a:t>
            </a:r>
          </a:p>
          <a:p>
            <a:r>
              <a:rPr lang="en-GB" sz="1600" dirty="0" smtClean="0"/>
              <a:t>Functional income distribution depends on distributional conflict, which primarily affects the mark-up </a:t>
            </a:r>
          </a:p>
          <a:p>
            <a:r>
              <a:rPr lang="en-GB" sz="1600" dirty="0" smtClean="0"/>
              <a:t>Labour supply is not a constraint to production, output, or growth, </a:t>
            </a:r>
          </a:p>
          <a:p>
            <a:r>
              <a:rPr lang="en-GB" sz="1600" dirty="0" smtClean="0"/>
              <a:t>the system is characterized by involuntary unemployment, also in the long run. </a:t>
            </a:r>
          </a:p>
          <a:p>
            <a:r>
              <a:rPr lang="en-GB" sz="1600" dirty="0" smtClean="0"/>
              <a:t>Excess capacity is the norm and the rate of capacity utilization is treated as an adjusting variable in the long run, too. </a:t>
            </a:r>
          </a:p>
          <a:p>
            <a:r>
              <a:rPr lang="en-GB" sz="1600" dirty="0" smtClean="0"/>
              <a:t>The principle of effective demand applies to the short, medium and long run. </a:t>
            </a:r>
          </a:p>
          <a:p>
            <a:pPr marL="342900" lvl="1" indent="-342900">
              <a:buFont typeface="Arial" pitchFamily="34" charset="0"/>
              <a:buChar char="•"/>
            </a:pPr>
            <a:r>
              <a:rPr lang="en-GB" sz="1600" dirty="0" smtClean="0"/>
              <a:t>Saving is not a precondition for investment, but rather adjusts to investment through income and growth effects in the long run. </a:t>
            </a:r>
          </a:p>
          <a:p>
            <a:r>
              <a:rPr lang="en-GB" sz="1600" dirty="0" smtClean="0"/>
              <a:t>The model generates a paradox of saving also in the long run growth context. </a:t>
            </a: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C24177D-C667-4943-8001-CBDC23D533CE}" type="slidenum">
              <a:rPr lang="de-AT"/>
              <a:pPr/>
              <a:t>17</a:t>
            </a:fld>
            <a:endParaRPr lang="de-AT"/>
          </a:p>
        </p:txBody>
      </p:sp>
      <p:sp>
        <p:nvSpPr>
          <p:cNvPr id="121858" name="Rectangle 2"/>
          <p:cNvSpPr>
            <a:spLocks noGrp="1" noChangeArrowheads="1"/>
          </p:cNvSpPr>
          <p:nvPr>
            <p:ph type="title"/>
          </p:nvPr>
        </p:nvSpPr>
        <p:spPr>
          <a:xfrm>
            <a:off x="457200" y="908721"/>
            <a:ext cx="8229600" cy="634082"/>
          </a:xfrm>
        </p:spPr>
        <p:txBody>
          <a:bodyPr/>
          <a:lstStyle/>
          <a:p>
            <a:r>
              <a:rPr lang="de-DE" dirty="0" smtClean="0">
                <a:solidFill>
                  <a:schemeClr val="tx2"/>
                </a:solidFill>
              </a:rPr>
              <a:t>Post-Keynesian/</a:t>
            </a:r>
            <a:r>
              <a:rPr lang="en-GB" dirty="0" smtClean="0">
                <a:solidFill>
                  <a:schemeClr val="tx2"/>
                </a:solidFill>
              </a:rPr>
              <a:t>Post</a:t>
            </a:r>
            <a:r>
              <a:rPr lang="tr-TR" dirty="0" smtClean="0">
                <a:solidFill>
                  <a:schemeClr val="tx2"/>
                </a:solidFill>
              </a:rPr>
              <a:t>-Kaleckian</a:t>
            </a:r>
            <a:r>
              <a:rPr lang="en-GB" dirty="0" smtClean="0">
                <a:solidFill>
                  <a:schemeClr val="tx2"/>
                </a:solidFill>
              </a:rPr>
              <a:t> models</a:t>
            </a:r>
            <a:endParaRPr lang="de-AT" dirty="0">
              <a:solidFill>
                <a:schemeClr val="tx2"/>
              </a:solidFill>
            </a:endParaRPr>
          </a:p>
        </p:txBody>
      </p:sp>
      <p:sp>
        <p:nvSpPr>
          <p:cNvPr id="121859" name="Rectangle 3"/>
          <p:cNvSpPr>
            <a:spLocks noGrp="1" noChangeArrowheads="1"/>
          </p:cNvSpPr>
          <p:nvPr>
            <p:ph type="body" idx="1"/>
          </p:nvPr>
        </p:nvSpPr>
        <p:spPr>
          <a:xfrm>
            <a:off x="457200" y="1340769"/>
            <a:ext cx="8686800" cy="3744416"/>
          </a:xfrm>
        </p:spPr>
        <p:txBody>
          <a:bodyPr/>
          <a:lstStyle/>
          <a:p>
            <a:pPr marL="457200" indent="-457200">
              <a:spcBef>
                <a:spcPts val="0"/>
              </a:spcBef>
            </a:pPr>
            <a:r>
              <a:rPr lang="de-AT" sz="2000" dirty="0" smtClean="0"/>
              <a:t>Wages </a:t>
            </a:r>
            <a:r>
              <a:rPr lang="de-AT" sz="2000" dirty="0"/>
              <a:t>are</a:t>
            </a:r>
          </a:p>
          <a:p>
            <a:pPr marL="838200" lvl="1" indent="-381000">
              <a:spcBef>
                <a:spcPts val="0"/>
              </a:spcBef>
            </a:pPr>
            <a:r>
              <a:rPr lang="de-AT" sz="2000" dirty="0"/>
              <a:t>Cost </a:t>
            </a:r>
            <a:r>
              <a:rPr lang="de-AT" sz="2000" dirty="0" smtClean="0"/>
              <a:t>item: lower wages= </a:t>
            </a:r>
            <a:endParaRPr lang="de-AT" sz="2000" dirty="0"/>
          </a:p>
          <a:p>
            <a:pPr marL="1257300" lvl="2" indent="-342900">
              <a:spcBef>
                <a:spcPts val="0"/>
              </a:spcBef>
            </a:pPr>
            <a:r>
              <a:rPr lang="de-AT" sz="2000" dirty="0" smtClean="0"/>
              <a:t>higher </a:t>
            </a:r>
            <a:r>
              <a:rPr lang="de-AT" sz="2000" dirty="0"/>
              <a:t>profitability</a:t>
            </a:r>
          </a:p>
          <a:p>
            <a:pPr marL="1257300" lvl="2" indent="-342900">
              <a:spcBef>
                <a:spcPts val="0"/>
              </a:spcBef>
            </a:pPr>
            <a:r>
              <a:rPr lang="de-AT" sz="2000" dirty="0"/>
              <a:t>higher </a:t>
            </a:r>
            <a:r>
              <a:rPr lang="de-AT" sz="2000" dirty="0" smtClean="0"/>
              <a:t>international competitiveness</a:t>
            </a:r>
            <a:endParaRPr lang="de-AT" sz="2000" dirty="0"/>
          </a:p>
          <a:p>
            <a:pPr marL="838200" lvl="1" indent="-381000">
              <a:spcBef>
                <a:spcPts val="0"/>
              </a:spcBef>
            </a:pPr>
            <a:r>
              <a:rPr lang="de-AT" sz="2000" dirty="0"/>
              <a:t>Source of domestic demand</a:t>
            </a:r>
          </a:p>
          <a:p>
            <a:pPr marL="457200" indent="-457200">
              <a:spcBef>
                <a:spcPts val="0"/>
              </a:spcBef>
            </a:pPr>
            <a:r>
              <a:rPr lang="de-AT" sz="2000" dirty="0" smtClean="0"/>
              <a:t>Lower share of wages in national income </a:t>
            </a:r>
            <a:r>
              <a:rPr lang="de-AT" sz="2000" dirty="0"/>
              <a:t>(higher profit share</a:t>
            </a:r>
            <a:r>
              <a:rPr lang="de-AT" sz="2000" dirty="0" smtClean="0"/>
              <a:t>) </a:t>
            </a:r>
            <a:r>
              <a:rPr lang="de-DE" sz="2000" dirty="0" smtClean="0">
                <a:sym typeface="Symbol" pitchFamily="18" charset="2"/>
              </a:rPr>
              <a:t></a:t>
            </a:r>
            <a:r>
              <a:rPr lang="en-GB" sz="2000" dirty="0" smtClean="0"/>
              <a:t> </a:t>
            </a:r>
            <a:endParaRPr lang="de-AT" sz="2000" dirty="0"/>
          </a:p>
          <a:p>
            <a:pPr marL="457200" indent="-457200">
              <a:spcBef>
                <a:spcPts val="0"/>
              </a:spcBef>
              <a:buFontTx/>
              <a:buAutoNum type="arabicPeriod"/>
            </a:pPr>
            <a:r>
              <a:rPr lang="de-AT" sz="2000" dirty="0"/>
              <a:t>lower domestic consumption</a:t>
            </a:r>
          </a:p>
          <a:p>
            <a:pPr lvl="1" eaLnBrk="1" hangingPunct="1">
              <a:spcBef>
                <a:spcPts val="0"/>
              </a:spcBef>
              <a:buFontTx/>
              <a:buChar char="-"/>
            </a:pPr>
            <a:r>
              <a:rPr lang="en-US" sz="2000" dirty="0" smtClean="0"/>
              <a:t>Marginal propensity to consume (</a:t>
            </a:r>
            <a:r>
              <a:rPr lang="en-US" sz="2000" dirty="0" err="1" smtClean="0"/>
              <a:t>mpc</a:t>
            </a:r>
            <a:r>
              <a:rPr lang="en-US" sz="2000" dirty="0" smtClean="0"/>
              <a:t>) out of wages &gt;</a:t>
            </a:r>
            <a:r>
              <a:rPr lang="en-US" sz="2000" dirty="0" err="1" smtClean="0"/>
              <a:t>mpc</a:t>
            </a:r>
            <a:r>
              <a:rPr lang="en-US" sz="2000" dirty="0" smtClean="0"/>
              <a:t> out of profits</a:t>
            </a:r>
          </a:p>
          <a:p>
            <a:pPr marL="457200" indent="-457200">
              <a:spcBef>
                <a:spcPts val="0"/>
              </a:spcBef>
              <a:buFontTx/>
              <a:buNone/>
            </a:pPr>
            <a:r>
              <a:rPr lang="de-AT" sz="2000" dirty="0" smtClean="0"/>
              <a:t>2. A positive </a:t>
            </a:r>
            <a:r>
              <a:rPr lang="en-US" sz="2000" dirty="0" smtClean="0"/>
              <a:t>partial effect on investment</a:t>
            </a:r>
            <a:endParaRPr lang="de-AT" sz="2000" dirty="0"/>
          </a:p>
          <a:p>
            <a:pPr lvl="1" eaLnBrk="1" hangingPunct="1">
              <a:spcBef>
                <a:spcPts val="0"/>
              </a:spcBef>
            </a:pPr>
            <a:r>
              <a:rPr lang="de-AT" sz="2000" dirty="0"/>
              <a:t>	</a:t>
            </a:r>
            <a:r>
              <a:rPr lang="de-AT" sz="2000" dirty="0" smtClean="0"/>
              <a:t>Investment depends on profitability, but also demand</a:t>
            </a:r>
            <a:endParaRPr lang="tr-TR" sz="2000" dirty="0" smtClean="0"/>
          </a:p>
          <a:p>
            <a:pPr lvl="1" eaLnBrk="1" hangingPunct="1">
              <a:spcBef>
                <a:spcPts val="0"/>
              </a:spcBef>
            </a:pPr>
            <a:r>
              <a:rPr lang="en-US" sz="2000" dirty="0" smtClean="0"/>
              <a:t>	the sensitivity of investment to profits (partial)?</a:t>
            </a:r>
            <a:endParaRPr lang="en-GB" sz="2000" dirty="0" smtClean="0"/>
          </a:p>
          <a:p>
            <a:pPr marL="457200" indent="-457200">
              <a:spcBef>
                <a:spcPts val="0"/>
              </a:spcBef>
              <a:buFontTx/>
              <a:buNone/>
            </a:pPr>
            <a:r>
              <a:rPr lang="de-AT" sz="2000" dirty="0" smtClean="0"/>
              <a:t>3. higher foreign demand  (</a:t>
            </a:r>
            <a:r>
              <a:rPr lang="en-GB" sz="2000" dirty="0" smtClean="0"/>
              <a:t>Net exports=Exports-Imports)</a:t>
            </a:r>
            <a:endParaRPr lang="de-AT" sz="2000" dirty="0" smtClean="0"/>
          </a:p>
          <a:p>
            <a:pPr marL="857250" lvl="1" indent="-457200">
              <a:spcBef>
                <a:spcPts val="0"/>
              </a:spcBef>
            </a:pPr>
            <a:r>
              <a:rPr lang="en-GB" sz="2000" dirty="0" smtClean="0"/>
              <a:t>Unit </a:t>
            </a:r>
            <a:r>
              <a:rPr lang="en-GB" sz="2000" dirty="0" err="1" smtClean="0"/>
              <a:t>labor</a:t>
            </a:r>
            <a:r>
              <a:rPr lang="en-GB" sz="2000" dirty="0" smtClean="0"/>
              <a:t> costs ↓ </a:t>
            </a:r>
            <a:r>
              <a:rPr lang="de-DE" sz="2000" dirty="0" smtClean="0">
                <a:sym typeface="Symbol" pitchFamily="18" charset="2"/>
              </a:rPr>
              <a:t></a:t>
            </a:r>
            <a:r>
              <a:rPr lang="en-GB" sz="2000" dirty="0" smtClean="0"/>
              <a:t> </a:t>
            </a:r>
            <a:r>
              <a:rPr lang="de-AT" sz="2000" dirty="0" smtClean="0"/>
              <a:t>higher international competitiveness</a:t>
            </a:r>
          </a:p>
          <a:p>
            <a:pPr marL="857250" lvl="1" indent="-457200">
              <a:spcBef>
                <a:spcPts val="0"/>
              </a:spcBef>
            </a:pPr>
            <a:r>
              <a:rPr lang="en-US" sz="2000" dirty="0" smtClean="0"/>
              <a:t> the sensitivity of net exports to unit labor costs; price elasticity of exports and imports; </a:t>
            </a:r>
            <a:r>
              <a:rPr lang="en-US" sz="2000" dirty="0" err="1" smtClean="0"/>
              <a:t>labour</a:t>
            </a:r>
            <a:r>
              <a:rPr lang="en-US" sz="2000" dirty="0" smtClean="0"/>
              <a:t> intensity of exports </a:t>
            </a:r>
          </a:p>
          <a:p>
            <a:pPr eaLnBrk="1" hangingPunct="1"/>
            <a:endParaRPr lang="en-US" sz="1800" dirty="0" smtClean="0"/>
          </a:p>
          <a:p>
            <a:pPr marL="457200" indent="-457200">
              <a:lnSpc>
                <a:spcPct val="80000"/>
              </a:lnSpc>
              <a:buFontTx/>
              <a:buNone/>
            </a:pPr>
            <a:endParaRPr lang="de-AT" sz="2000" dirty="0"/>
          </a:p>
        </p:txBody>
      </p:sp>
      <p:sp>
        <p:nvSpPr>
          <p:cNvPr id="6"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67544" y="735695"/>
            <a:ext cx="8507288" cy="922114"/>
          </a:xfrm>
        </p:spPr>
        <p:txBody>
          <a:bodyPr/>
          <a:lstStyle/>
          <a:p>
            <a:pPr eaLnBrk="1" hangingPunct="1"/>
            <a:r>
              <a:rPr lang="en-US" sz="1800" dirty="0" smtClean="0">
                <a:solidFill>
                  <a:schemeClr val="tx2"/>
                </a:solidFill>
              </a:rPr>
              <a:t>…</a:t>
            </a:r>
            <a:r>
              <a:rPr lang="de-DE" sz="1800" dirty="0" smtClean="0">
                <a:solidFill>
                  <a:schemeClr val="tx2"/>
                </a:solidFill>
              </a:rPr>
              <a:t>Post-Keynesian/</a:t>
            </a:r>
            <a:r>
              <a:rPr lang="en-GB" sz="1800" dirty="0" smtClean="0">
                <a:solidFill>
                  <a:schemeClr val="tx2"/>
                </a:solidFill>
              </a:rPr>
              <a:t>Post</a:t>
            </a:r>
            <a:r>
              <a:rPr lang="tr-TR" sz="1800" dirty="0" smtClean="0">
                <a:solidFill>
                  <a:schemeClr val="tx2"/>
                </a:solidFill>
              </a:rPr>
              <a:t>-Kaleckian</a:t>
            </a:r>
            <a:r>
              <a:rPr lang="en-GB" sz="1800" dirty="0" smtClean="0">
                <a:solidFill>
                  <a:schemeClr val="tx2"/>
                </a:solidFill>
              </a:rPr>
              <a:t> models</a:t>
            </a:r>
          </a:p>
        </p:txBody>
      </p:sp>
      <p:sp>
        <p:nvSpPr>
          <p:cNvPr id="14339" name="Inhaltsplatzhalter 2"/>
          <p:cNvSpPr>
            <a:spLocks noGrp="1"/>
          </p:cNvSpPr>
          <p:nvPr>
            <p:ph idx="1"/>
          </p:nvPr>
        </p:nvSpPr>
        <p:spPr>
          <a:xfrm>
            <a:off x="467544" y="1052736"/>
            <a:ext cx="8507288" cy="5256584"/>
          </a:xfrm>
        </p:spPr>
        <p:txBody>
          <a:bodyPr/>
          <a:lstStyle/>
          <a:p>
            <a:pPr eaLnBrk="1" hangingPunct="1">
              <a:spcBef>
                <a:spcPts val="0"/>
              </a:spcBef>
            </a:pPr>
            <a:r>
              <a:rPr lang="en-US" sz="2000" dirty="0" smtClean="0"/>
              <a:t>Increase in the profit share: + &amp; - effects on aggregate demand </a:t>
            </a:r>
          </a:p>
          <a:p>
            <a:pPr lvl="1" eaLnBrk="1" hangingPunct="1">
              <a:spcBef>
                <a:spcPts val="0"/>
              </a:spcBef>
              <a:buNone/>
            </a:pPr>
            <a:r>
              <a:rPr lang="en-US" sz="2000" dirty="0" smtClean="0"/>
              <a:t>- 	if total effect is -: wage-led demand </a:t>
            </a:r>
          </a:p>
          <a:p>
            <a:pPr lvl="1" eaLnBrk="1" hangingPunct="1">
              <a:spcBef>
                <a:spcPts val="0"/>
              </a:spcBef>
              <a:buNone/>
            </a:pPr>
            <a:r>
              <a:rPr lang="en-US" sz="2000" dirty="0" smtClean="0"/>
              <a:t>	if total effect is +: profit-led demand </a:t>
            </a:r>
          </a:p>
          <a:p>
            <a:pPr lvl="1" eaLnBrk="1" hangingPunct="1"/>
            <a:r>
              <a:rPr lang="en-US" sz="2000" dirty="0" smtClean="0"/>
              <a:t>Bhaduri and Marglin (1990)</a:t>
            </a:r>
          </a:p>
          <a:p>
            <a:r>
              <a:rPr lang="en-GB" sz="2000" dirty="0" smtClean="0"/>
              <a:t> a flexible/synthesis distribution and growth model</a:t>
            </a:r>
          </a:p>
          <a:p>
            <a:r>
              <a:rPr lang="en-GB" sz="2000" dirty="0" smtClean="0"/>
              <a:t>‘“Particular </a:t>
            </a:r>
            <a:r>
              <a:rPr lang="en-GB" sz="2000" i="1" dirty="0" smtClean="0"/>
              <a:t>models</a:t>
            </a:r>
            <a:r>
              <a:rPr lang="en-GB" sz="2000" dirty="0" smtClean="0"/>
              <a:t> such as that of ‘cooperative capitalism’ enunciated by the left Keynesian social democrats, the Marxian model of ‘profit squeeze’ or even the conservative model relying on ‘supply-side’ stimulus through high profitability and a low real wage... become particular </a:t>
            </a:r>
            <a:r>
              <a:rPr lang="en-GB" sz="2000" i="1" dirty="0" smtClean="0"/>
              <a:t>variants</a:t>
            </a:r>
            <a:r>
              <a:rPr lang="en-GB" sz="2000" dirty="0" smtClean="0"/>
              <a:t> of the theoretical framework presented here.” </a:t>
            </a:r>
            <a:r>
              <a:rPr lang="it-IT" sz="2000" dirty="0" smtClean="0"/>
              <a:t>(Bhaduri/Marglin 1990, p. 388)’</a:t>
            </a:r>
          </a:p>
          <a:p>
            <a:r>
              <a:rPr lang="en-GB" sz="2000" dirty="0" smtClean="0"/>
              <a:t>social and historical framework determining the parameters</a:t>
            </a:r>
          </a:p>
          <a:p>
            <a:r>
              <a:rPr lang="en-GB" sz="2000" dirty="0" smtClean="0"/>
              <a:t>An empirical research question?</a:t>
            </a:r>
          </a:p>
          <a:p>
            <a:pPr eaLnBrk="1" hangingPunct="1"/>
            <a:r>
              <a:rPr lang="en-GB" sz="1600" dirty="0" smtClean="0"/>
              <a:t>Onaran and Obst 2015; Onaran and Galanis, 2014; </a:t>
            </a:r>
            <a:r>
              <a:rPr lang="en-US" sz="1600" dirty="0" smtClean="0"/>
              <a:t>Onaran, Stockhammer , </a:t>
            </a:r>
            <a:r>
              <a:rPr lang="en-US" sz="1600" dirty="0" err="1" smtClean="0"/>
              <a:t>Grafl</a:t>
            </a:r>
            <a:r>
              <a:rPr lang="en-US" sz="1600" dirty="0" smtClean="0"/>
              <a:t> 2011; Stockhammer, Onaran, Ederer 2009; Stockhammer and Onaran 2004; Onaran and Stockhammer 2005; Hein and Vogel 2009; Naastepad and Storm, 2007; </a:t>
            </a:r>
            <a:r>
              <a:rPr lang="en-US" sz="1600" dirty="0" err="1" smtClean="0"/>
              <a:t>Bowles&amp;Boyer</a:t>
            </a:r>
            <a:r>
              <a:rPr lang="en-US" sz="1600" dirty="0" smtClean="0"/>
              <a:t>, 1995…</a:t>
            </a:r>
          </a:p>
          <a:p>
            <a:endParaRPr lang="en-US" sz="1600" dirty="0" smtClean="0"/>
          </a:p>
          <a:p>
            <a:pPr eaLnBrk="1" hangingPunct="1"/>
            <a:endParaRPr lang="en-US" sz="2000" dirty="0" smtClean="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Titel 1"/>
          <p:cNvSpPr>
            <a:spLocks noGrp="1"/>
          </p:cNvSpPr>
          <p:nvPr>
            <p:ph type="title"/>
          </p:nvPr>
        </p:nvSpPr>
        <p:spPr>
          <a:xfrm>
            <a:off x="611560" y="692696"/>
            <a:ext cx="8229600" cy="511175"/>
          </a:xfrm>
        </p:spPr>
        <p:txBody>
          <a:bodyPr/>
          <a:lstStyle/>
          <a:p>
            <a:pPr algn="l" eaLnBrk="1" hangingPunct="1"/>
            <a:r>
              <a:rPr lang="en-US" sz="3200" dirty="0" smtClean="0"/>
              <a:t>Consumption (C)</a:t>
            </a:r>
            <a:endParaRPr lang="en-GB" sz="3200" dirty="0" smtClean="0"/>
          </a:p>
        </p:txBody>
      </p:sp>
      <p:sp>
        <p:nvSpPr>
          <p:cNvPr id="3089" name="Textfeld 7"/>
          <p:cNvSpPr txBox="1">
            <a:spLocks noChangeArrowheads="1"/>
          </p:cNvSpPr>
          <p:nvPr/>
        </p:nvSpPr>
        <p:spPr bwMode="auto">
          <a:xfrm>
            <a:off x="899592" y="1988840"/>
            <a:ext cx="7929563" cy="646331"/>
          </a:xfrm>
          <a:prstGeom prst="rect">
            <a:avLst/>
          </a:prstGeom>
          <a:noFill/>
          <a:ln w="9525">
            <a:noFill/>
            <a:miter lim="800000"/>
            <a:headEnd/>
            <a:tailEnd/>
          </a:ln>
        </p:spPr>
        <p:txBody>
          <a:bodyPr>
            <a:spAutoFit/>
          </a:bodyPr>
          <a:lstStyle/>
          <a:p>
            <a:r>
              <a:rPr lang="en-US" dirty="0" smtClean="0"/>
              <a:t>marginal </a:t>
            </a:r>
            <a:r>
              <a:rPr lang="en-US" dirty="0"/>
              <a:t>propensity to consume out of </a:t>
            </a:r>
            <a:r>
              <a:rPr lang="en-US" dirty="0" smtClean="0"/>
              <a:t>wages (W) </a:t>
            </a:r>
            <a:endParaRPr lang="en-US" dirty="0"/>
          </a:p>
          <a:p>
            <a:r>
              <a:rPr lang="en-US" dirty="0"/>
              <a:t>marginal propensity to consume out of </a:t>
            </a:r>
            <a:r>
              <a:rPr lang="en-US" dirty="0" smtClean="0"/>
              <a:t>profits (R)</a:t>
            </a:r>
            <a:endParaRPr lang="en-GB" dirty="0"/>
          </a:p>
        </p:txBody>
      </p:sp>
      <p:sp>
        <p:nvSpPr>
          <p:cNvPr id="3093" name="Textfeld 17"/>
          <p:cNvSpPr txBox="1">
            <a:spLocks noChangeArrowheads="1"/>
          </p:cNvSpPr>
          <p:nvPr/>
        </p:nvSpPr>
        <p:spPr bwMode="auto">
          <a:xfrm>
            <a:off x="500063" y="5357813"/>
            <a:ext cx="571500" cy="584775"/>
          </a:xfrm>
          <a:prstGeom prst="rect">
            <a:avLst/>
          </a:prstGeom>
          <a:noFill/>
          <a:ln w="9525">
            <a:noFill/>
            <a:miter lim="800000"/>
            <a:headEnd/>
            <a:tailEnd/>
          </a:ln>
        </p:spPr>
        <p:txBody>
          <a:bodyPr>
            <a:spAutoFit/>
          </a:bodyPr>
          <a:lstStyle/>
          <a:p>
            <a:endParaRPr lang="en-GB" sz="1600" dirty="0"/>
          </a:p>
          <a:p>
            <a:endParaRPr lang="en-GB" sz="1600" dirty="0"/>
          </a:p>
        </p:txBody>
      </p:sp>
      <p:sp>
        <p:nvSpPr>
          <p:cNvPr id="30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80" name="Object 9"/>
          <p:cNvGraphicFramePr>
            <a:graphicFrameLocks noChangeAspect="1"/>
          </p:cNvGraphicFramePr>
          <p:nvPr/>
        </p:nvGraphicFramePr>
        <p:xfrm>
          <a:off x="611560" y="1844824"/>
          <a:ext cx="288032" cy="442334"/>
        </p:xfrm>
        <a:graphic>
          <a:graphicData uri="http://schemas.openxmlformats.org/presentationml/2006/ole">
            <p:oleObj spid="_x0000_s31746" name="Formel" r:id="rId3" imgW="177646" imgH="228402" progId="Equation.3">
              <p:embed/>
            </p:oleObj>
          </a:graphicData>
        </a:graphic>
      </p:graphicFrame>
      <p:graphicFrame>
        <p:nvGraphicFramePr>
          <p:cNvPr id="3081" name="Object 10"/>
          <p:cNvGraphicFramePr>
            <a:graphicFrameLocks noChangeAspect="1"/>
          </p:cNvGraphicFramePr>
          <p:nvPr/>
        </p:nvGraphicFramePr>
        <p:xfrm>
          <a:off x="611560" y="2276872"/>
          <a:ext cx="285750" cy="372418"/>
        </p:xfrm>
        <a:graphic>
          <a:graphicData uri="http://schemas.openxmlformats.org/presentationml/2006/ole">
            <p:oleObj spid="_x0000_s31747" name="Formel" r:id="rId4" imgW="177646" imgH="228402" progId="Equation.3">
              <p:embed/>
            </p:oleObj>
          </a:graphicData>
        </a:graphic>
      </p:graphicFrame>
      <p:graphicFrame>
        <p:nvGraphicFramePr>
          <p:cNvPr id="3083" name="Object 12"/>
          <p:cNvGraphicFramePr>
            <a:graphicFrameLocks noChangeAspect="1"/>
          </p:cNvGraphicFramePr>
          <p:nvPr/>
        </p:nvGraphicFramePr>
        <p:xfrm>
          <a:off x="683568" y="2708920"/>
          <a:ext cx="1189038" cy="428625"/>
        </p:xfrm>
        <a:graphic>
          <a:graphicData uri="http://schemas.openxmlformats.org/presentationml/2006/ole">
            <p:oleObj spid="_x0000_s31748" name="Equation" r:id="rId5" imgW="469900" imgH="228600" progId="Equation.3">
              <p:embed/>
            </p:oleObj>
          </a:graphicData>
        </a:graphic>
      </p:graphicFrame>
      <p:graphicFrame>
        <p:nvGraphicFramePr>
          <p:cNvPr id="3085" name="Object 13"/>
          <p:cNvGraphicFramePr>
            <a:graphicFrameLocks noChangeAspect="1"/>
          </p:cNvGraphicFramePr>
          <p:nvPr/>
        </p:nvGraphicFramePr>
        <p:xfrm>
          <a:off x="1043608" y="1340768"/>
          <a:ext cx="2476500" cy="428625"/>
        </p:xfrm>
        <a:graphic>
          <a:graphicData uri="http://schemas.openxmlformats.org/presentationml/2006/ole">
            <p:oleObj spid="_x0000_s31749" name="Equation" r:id="rId6" imgW="1320800" imgH="228600" progId="Equation.3">
              <p:embed/>
            </p:oleObj>
          </a:graphicData>
        </a:graphic>
      </p:graphicFrame>
      <p:sp>
        <p:nvSpPr>
          <p:cNvPr id="14" name="TextBox 13"/>
          <p:cNvSpPr txBox="1"/>
          <p:nvPr/>
        </p:nvSpPr>
        <p:spPr>
          <a:xfrm>
            <a:off x="827584" y="3573016"/>
            <a:ext cx="7416824" cy="1354217"/>
          </a:xfrm>
          <a:prstGeom prst="rect">
            <a:avLst/>
          </a:prstGeom>
          <a:noFill/>
        </p:spPr>
        <p:txBody>
          <a:bodyPr wrap="square" rtlCol="0">
            <a:spAutoFit/>
          </a:bodyPr>
          <a:lstStyle/>
          <a:p>
            <a:pPr>
              <a:lnSpc>
                <a:spcPct val="80000"/>
              </a:lnSpc>
            </a:pPr>
            <a:r>
              <a:rPr lang="de-AT" sz="2000" dirty="0" smtClean="0"/>
              <a:t>For a given total income, lower wage share</a:t>
            </a:r>
          </a:p>
          <a:p>
            <a:pPr lvl="1">
              <a:lnSpc>
                <a:spcPct val="80000"/>
              </a:lnSpc>
              <a:buFontTx/>
              <a:buNone/>
            </a:pPr>
            <a:r>
              <a:rPr lang="de-AT" sz="2000" dirty="0" smtClean="0"/>
              <a:t>=lower consumption (higher saving)</a:t>
            </a:r>
          </a:p>
          <a:p>
            <a:pPr lvl="1">
              <a:lnSpc>
                <a:spcPct val="80000"/>
              </a:lnSpc>
              <a:buFontTx/>
              <a:buNone/>
            </a:pPr>
            <a:endParaRPr lang="de-AT" sz="2000" dirty="0" smtClean="0"/>
          </a:p>
          <a:p>
            <a:pPr lvl="1">
              <a:lnSpc>
                <a:spcPct val="80000"/>
              </a:lnSpc>
              <a:buFontTx/>
              <a:buNone/>
            </a:pPr>
            <a:r>
              <a:rPr lang="de-AT" sz="2000" dirty="0" smtClean="0"/>
              <a:t> </a:t>
            </a:r>
          </a:p>
          <a:p>
            <a:endParaRPr lang="en-GB" dirty="0"/>
          </a:p>
        </p:txBody>
      </p:sp>
      <p:sp>
        <p:nvSpPr>
          <p:cNvPr id="11"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US" dirty="0" smtClean="0"/>
              <a:t>Outline</a:t>
            </a:r>
            <a:endParaRPr lang="en-GB" dirty="0" smtClean="0"/>
          </a:p>
        </p:txBody>
      </p:sp>
      <p:sp>
        <p:nvSpPr>
          <p:cNvPr id="11267" name="Inhaltsplatzhalter 2"/>
          <p:cNvSpPr>
            <a:spLocks noGrp="1"/>
          </p:cNvSpPr>
          <p:nvPr>
            <p:ph idx="1"/>
          </p:nvPr>
        </p:nvSpPr>
        <p:spPr>
          <a:xfrm>
            <a:off x="457200" y="2000597"/>
            <a:ext cx="8229600" cy="4857403"/>
          </a:xfrm>
        </p:spPr>
        <p:txBody>
          <a:bodyPr/>
          <a:lstStyle/>
          <a:p>
            <a:pPr eaLnBrk="1" hangingPunct="1"/>
            <a:r>
              <a:rPr lang="en-GB" dirty="0" smtClean="0"/>
              <a:t>Stylised facts</a:t>
            </a:r>
          </a:p>
          <a:p>
            <a:pPr eaLnBrk="1" hangingPunct="1"/>
            <a:r>
              <a:rPr lang="en-GB" dirty="0" smtClean="0"/>
              <a:t>Contesting theories</a:t>
            </a:r>
          </a:p>
          <a:p>
            <a:pPr eaLnBrk="1" hangingPunct="1"/>
            <a:r>
              <a:rPr lang="de-DE" dirty="0" smtClean="0"/>
              <a:t>Post-Keynesian/</a:t>
            </a:r>
            <a:r>
              <a:rPr lang="en-GB" dirty="0" smtClean="0"/>
              <a:t>Post</a:t>
            </a:r>
            <a:r>
              <a:rPr lang="tr-TR" dirty="0" smtClean="0"/>
              <a:t>-Kaleckian </a:t>
            </a:r>
            <a:r>
              <a:rPr lang="en-GB" dirty="0" smtClean="0"/>
              <a:t>theory</a:t>
            </a:r>
          </a:p>
          <a:p>
            <a:pPr eaLnBrk="1" hangingPunct="1"/>
            <a:r>
              <a:rPr lang="en-GB" dirty="0" smtClean="0"/>
              <a:t>Empirical research</a:t>
            </a: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Textfeld 17"/>
          <p:cNvSpPr txBox="1">
            <a:spLocks noChangeArrowheads="1"/>
          </p:cNvSpPr>
          <p:nvPr/>
        </p:nvSpPr>
        <p:spPr bwMode="auto">
          <a:xfrm>
            <a:off x="500063" y="5357813"/>
            <a:ext cx="571500" cy="584775"/>
          </a:xfrm>
          <a:prstGeom prst="rect">
            <a:avLst/>
          </a:prstGeom>
          <a:noFill/>
          <a:ln w="9525">
            <a:noFill/>
            <a:miter lim="800000"/>
            <a:headEnd/>
            <a:tailEnd/>
          </a:ln>
        </p:spPr>
        <p:txBody>
          <a:bodyPr>
            <a:spAutoFit/>
          </a:bodyPr>
          <a:lstStyle/>
          <a:p>
            <a:endParaRPr lang="en-GB" sz="1600" dirty="0"/>
          </a:p>
          <a:p>
            <a:endParaRPr lang="en-GB" sz="1600" dirty="0"/>
          </a:p>
        </p:txBody>
      </p:sp>
      <p:sp>
        <p:nvSpPr>
          <p:cNvPr id="30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sp>
        <p:nvSpPr>
          <p:cNvPr id="25" name="Titel 1"/>
          <p:cNvSpPr txBox="1">
            <a:spLocks/>
          </p:cNvSpPr>
          <p:nvPr/>
        </p:nvSpPr>
        <p:spPr bwMode="auto">
          <a:xfrm>
            <a:off x="395536" y="1628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Private Investment (I) </a:t>
            </a:r>
          </a:p>
          <a:p>
            <a:r>
              <a:rPr lang="de-AT" sz="2400" dirty="0" smtClean="0"/>
              <a:t>Private Investment depends on </a:t>
            </a:r>
          </a:p>
          <a:p>
            <a:pPr lvl="1"/>
            <a:r>
              <a:rPr lang="de-AT" sz="2000" dirty="0" smtClean="0"/>
              <a:t>Profitability (profit share, </a:t>
            </a:r>
            <a:r>
              <a:rPr lang="el-GR" sz="2000" dirty="0" smtClean="0"/>
              <a:t>π</a:t>
            </a:r>
            <a:r>
              <a:rPr lang="de-AT" sz="2000" dirty="0" smtClean="0"/>
              <a:t>)</a:t>
            </a:r>
          </a:p>
          <a:p>
            <a:pPr lvl="1"/>
            <a:r>
              <a:rPr lang="de-AT" sz="2000" dirty="0" smtClean="0"/>
              <a:t>Demand (sales &amp; production (output))</a:t>
            </a:r>
          </a:p>
          <a:p>
            <a:pPr lvl="2"/>
            <a:r>
              <a:rPr lang="de-AT" sz="2000" dirty="0" smtClean="0"/>
              <a:t>Capacity utilization : proxy Y (accelerator effect)</a:t>
            </a:r>
          </a:p>
          <a:p>
            <a:pPr lvl="2"/>
            <a:endParaRPr lang="de-AT" sz="2000" dirty="0" smtClean="0"/>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097" name="Object 2"/>
          <p:cNvGraphicFramePr>
            <a:graphicFrameLocks noChangeAspect="1"/>
          </p:cNvGraphicFramePr>
          <p:nvPr/>
        </p:nvGraphicFramePr>
        <p:xfrm>
          <a:off x="683568" y="2708920"/>
          <a:ext cx="2825750" cy="571500"/>
        </p:xfrm>
        <a:graphic>
          <a:graphicData uri="http://schemas.openxmlformats.org/presentationml/2006/ole">
            <p:oleObj spid="_x0000_s34818" name="Formel" r:id="rId3" imgW="1130300" imgH="228600" progId="Equation.3">
              <p:embed/>
            </p:oleObj>
          </a:graphicData>
        </a:graphic>
      </p:graphicFrame>
      <p:sp>
        <p:nvSpPr>
          <p:cNvPr id="12" name="TextBox 11"/>
          <p:cNvSpPr txBox="1"/>
          <p:nvPr/>
        </p:nvSpPr>
        <p:spPr>
          <a:xfrm>
            <a:off x="611560" y="3380125"/>
            <a:ext cx="8280920" cy="2862322"/>
          </a:xfrm>
          <a:prstGeom prst="rect">
            <a:avLst/>
          </a:prstGeom>
          <a:noFill/>
        </p:spPr>
        <p:txBody>
          <a:bodyPr wrap="square" rtlCol="0">
            <a:spAutoFit/>
          </a:bodyPr>
          <a:lstStyle/>
          <a:p>
            <a:r>
              <a:rPr lang="en-GB" sz="2000" dirty="0" smtClean="0"/>
              <a:t>+Digression: I=f(profit rate)</a:t>
            </a:r>
          </a:p>
          <a:p>
            <a:r>
              <a:rPr lang="en-GB" sz="2000" dirty="0" smtClean="0"/>
              <a:t>Profit rate=R/K=(R/Y)(Y/Y*)(Y*/K)</a:t>
            </a:r>
          </a:p>
          <a:p>
            <a:r>
              <a:rPr lang="en-GB" sz="2000" dirty="0" smtClean="0"/>
              <a:t>Y*: full capacity output</a:t>
            </a:r>
          </a:p>
          <a:p>
            <a:r>
              <a:rPr lang="en-GB" sz="2000" dirty="0" smtClean="0"/>
              <a:t>Y*/K: full capacity capital productivity: technology: assume constant =assume 1</a:t>
            </a:r>
          </a:p>
          <a:p>
            <a:r>
              <a:rPr lang="en-GB" sz="2000" dirty="0" smtClean="0"/>
              <a:t>Y/Y*=capacity utilization</a:t>
            </a:r>
          </a:p>
          <a:p>
            <a:r>
              <a:rPr lang="en-GB" sz="2000" dirty="0" smtClean="0"/>
              <a:t>Problems in measuring Y*: trend growth??</a:t>
            </a:r>
          </a:p>
          <a:p>
            <a:r>
              <a:rPr lang="en-GB" sz="2000" dirty="0" smtClean="0"/>
              <a:t>Hence we simply use Y =accelerator effect in standard models</a:t>
            </a:r>
          </a:p>
          <a:p>
            <a:endParaRPr lang="en-GB" sz="2000" dirty="0" smtClean="0"/>
          </a:p>
        </p:txBody>
      </p:sp>
      <p:sp>
        <p:nvSpPr>
          <p:cNvPr id="7"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3124200" y="6356350"/>
            <a:ext cx="2895600" cy="365125"/>
          </a:xfrm>
        </p:spPr>
        <p:txBody>
          <a:bodyPr/>
          <a:lstStyle/>
          <a:p>
            <a:pPr algn="ctr">
              <a:defRPr/>
            </a:pPr>
            <a:fld id="{FAE39D6F-AB7D-4B20-A50F-0F5082838EE9}" type="slidenum">
              <a:rPr lang="de-DE"/>
              <a:pPr algn="ctr">
                <a:defRPr/>
              </a:pPr>
              <a:t>21</a:t>
            </a:fld>
            <a:endParaRPr lang="de-DE"/>
          </a:p>
          <a:p>
            <a:pPr>
              <a:defRPr/>
            </a:pPr>
            <a:endParaRPr lang="de-DE"/>
          </a:p>
        </p:txBody>
      </p:sp>
      <p:sp>
        <p:nvSpPr>
          <p:cNvPr id="16387" name="Rectangle 2"/>
          <p:cNvSpPr>
            <a:spLocks noGrp="1" noChangeArrowheads="1"/>
          </p:cNvSpPr>
          <p:nvPr>
            <p:ph type="title"/>
          </p:nvPr>
        </p:nvSpPr>
        <p:spPr>
          <a:xfrm>
            <a:off x="500034" y="1150491"/>
            <a:ext cx="8229600" cy="490066"/>
          </a:xfrm>
        </p:spPr>
        <p:txBody>
          <a:bodyPr/>
          <a:lstStyle/>
          <a:p>
            <a:pPr eaLnBrk="1" hangingPunct="1"/>
            <a:r>
              <a:rPr lang="de-AT" dirty="0" smtClean="0"/>
              <a:t>Foreign sector</a:t>
            </a:r>
            <a:endParaRPr lang="de-DE" dirty="0" smtClean="0"/>
          </a:p>
        </p:txBody>
      </p:sp>
      <p:sp>
        <p:nvSpPr>
          <p:cNvPr id="1728515" name="Rectangle 3"/>
          <p:cNvSpPr>
            <a:spLocks noGrp="1" noChangeArrowheads="1"/>
          </p:cNvSpPr>
          <p:nvPr>
            <p:ph type="body" idx="1"/>
          </p:nvPr>
        </p:nvSpPr>
        <p:spPr>
          <a:xfrm>
            <a:off x="323528" y="1640557"/>
            <a:ext cx="8229600" cy="5217443"/>
          </a:xfrm>
        </p:spPr>
        <p:txBody>
          <a:bodyPr rtlCol="0">
            <a:normAutofit/>
          </a:bodyPr>
          <a:lstStyle/>
          <a:p>
            <a:pPr eaLnBrk="1" fontAlgn="auto" hangingPunct="1">
              <a:spcAft>
                <a:spcPts val="0"/>
              </a:spcAft>
              <a:buFont typeface="Arial" pitchFamily="34" charset="0"/>
              <a:buChar char="–"/>
              <a:defRPr/>
            </a:pPr>
            <a:r>
              <a:rPr lang="en-US" sz="2400" dirty="0" smtClean="0"/>
              <a:t>stepwise approach </a:t>
            </a:r>
          </a:p>
          <a:p>
            <a:pPr eaLnBrk="1" fontAlgn="auto" hangingPunct="1">
              <a:spcAft>
                <a:spcPts val="0"/>
              </a:spcAft>
              <a:buFont typeface="Arial" pitchFamily="34" charset="0"/>
              <a:buChar char="–"/>
              <a:defRPr/>
            </a:pPr>
            <a:r>
              <a:rPr lang="en-US" sz="2400" dirty="0" smtClean="0"/>
              <a:t>domestic prices=f(nominal unit labor costs, import prices)</a:t>
            </a:r>
          </a:p>
          <a:p>
            <a:pPr eaLnBrk="1" fontAlgn="auto" hangingPunct="1">
              <a:spcAft>
                <a:spcPts val="0"/>
              </a:spcAft>
              <a:buFont typeface="Arial" pitchFamily="34" charset="0"/>
              <a:buChar char="–"/>
              <a:defRPr/>
            </a:pPr>
            <a:r>
              <a:rPr lang="en-US" sz="2400" dirty="0" smtClean="0"/>
              <a:t>export prices =f(nominal unit labor costs, import prices) </a:t>
            </a:r>
          </a:p>
          <a:p>
            <a:pPr eaLnBrk="1" fontAlgn="auto" hangingPunct="1">
              <a:spcAft>
                <a:spcPts val="0"/>
              </a:spcAft>
              <a:buFont typeface="Arial" pitchFamily="34" charset="0"/>
              <a:buChar char="–"/>
              <a:defRPr/>
            </a:pPr>
            <a:r>
              <a:rPr lang="en-US" sz="2400" dirty="0" smtClean="0"/>
              <a:t>Exports= f(export price/import price, </a:t>
            </a:r>
            <a:r>
              <a:rPr lang="en-US" sz="2400" dirty="0" err="1" smtClean="0"/>
              <a:t>Yrw</a:t>
            </a:r>
            <a:r>
              <a:rPr lang="en-US" sz="2400" dirty="0" smtClean="0"/>
              <a:t>) </a:t>
            </a:r>
          </a:p>
          <a:p>
            <a:pPr eaLnBrk="1" fontAlgn="auto" hangingPunct="1">
              <a:spcAft>
                <a:spcPts val="0"/>
              </a:spcAft>
              <a:buFont typeface="Arial" pitchFamily="34" charset="0"/>
              <a:buChar char="–"/>
              <a:defRPr/>
            </a:pPr>
            <a:r>
              <a:rPr lang="en-US" sz="2400" dirty="0" smtClean="0"/>
              <a:t>Imports=f(domestic price/import price, Y)</a:t>
            </a:r>
          </a:p>
          <a:p>
            <a:pPr eaLnBrk="1" fontAlgn="auto" hangingPunct="1">
              <a:spcAft>
                <a:spcPts val="0"/>
              </a:spcAft>
              <a:buNone/>
              <a:defRPr/>
            </a:pPr>
            <a:r>
              <a:rPr lang="en-US" sz="2400" dirty="0" smtClean="0"/>
              <a:t> </a:t>
            </a:r>
          </a:p>
          <a:p>
            <a:pPr eaLnBrk="1" fontAlgn="auto" hangingPunct="1">
              <a:spcAft>
                <a:spcPts val="0"/>
              </a:spcAft>
              <a:buNone/>
              <a:defRPr/>
            </a:pPr>
            <a:endParaRPr lang="en-US" sz="2400" dirty="0" smtClean="0"/>
          </a:p>
        </p:txBody>
      </p:sp>
      <p:sp>
        <p:nvSpPr>
          <p:cNvPr id="245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eaLnBrk="1" fontAlgn="auto" hangingPunct="1">
              <a:spcAft>
                <a:spcPts val="0"/>
              </a:spcAft>
              <a:buFont typeface="Arial" pitchFamily="34" charset="0"/>
              <a:buChar char="–"/>
              <a:defRPr/>
            </a:pPr>
            <a:r>
              <a:rPr lang="en-US" sz="2400" dirty="0" smtClean="0"/>
              <a:t>Real unit </a:t>
            </a:r>
            <a:r>
              <a:rPr lang="en-US" sz="2400" dirty="0" err="1" smtClean="0"/>
              <a:t>labour</a:t>
            </a:r>
            <a:r>
              <a:rPr lang="en-US" sz="2400" dirty="0" smtClean="0"/>
              <a:t> </a:t>
            </a:r>
            <a:r>
              <a:rPr lang="en-US" sz="2400" dirty="0" err="1" smtClean="0"/>
              <a:t>cost≈wage</a:t>
            </a:r>
            <a:r>
              <a:rPr lang="en-US" sz="2400" dirty="0" smtClean="0"/>
              <a:t> share</a:t>
            </a:r>
          </a:p>
          <a:p>
            <a:pPr eaLnBrk="1" fontAlgn="auto" hangingPunct="1">
              <a:spcAft>
                <a:spcPts val="0"/>
              </a:spcAft>
              <a:buFont typeface="Arial" pitchFamily="34" charset="0"/>
              <a:buChar char="–"/>
              <a:defRPr/>
            </a:pPr>
            <a:r>
              <a:rPr lang="en-US" sz="2400" dirty="0" err="1" smtClean="0"/>
              <a:t>Rulc</a:t>
            </a:r>
            <a:r>
              <a:rPr lang="en-US" sz="2400" dirty="0" smtClean="0"/>
              <a:t>= nominal unit labor costs/P=</a:t>
            </a:r>
            <a:r>
              <a:rPr lang="en-US" sz="2400" dirty="0" err="1" smtClean="0"/>
              <a:t>ulc</a:t>
            </a:r>
            <a:r>
              <a:rPr lang="en-US" sz="2400" dirty="0" smtClean="0"/>
              <a:t>/P</a:t>
            </a:r>
          </a:p>
          <a:p>
            <a:endParaRPr lang="en-GB" dirty="0"/>
          </a:p>
        </p:txBody>
      </p:sp>
      <p:graphicFrame>
        <p:nvGraphicFramePr>
          <p:cNvPr id="259075" name="Object 3"/>
          <p:cNvGraphicFramePr>
            <a:graphicFrameLocks noChangeAspect="1"/>
          </p:cNvGraphicFramePr>
          <p:nvPr/>
        </p:nvGraphicFramePr>
        <p:xfrm>
          <a:off x="395536" y="2996952"/>
          <a:ext cx="8748464" cy="1584325"/>
        </p:xfrm>
        <a:graphic>
          <a:graphicData uri="http://schemas.openxmlformats.org/presentationml/2006/ole">
            <p:oleObj spid="_x0000_s36866" name="Equation" r:id="rId3" imgW="3568680" imgH="914400" progId="Equation.3">
              <p:embed/>
            </p:oleObj>
          </a:graphicData>
        </a:graphic>
      </p:graphicFrame>
      <p:sp>
        <p:nvSpPr>
          <p:cNvPr id="11" name="TextBox 10"/>
          <p:cNvSpPr txBox="1"/>
          <p:nvPr/>
        </p:nvSpPr>
        <p:spPr>
          <a:xfrm>
            <a:off x="611560" y="5013176"/>
            <a:ext cx="7848872" cy="646331"/>
          </a:xfrm>
          <a:prstGeom prst="rect">
            <a:avLst/>
          </a:prstGeom>
          <a:noFill/>
        </p:spPr>
        <p:txBody>
          <a:bodyPr wrap="square" rtlCol="0">
            <a:spAutoFit/>
          </a:bodyPr>
          <a:lstStyle/>
          <a:p>
            <a:r>
              <a:rPr lang="en-GB" dirty="0" smtClean="0"/>
              <a:t>The first part is elasticity of X to ws and then it is multiplied by X/Y / rulc to find marginal effect</a:t>
            </a:r>
            <a:endParaRPr lang="en-GB" dirty="0"/>
          </a:p>
        </p:txBody>
      </p:sp>
      <p:sp>
        <p:nvSpPr>
          <p:cNvPr id="8"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Similarly for M</a:t>
            </a:r>
          </a:p>
          <a:p>
            <a:endParaRPr lang="en-GB" dirty="0"/>
          </a:p>
        </p:txBody>
      </p:sp>
      <p:sp>
        <p:nvSpPr>
          <p:cNvPr id="6" name="TextBox 5"/>
          <p:cNvSpPr txBox="1"/>
          <p:nvPr/>
        </p:nvSpPr>
        <p:spPr>
          <a:xfrm>
            <a:off x="683568" y="4725144"/>
            <a:ext cx="7560840" cy="461665"/>
          </a:xfrm>
          <a:prstGeom prst="rect">
            <a:avLst/>
          </a:prstGeom>
          <a:noFill/>
        </p:spPr>
        <p:txBody>
          <a:bodyPr wrap="square" rtlCol="0">
            <a:spAutoFit/>
          </a:bodyPr>
          <a:lstStyle/>
          <a:p>
            <a:r>
              <a:rPr lang="en-GB" sz="2400" dirty="0" smtClean="0"/>
              <a:t>Then </a:t>
            </a:r>
            <a:endParaRPr lang="en-GB" sz="2400" dirty="0"/>
          </a:p>
        </p:txBody>
      </p:sp>
      <p:sp>
        <p:nvSpPr>
          <p:cNvPr id="261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61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61126"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4797152"/>
            <a:ext cx="3888432" cy="1400802"/>
          </a:xfrm>
          <a:prstGeom prst="rect">
            <a:avLst/>
          </a:prstGeom>
          <a:noFill/>
        </p:spPr>
      </p:pic>
      <p:sp>
        <p:nvSpPr>
          <p:cNvPr id="9"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r>
              <a:rPr lang="en-GB" b="0" dirty="0" smtClean="0"/>
              <a:t>National and global multiplier effects</a:t>
            </a:r>
            <a:endParaRPr lang="en-GB" b="0" dirty="0"/>
          </a:p>
        </p:txBody>
      </p:sp>
      <p:sp>
        <p:nvSpPr>
          <p:cNvPr id="3" name="Content Placeholder 2"/>
          <p:cNvSpPr>
            <a:spLocks noGrp="1"/>
          </p:cNvSpPr>
          <p:nvPr>
            <p:ph idx="1"/>
          </p:nvPr>
        </p:nvSpPr>
        <p:spPr>
          <a:xfrm>
            <a:off x="457200" y="1628800"/>
            <a:ext cx="8229600" cy="3382963"/>
          </a:xfrm>
        </p:spPr>
        <p:txBody>
          <a:bodyPr/>
          <a:lstStyle/>
          <a:p>
            <a:pPr eaLnBrk="1" hangingPunct="1"/>
            <a:r>
              <a:rPr lang="en-GB" sz="2400" dirty="0" smtClean="0"/>
              <a:t>National multiplier</a:t>
            </a:r>
          </a:p>
          <a:p>
            <a:pPr lvl="1" eaLnBrk="1" hangingPunct="1"/>
            <a:r>
              <a:rPr lang="en-GB" sz="2400" dirty="0" smtClean="0"/>
              <a:t>private demand changes → changes in</a:t>
            </a:r>
          </a:p>
          <a:p>
            <a:pPr lvl="2" eaLnBrk="1" hangingPunct="1"/>
            <a:r>
              <a:rPr lang="en-GB" dirty="0" smtClean="0"/>
              <a:t>Investment</a:t>
            </a:r>
          </a:p>
          <a:p>
            <a:pPr lvl="2" eaLnBrk="1" hangingPunct="1"/>
            <a:r>
              <a:rPr lang="en-GB" dirty="0" smtClean="0"/>
              <a:t>Consumption</a:t>
            </a:r>
          </a:p>
          <a:p>
            <a:pPr lvl="2" eaLnBrk="1" hangingPunct="1"/>
            <a:r>
              <a:rPr lang="en-GB" dirty="0" smtClean="0"/>
              <a:t>imports</a:t>
            </a:r>
          </a:p>
          <a:p>
            <a:pPr eaLnBrk="1" hangingPunct="1"/>
            <a:r>
              <a:rPr lang="en-GB" sz="2400" dirty="0" smtClean="0"/>
              <a:t>Global effects of a simultaneous fall in the wage share</a:t>
            </a:r>
          </a:p>
          <a:p>
            <a:pPr lvl="1" eaLnBrk="1" hangingPunct="1"/>
            <a:r>
              <a:rPr lang="en-GB" sz="2400" dirty="0" smtClean="0"/>
              <a:t>Effects of changes in trade partners’ wage share via changes in </a:t>
            </a:r>
          </a:p>
          <a:p>
            <a:pPr lvl="2" eaLnBrk="1" hangingPunct="1"/>
            <a:r>
              <a:rPr lang="en-GB" dirty="0" smtClean="0"/>
              <a:t>import prices</a:t>
            </a:r>
          </a:p>
          <a:p>
            <a:pPr lvl="2" eaLnBrk="1" hangingPunct="1"/>
            <a:r>
              <a:rPr lang="en-GB" dirty="0" smtClean="0"/>
              <a:t>trade partners’ GDP</a:t>
            </a:r>
          </a:p>
          <a:p>
            <a:endParaRPr lang="en-GB" dirty="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686800" cy="1143000"/>
          </a:xfrm>
        </p:spPr>
        <p:txBody>
          <a:bodyPr>
            <a:normAutofit fontScale="90000"/>
          </a:bodyPr>
          <a:lstStyle/>
          <a:p>
            <a:r>
              <a:rPr lang="en-GB" sz="3200" dirty="0" smtClean="0">
                <a:solidFill>
                  <a:schemeClr val="tx2"/>
                </a:solidFill>
                <a:cs typeface="Arial" pitchFamily="34" charset="0"/>
              </a:rPr>
              <a:t>Fallacy of composition: </a:t>
            </a:r>
            <a:br>
              <a:rPr lang="en-GB" sz="3200" dirty="0" smtClean="0">
                <a:solidFill>
                  <a:schemeClr val="tx2"/>
                </a:solidFill>
                <a:cs typeface="Arial" pitchFamily="34" charset="0"/>
              </a:rPr>
            </a:br>
            <a:r>
              <a:rPr lang="en-GB" sz="3200" dirty="0" smtClean="0">
                <a:solidFill>
                  <a:schemeClr val="tx2"/>
                </a:solidFill>
                <a:cs typeface="Arial" pitchFamily="34" charset="0"/>
              </a:rPr>
              <a:t>Inconsistency of the Macro vs. Micro rationale</a:t>
            </a:r>
            <a:endParaRPr lang="en-GB" sz="3200" dirty="0">
              <a:solidFill>
                <a:schemeClr val="tx2"/>
              </a:solidFill>
              <a:cs typeface="Arial" pitchFamily="34" charset="0"/>
            </a:endParaRPr>
          </a:p>
        </p:txBody>
      </p:sp>
      <p:sp>
        <p:nvSpPr>
          <p:cNvPr id="3" name="Content Placeholder 2"/>
          <p:cNvSpPr>
            <a:spLocks noGrp="1"/>
          </p:cNvSpPr>
          <p:nvPr>
            <p:ph idx="1"/>
          </p:nvPr>
        </p:nvSpPr>
        <p:spPr>
          <a:xfrm>
            <a:off x="457200" y="2123728"/>
            <a:ext cx="8229600" cy="4785395"/>
          </a:xfrm>
        </p:spPr>
        <p:txBody>
          <a:bodyPr>
            <a:normAutofit/>
          </a:bodyPr>
          <a:lstStyle/>
          <a:p>
            <a:r>
              <a:rPr lang="en-GB" sz="2800" dirty="0" smtClean="0">
                <a:cs typeface="Arial" pitchFamily="34" charset="0"/>
              </a:rPr>
              <a:t>Firm </a:t>
            </a:r>
            <a:r>
              <a:rPr lang="en-GB" sz="2800" dirty="0">
                <a:cs typeface="Arial" pitchFamily="34" charset="0"/>
              </a:rPr>
              <a:t>vs. </a:t>
            </a:r>
            <a:r>
              <a:rPr lang="en-GB" sz="2800" dirty="0" smtClean="0">
                <a:cs typeface="Arial" pitchFamily="34" charset="0"/>
              </a:rPr>
              <a:t>aggregate/national </a:t>
            </a:r>
          </a:p>
          <a:p>
            <a:r>
              <a:rPr lang="en-GB" sz="2800" dirty="0" smtClean="0">
                <a:cs typeface="Arial" pitchFamily="34" charset="0"/>
              </a:rPr>
              <a:t>National </a:t>
            </a:r>
            <a:r>
              <a:rPr lang="en-GB" sz="2800" dirty="0">
                <a:cs typeface="Arial" pitchFamily="34" charset="0"/>
              </a:rPr>
              <a:t>vs. </a:t>
            </a:r>
            <a:r>
              <a:rPr lang="en-GB" sz="2800" dirty="0" smtClean="0">
                <a:cs typeface="Arial" pitchFamily="34" charset="0"/>
              </a:rPr>
              <a:t>regional/global level</a:t>
            </a:r>
          </a:p>
          <a:p>
            <a:r>
              <a:rPr lang="en-GB" sz="2800" dirty="0" smtClean="0">
                <a:cs typeface="Arial" pitchFamily="34" charset="0"/>
              </a:rPr>
              <a:t>Economic globalization may make small open economies more likely to be profit-led</a:t>
            </a:r>
          </a:p>
          <a:p>
            <a:r>
              <a:rPr lang="en-GB" sz="2800" dirty="0" smtClean="0">
                <a:cs typeface="Arial" pitchFamily="34" charset="0"/>
              </a:rPr>
              <a:t>But political globalization →race to the bottom in labour share </a:t>
            </a:r>
          </a:p>
          <a:p>
            <a:pPr lvl="1"/>
            <a:r>
              <a:rPr lang="en-GB" sz="2400" dirty="0" smtClean="0">
                <a:cs typeface="Arial" pitchFamily="34" charset="0"/>
              </a:rPr>
              <a:t>international competitiveness effects are eliminated</a:t>
            </a:r>
          </a:p>
          <a:p>
            <a:pPr lvl="1"/>
            <a:r>
              <a:rPr lang="en-GB" sz="2400" dirty="0" smtClean="0">
                <a:cs typeface="Arial" pitchFamily="34" charset="0"/>
              </a:rPr>
              <a:t>makes economies more likely to  be wage-led</a:t>
            </a:r>
          </a:p>
          <a:p>
            <a:endParaRPr lang="en-GB" dirty="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016" y="692696"/>
            <a:ext cx="8964488" cy="400110"/>
          </a:xfrm>
          <a:prstGeom prst="rect">
            <a:avLst/>
          </a:prstGeom>
          <a:noFill/>
        </p:spPr>
        <p:txBody>
          <a:bodyPr wrap="square" rtlCol="0">
            <a:spAutoFit/>
          </a:bodyPr>
          <a:lstStyle/>
          <a:p>
            <a:pPr algn="ctr"/>
            <a:r>
              <a:rPr lang="en-GB" sz="2000" dirty="0"/>
              <a:t>The effects of a 1%-point increase in the profit </a:t>
            </a:r>
            <a:r>
              <a:rPr lang="en-GB" sz="2000" dirty="0" smtClean="0"/>
              <a:t>share</a:t>
            </a:r>
          </a:p>
        </p:txBody>
      </p:sp>
      <p:sp>
        <p:nvSpPr>
          <p:cNvPr id="4" name="Rounded Rectangle 3"/>
          <p:cNvSpPr/>
          <p:nvPr/>
        </p:nvSpPr>
        <p:spPr>
          <a:xfrm>
            <a:off x="7596336" y="2564904"/>
            <a:ext cx="792088" cy="2520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V="1">
            <a:off x="8388424" y="980728"/>
            <a:ext cx="432048"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00392" y="796062"/>
            <a:ext cx="1259632" cy="369332"/>
          </a:xfrm>
          <a:prstGeom prst="rect">
            <a:avLst/>
          </a:prstGeom>
          <a:noFill/>
        </p:spPr>
        <p:txBody>
          <a:bodyPr wrap="square" rtlCol="0">
            <a:spAutoFit/>
          </a:bodyPr>
          <a:lstStyle/>
          <a:p>
            <a:r>
              <a:rPr lang="en-GB" dirty="0" smtClean="0">
                <a:solidFill>
                  <a:srgbClr val="FF0000"/>
                </a:solidFill>
              </a:rPr>
              <a:t>Wage led</a:t>
            </a:r>
            <a:endParaRPr lang="en-GB" dirty="0">
              <a:solidFill>
                <a:srgbClr val="FF0000"/>
              </a:solidFill>
            </a:endParaRPr>
          </a:p>
        </p:txBody>
      </p:sp>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5062" name="Object 6"/>
          <p:cNvGraphicFramePr>
            <a:graphicFrameLocks noChangeAspect="1"/>
          </p:cNvGraphicFramePr>
          <p:nvPr/>
        </p:nvGraphicFramePr>
        <p:xfrm>
          <a:off x="179512" y="1052736"/>
          <a:ext cx="8579238" cy="4824536"/>
        </p:xfrm>
        <a:graphic>
          <a:graphicData uri="http://schemas.openxmlformats.org/presentationml/2006/ole">
            <p:oleObj spid="_x0000_s44034" name="Worksheet" r:id="rId3" imgW="4924531" imgH="2486088" progId="Excel.Sheet.12">
              <p:embed/>
            </p:oleObj>
          </a:graphicData>
        </a:graphic>
      </p:graphicFrame>
      <p:sp>
        <p:nvSpPr>
          <p:cNvPr id="10" name="Rounded Rectangle 9"/>
          <p:cNvSpPr/>
          <p:nvPr/>
        </p:nvSpPr>
        <p:spPr>
          <a:xfrm>
            <a:off x="2123728" y="2564904"/>
            <a:ext cx="1872208" cy="3312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12160" y="5877272"/>
            <a:ext cx="3131840" cy="369332"/>
          </a:xfrm>
          <a:prstGeom prst="rect">
            <a:avLst/>
          </a:prstGeom>
          <a:noFill/>
        </p:spPr>
        <p:txBody>
          <a:bodyPr wrap="square" rtlCol="0">
            <a:spAutoFit/>
          </a:bodyPr>
          <a:lstStyle/>
          <a:p>
            <a:r>
              <a:rPr lang="en-GB" dirty="0" smtClean="0"/>
              <a:t>Onaran and Galanis 2014</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23528"/>
            <a:ext cx="9144000" cy="461665"/>
          </a:xfrm>
          <a:prstGeom prst="rect">
            <a:avLst/>
          </a:prstGeom>
          <a:noFill/>
        </p:spPr>
        <p:txBody>
          <a:bodyPr wrap="square" rtlCol="0">
            <a:spAutoFit/>
          </a:bodyPr>
          <a:lstStyle/>
          <a:p>
            <a:pPr algn="ctr"/>
            <a:r>
              <a:rPr lang="en-GB" sz="2400" dirty="0"/>
              <a:t>The effects of a 1%-point increase in the profit </a:t>
            </a:r>
            <a:r>
              <a:rPr lang="en-GB" sz="2400" dirty="0" smtClean="0"/>
              <a:t>share </a:t>
            </a:r>
          </a:p>
        </p:txBody>
      </p:sp>
      <p:sp>
        <p:nvSpPr>
          <p:cNvPr id="130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0053" name="Object 5"/>
          <p:cNvGraphicFramePr>
            <a:graphicFrameLocks noChangeAspect="1"/>
          </p:cNvGraphicFramePr>
          <p:nvPr/>
        </p:nvGraphicFramePr>
        <p:xfrm>
          <a:off x="423765" y="1772816"/>
          <a:ext cx="8720235" cy="4608512"/>
        </p:xfrm>
        <a:graphic>
          <a:graphicData uri="http://schemas.openxmlformats.org/presentationml/2006/ole">
            <p:oleObj spid="_x0000_s45058" name="Worksheet" r:id="rId3" imgW="5029268" imgH="2076329" progId="Excel.Sheet.12">
              <p:embed/>
            </p:oleObj>
          </a:graphicData>
        </a:graphic>
      </p:graphicFrame>
      <p:sp>
        <p:nvSpPr>
          <p:cNvPr id="20" name="Rounded Rectangle 19"/>
          <p:cNvSpPr/>
          <p:nvPr/>
        </p:nvSpPr>
        <p:spPr>
          <a:xfrm>
            <a:off x="7884368" y="3501008"/>
            <a:ext cx="899592" cy="387424"/>
          </a:xfrm>
          <a:prstGeom prst="roundRect">
            <a:avLst>
              <a:gd name="adj" fmla="val 321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7884368" y="4293096"/>
            <a:ext cx="899592" cy="387424"/>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267744" y="3429000"/>
            <a:ext cx="1944216" cy="2952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 name="TextBox 4"/>
          <p:cNvSpPr txBox="1"/>
          <p:nvPr/>
        </p:nvSpPr>
        <p:spPr>
          <a:xfrm>
            <a:off x="4463480" y="6488668"/>
            <a:ext cx="4680520" cy="369332"/>
          </a:xfrm>
          <a:prstGeom prst="rect">
            <a:avLst/>
          </a:prstGeom>
          <a:noFill/>
        </p:spPr>
        <p:txBody>
          <a:bodyPr wrap="square" rtlCol="0">
            <a:spAutoFit/>
          </a:bodyPr>
          <a:lstStyle/>
          <a:p>
            <a:pPr algn="r"/>
            <a:r>
              <a:rPr lang="en-GB" b="1" dirty="0" smtClean="0"/>
              <a:t>global GDP↓ by 0.36%</a:t>
            </a:r>
            <a:endParaRPr lang="en-GB" b="1" dirty="0"/>
          </a:p>
        </p:txBody>
      </p:sp>
      <p:sp>
        <p:nvSpPr>
          <p:cNvPr id="1474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7460" name="Object 4"/>
          <p:cNvGraphicFramePr>
            <a:graphicFrameLocks noChangeAspect="1"/>
          </p:cNvGraphicFramePr>
          <p:nvPr/>
        </p:nvGraphicFramePr>
        <p:xfrm>
          <a:off x="790799" y="692696"/>
          <a:ext cx="7345362" cy="5594350"/>
        </p:xfrm>
        <a:graphic>
          <a:graphicData uri="http://schemas.openxmlformats.org/presentationml/2006/ole">
            <p:oleObj spid="_x0000_s47106" name="Worksheet" r:id="rId3" imgW="6267487" imgH="4267110" progId="Excel.Sheet.12">
              <p:embed/>
            </p:oleObj>
          </a:graphicData>
        </a:graphic>
      </p:graphicFrame>
      <p:sp>
        <p:nvSpPr>
          <p:cNvPr id="14" name="Oval 13"/>
          <p:cNvSpPr/>
          <p:nvPr/>
        </p:nvSpPr>
        <p:spPr>
          <a:xfrm>
            <a:off x="6876256" y="479715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876256" y="530120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876256" y="5805264"/>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876256" y="4005064"/>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6686"/>
            <a:ext cx="8229600" cy="418058"/>
          </a:xfrm>
        </p:spPr>
        <p:txBody>
          <a:bodyPr>
            <a:noAutofit/>
          </a:bodyPr>
          <a:lstStyle/>
          <a:p>
            <a:r>
              <a:rPr lang="en-GB" sz="2400" b="0" dirty="0" smtClean="0">
                <a:solidFill>
                  <a:schemeClr val="tx2"/>
                </a:solidFill>
              </a:rPr>
              <a:t>Summary of the results</a:t>
            </a:r>
            <a:br>
              <a:rPr lang="en-GB" sz="2400" b="0" dirty="0" smtClean="0">
                <a:solidFill>
                  <a:schemeClr val="tx2"/>
                </a:solidFill>
              </a:rPr>
            </a:br>
            <a:r>
              <a:rPr lang="en-GB" sz="2000" b="0" dirty="0" smtClean="0">
                <a:solidFill>
                  <a:schemeClr val="tx2"/>
                </a:solidFill>
              </a:rPr>
              <a:t> (Onaran &amp; Galanis 2012, UN/ILO; Onaran and Obst 2015 FEPS)</a:t>
            </a:r>
            <a:endParaRPr lang="en-GB" sz="2000" b="0" dirty="0">
              <a:solidFill>
                <a:schemeClr val="tx2"/>
              </a:solidFill>
            </a:endParaRPr>
          </a:p>
        </p:txBody>
      </p:sp>
      <p:sp>
        <p:nvSpPr>
          <p:cNvPr id="3" name="Content Placeholder 2"/>
          <p:cNvSpPr>
            <a:spLocks noGrp="1"/>
          </p:cNvSpPr>
          <p:nvPr>
            <p:ph idx="1"/>
          </p:nvPr>
        </p:nvSpPr>
        <p:spPr>
          <a:xfrm>
            <a:off x="629308" y="1556792"/>
            <a:ext cx="8363272" cy="4896544"/>
          </a:xfrm>
        </p:spPr>
        <p:txBody>
          <a:bodyPr>
            <a:normAutofit fontScale="25000" lnSpcReduction="20000"/>
          </a:bodyPr>
          <a:lstStyle/>
          <a:p>
            <a:pPr>
              <a:lnSpc>
                <a:spcPct val="120000"/>
              </a:lnSpc>
              <a:spcBef>
                <a:spcPts val="500"/>
              </a:spcBef>
            </a:pPr>
            <a:r>
              <a:rPr lang="en-US" sz="7200" dirty="0" smtClean="0"/>
              <a:t>Domestic demand (</a:t>
            </a:r>
            <a:r>
              <a:rPr lang="en-US" sz="7200" dirty="0" err="1" smtClean="0"/>
              <a:t>consumption+investment</a:t>
            </a:r>
            <a:r>
              <a:rPr lang="en-US" sz="7200" dirty="0" smtClean="0"/>
              <a:t>) is wage-led  </a:t>
            </a:r>
            <a:endParaRPr lang="en-GB" sz="7200" dirty="0" smtClean="0"/>
          </a:p>
          <a:p>
            <a:pPr marL="342900" lvl="1" indent="-342900">
              <a:lnSpc>
                <a:spcPct val="120000"/>
              </a:lnSpc>
              <a:spcBef>
                <a:spcPts val="500"/>
              </a:spcBef>
              <a:buFont typeface="Arial" pitchFamily="34" charset="0"/>
              <a:buChar char="•"/>
            </a:pPr>
            <a:r>
              <a:rPr lang="en-US" sz="7200" dirty="0" smtClean="0"/>
              <a:t>Large/relatively closed economies are  wage-led</a:t>
            </a:r>
          </a:p>
          <a:p>
            <a:pPr marL="742950" lvl="2" indent="-342900">
              <a:lnSpc>
                <a:spcPct val="120000"/>
              </a:lnSpc>
              <a:spcBef>
                <a:spcPts val="500"/>
              </a:spcBef>
              <a:buFont typeface="Arial" pitchFamily="34" charset="0"/>
              <a:buChar char="•"/>
            </a:pPr>
            <a:r>
              <a:rPr lang="en-US" sz="7200" dirty="0" smtClean="0"/>
              <a:t>↑wage share : egalitarian; does not harm growth potential  </a:t>
            </a:r>
          </a:p>
          <a:p>
            <a:pPr marL="742950" lvl="2" indent="-342900">
              <a:lnSpc>
                <a:spcPct val="120000"/>
              </a:lnSpc>
              <a:spcBef>
                <a:spcPts val="500"/>
              </a:spcBef>
              <a:buFont typeface="Arial" pitchFamily="34" charset="0"/>
              <a:buChar char="•"/>
            </a:pPr>
            <a:r>
              <a:rPr lang="en-US" sz="7200" dirty="0" smtClean="0"/>
              <a:t>EU </a:t>
            </a:r>
            <a:r>
              <a:rPr lang="en-US" sz="7200" dirty="0"/>
              <a:t>as a </a:t>
            </a:r>
            <a:r>
              <a:rPr lang="en-US" sz="7200" dirty="0" smtClean="0"/>
              <a:t>whole, US, Japan, as well as Turkey, Korea</a:t>
            </a:r>
            <a:endParaRPr lang="de-AT" sz="7200" dirty="0" smtClean="0"/>
          </a:p>
          <a:p>
            <a:pPr marL="342900" lvl="1" indent="-342900">
              <a:lnSpc>
                <a:spcPct val="120000"/>
              </a:lnSpc>
              <a:spcBef>
                <a:spcPts val="500"/>
              </a:spcBef>
              <a:buFont typeface="Arial" pitchFamily="34" charset="0"/>
              <a:buChar char="•"/>
            </a:pPr>
            <a:r>
              <a:rPr lang="en-US" sz="7200" dirty="0" smtClean="0"/>
              <a:t>although some individual states have a profit-led regime- e.g. if a small country, Austria or Ireland is the only one who decreases labor share, it can grow, but if every country does the same, they all contract</a:t>
            </a:r>
            <a:endParaRPr lang="en-GB" sz="7200" dirty="0" smtClean="0"/>
          </a:p>
          <a:p>
            <a:pPr>
              <a:lnSpc>
                <a:spcPct val="120000"/>
              </a:lnSpc>
              <a:spcBef>
                <a:spcPts val="500"/>
              </a:spcBef>
            </a:pPr>
            <a:r>
              <a:rPr lang="en-GB" sz="7200" dirty="0" smtClean="0"/>
              <a:t>Global race to the bottom: a 1%-point fall in the wage share  </a:t>
            </a:r>
          </a:p>
          <a:p>
            <a:pPr lvl="1">
              <a:lnSpc>
                <a:spcPct val="120000"/>
              </a:lnSpc>
              <a:spcBef>
                <a:spcPts val="500"/>
              </a:spcBef>
            </a:pPr>
            <a:r>
              <a:rPr lang="en-GB" sz="7200" dirty="0" smtClean="0"/>
              <a:t>global GDP↓ by 0.36%; EU15 GDP↓ by 0.27%; UK  GDP↓ by 0.2%</a:t>
            </a:r>
          </a:p>
          <a:p>
            <a:pPr>
              <a:lnSpc>
                <a:spcPct val="120000"/>
              </a:lnSpc>
              <a:spcBef>
                <a:spcPts val="500"/>
              </a:spcBef>
            </a:pPr>
            <a:r>
              <a:rPr lang="en-GB" sz="7200" dirty="0" smtClean="0"/>
              <a:t>Conversely a global wage-led recovery scenario: </a:t>
            </a:r>
          </a:p>
          <a:p>
            <a:pPr lvl="1">
              <a:lnSpc>
                <a:spcPct val="120000"/>
              </a:lnSpc>
              <a:spcBef>
                <a:spcPts val="500"/>
              </a:spcBef>
            </a:pPr>
            <a:r>
              <a:rPr lang="en-GB" sz="7200" dirty="0" smtClean="0"/>
              <a:t>Global GDP↑ by 3.05%, EU GDP ↑ by 2.4%; UK GDP ↑ by 1.9%</a:t>
            </a:r>
          </a:p>
          <a:p>
            <a:pPr marL="342900" lvl="1" indent="-342900">
              <a:lnSpc>
                <a:spcPct val="120000"/>
              </a:lnSpc>
              <a:spcBef>
                <a:spcPts val="500"/>
              </a:spcBef>
              <a:buFont typeface="Arial" pitchFamily="34" charset="0"/>
              <a:buChar char="•"/>
            </a:pPr>
            <a:r>
              <a:rPr lang="en-GB" sz="7200" dirty="0" smtClean="0"/>
              <a:t>Fallacy of composition</a:t>
            </a:r>
          </a:p>
          <a:p>
            <a:pPr marL="342900" lvl="1" indent="-342900">
              <a:lnSpc>
                <a:spcPct val="120000"/>
              </a:lnSpc>
              <a:spcBef>
                <a:spcPts val="500"/>
              </a:spcBef>
              <a:buFont typeface="Arial" pitchFamily="34" charset="0"/>
              <a:buChar char="•"/>
            </a:pPr>
            <a:r>
              <a:rPr lang="en-GB" sz="7200" dirty="0" smtClean="0">
                <a:solidFill>
                  <a:srgbClr val="FF0000"/>
                </a:solidFill>
              </a:rPr>
              <a:t>Planet earth is wage-led, unless we trade with Mars!</a:t>
            </a:r>
          </a:p>
          <a:p>
            <a:pPr lvl="0">
              <a:lnSpc>
                <a:spcPct val="120000"/>
              </a:lnSpc>
              <a:spcBef>
                <a:spcPts val="500"/>
              </a:spcBef>
            </a:pPr>
            <a:r>
              <a:rPr lang="en-GB" sz="7200" dirty="0" smtClean="0">
                <a:solidFill>
                  <a:srgbClr val="FF0000"/>
                </a:solidFill>
              </a:rPr>
              <a:t>Economic recovery needs a pay rise</a:t>
            </a:r>
            <a:endParaRPr lang="en-US" sz="7200" dirty="0" smtClean="0">
              <a:solidFill>
                <a:srgbClr val="FF0000"/>
              </a:solidFill>
            </a:endParaRPr>
          </a:p>
          <a:p>
            <a:endParaRPr lang="en-GB" sz="9600" dirty="0" smtClean="0"/>
          </a:p>
          <a:p>
            <a:endParaRPr lang="en-GB" sz="9600" dirty="0" smtClean="0"/>
          </a:p>
          <a:p>
            <a:endParaRPr lang="en-GB" sz="2400" dirty="0" smtClean="0"/>
          </a:p>
          <a:p>
            <a:endParaRPr lang="en-GB" sz="2400" dirty="0" smtClean="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248476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1612" y="6581001"/>
            <a:ext cx="3492388" cy="276999"/>
          </a:xfrm>
          <a:prstGeom prst="rect">
            <a:avLst/>
          </a:prstGeom>
          <a:noFill/>
        </p:spPr>
        <p:txBody>
          <a:bodyPr wrap="square" rtlCol="0">
            <a:spAutoFit/>
          </a:bodyPr>
          <a:lstStyle/>
          <a:p>
            <a:r>
              <a:rPr lang="en-GB" sz="1200" i="1" dirty="0" smtClean="0"/>
              <a:t>Source</a:t>
            </a:r>
            <a:r>
              <a:rPr lang="en-GB" sz="1200" i="1" dirty="0"/>
              <a:t>: World Top Incomes Database </a:t>
            </a:r>
            <a:r>
              <a:rPr lang="en-GB" sz="1200" i="1" dirty="0" smtClean="0"/>
              <a:t> (2013)</a:t>
            </a:r>
            <a:endParaRPr lang="en-GB" sz="1200" i="1" dirty="0">
              <a:latin typeface="+mj-lt"/>
            </a:endParaRPr>
          </a:p>
        </p:txBody>
      </p:sp>
      <p:sp>
        <p:nvSpPr>
          <p:cNvPr id="8" name="Rectangle 3"/>
          <p:cNvSpPr>
            <a:spLocks noChangeArrowheads="1"/>
          </p:cNvSpPr>
          <p:nvPr/>
        </p:nvSpPr>
        <p:spPr bwMode="auto">
          <a:xfrm>
            <a:off x="1259632" y="1734666"/>
            <a:ext cx="6642479" cy="355600"/>
          </a:xfrm>
          <a:prstGeom prst="rect">
            <a:avLst/>
          </a:prstGeom>
          <a:noFill/>
          <a:ln w="9525">
            <a:noFill/>
            <a:miter lim="800000"/>
            <a:headEnd/>
            <a:tailEnd/>
          </a:ln>
        </p:spPr>
        <p:txBody>
          <a:bodyPr lIns="105327" tIns="52665" rIns="105327" bIns="52665"/>
          <a:lstStyle/>
          <a:p>
            <a:pPr algn="ctr" eaLnBrk="0" fontAlgn="base" hangingPunct="0">
              <a:spcBef>
                <a:spcPct val="20000"/>
              </a:spcBef>
              <a:spcAft>
                <a:spcPct val="0"/>
              </a:spcAft>
              <a:buClr>
                <a:srgbClr val="B2B2B2"/>
              </a:buClr>
              <a:buFont typeface="Wingdings" pitchFamily="2" charset="2"/>
              <a:buNone/>
            </a:pPr>
            <a:r>
              <a:rPr lang="en-US" sz="1600" b="1" dirty="0">
                <a:solidFill>
                  <a:srgbClr val="000000"/>
                </a:solidFill>
              </a:rPr>
              <a:t>Income share of the top 1%</a:t>
            </a:r>
            <a:endParaRPr lang="en-GB" sz="1600" b="1" dirty="0" smtClean="0">
              <a:solidFill>
                <a:srgbClr val="000000"/>
              </a:solidFill>
            </a:endParaRPr>
          </a:p>
        </p:txBody>
      </p:sp>
      <p:graphicFrame>
        <p:nvGraphicFramePr>
          <p:cNvPr id="6" name="Chart 5"/>
          <p:cNvGraphicFramePr/>
          <p:nvPr/>
        </p:nvGraphicFramePr>
        <p:xfrm>
          <a:off x="685800" y="1734666"/>
          <a:ext cx="7216311" cy="4217640"/>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p14="http://schemas.microsoft.com/office/powerpoint/2010/main" xmlns="" val="124445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MODEL WITH GOVERNMENT</a:t>
            </a:r>
            <a:endParaRPr lang="en-GB" dirty="0"/>
          </a:p>
        </p:txBody>
      </p:sp>
    </p:spTree>
    <p:extLst>
      <p:ext uri="{BB962C8B-B14F-4D97-AF65-F5344CB8AC3E}">
        <p14:creationId xmlns="" xmlns:p14="http://schemas.microsoft.com/office/powerpoint/2010/main" val="2752959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79388" y="836613"/>
            <a:ext cx="8785225" cy="6957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smtClean="0">
                <a:latin typeface="Arial" charset="0"/>
                <a:cs typeface="Arial" charset="0"/>
              </a:rPr>
              <a:t>Consumption</a:t>
            </a:r>
          </a:p>
        </p:txBody>
      </p:sp>
      <p:graphicFrame>
        <p:nvGraphicFramePr>
          <p:cNvPr id="7" name="Objekt 5"/>
          <p:cNvGraphicFramePr>
            <a:graphicFrameLocks noChangeAspect="1"/>
          </p:cNvGraphicFramePr>
          <p:nvPr>
            <p:extLst>
              <p:ext uri="{D42A27DB-BD31-4B8C-83A1-F6EECF244321}">
                <p14:modId xmlns="" xmlns:p14="http://schemas.microsoft.com/office/powerpoint/2010/main" val="1449068781"/>
              </p:ext>
            </p:extLst>
          </p:nvPr>
        </p:nvGraphicFramePr>
        <p:xfrm>
          <a:off x="179388" y="1412776"/>
          <a:ext cx="8777287" cy="558800"/>
        </p:xfrm>
        <a:graphic>
          <a:graphicData uri="http://schemas.openxmlformats.org/presentationml/2006/ole">
            <p:oleObj spid="_x0000_s115714" name="Dokument" r:id="rId4" imgW="5668560" imgH="164520" progId="Word.Document.12">
              <p:embed/>
            </p:oleObj>
          </a:graphicData>
        </a:graphic>
      </p:graphicFrame>
      <p:sp>
        <p:nvSpPr>
          <p:cNvPr id="6" name="Inhaltsplatzhalter 4"/>
          <p:cNvSpPr txBox="1">
            <a:spLocks/>
          </p:cNvSpPr>
          <p:nvPr/>
        </p:nvSpPr>
        <p:spPr bwMode="auto">
          <a:xfrm>
            <a:off x="179387" y="2132856"/>
            <a:ext cx="8777287" cy="42484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spcBef>
                <a:spcPct val="0"/>
              </a:spcBef>
              <a:buFont typeface="Wingdings" pitchFamily="2" charset="2"/>
              <a:buChar char="q"/>
            </a:pPr>
            <a:r>
              <a:rPr lang="en-GB" dirty="0"/>
              <a:t>Consumption(C) is estimated as a function of adjusted after-</a:t>
            </a:r>
            <a:r>
              <a:rPr lang="en-GB" dirty="0" smtClean="0"/>
              <a:t>tax profits</a:t>
            </a:r>
            <a:r>
              <a:rPr lang="en-GB" dirty="0"/>
              <a:t>(</a:t>
            </a:r>
            <a:r>
              <a:rPr lang="de-DE" dirty="0"/>
              <a:t>(1-tr)R</a:t>
            </a:r>
            <a:r>
              <a:rPr lang="en-GB" dirty="0"/>
              <a:t>), adjusted after-tax wages(</a:t>
            </a:r>
            <a:r>
              <a:rPr lang="de-DE" dirty="0"/>
              <a:t>(1-tw)W</a:t>
            </a:r>
            <a:r>
              <a:rPr lang="en-GB" dirty="0"/>
              <a:t>) and </a:t>
            </a:r>
            <a:r>
              <a:rPr lang="en-GB" dirty="0" smtClean="0"/>
              <a:t>social benefits </a:t>
            </a:r>
            <a:r>
              <a:rPr lang="en-GB" dirty="0"/>
              <a:t>in cash/ other current transfers(</a:t>
            </a:r>
            <a:r>
              <a:rPr lang="de-DE" dirty="0"/>
              <a:t>B+CTO</a:t>
            </a:r>
            <a:r>
              <a:rPr lang="en-GB" dirty="0"/>
              <a:t>) which</a:t>
            </a:r>
          </a:p>
          <a:p>
            <a:pPr marL="0" indent="0" algn="just" eaLnBrk="1" hangingPunct="1">
              <a:spcBef>
                <a:spcPct val="0"/>
              </a:spcBef>
              <a:buNone/>
            </a:pPr>
            <a:r>
              <a:rPr lang="en-GB" dirty="0"/>
              <a:t>augment disposable income of </a:t>
            </a:r>
            <a:r>
              <a:rPr lang="en-GB" dirty="0" smtClean="0"/>
              <a:t>HH</a:t>
            </a:r>
          </a:p>
          <a:p>
            <a:pPr marL="0" indent="0" algn="just" eaLnBrk="1" hangingPunct="1">
              <a:spcBef>
                <a:spcPct val="0"/>
              </a:spcBef>
              <a:buNone/>
            </a:pPr>
            <a:endParaRPr lang="en-GB" dirty="0"/>
          </a:p>
          <a:p>
            <a:pPr marL="0" lvl="0" indent="0" algn="just" eaLnBrk="1" hangingPunct="1">
              <a:spcBef>
                <a:spcPct val="0"/>
              </a:spcBef>
              <a:buNone/>
            </a:pPr>
            <a:endParaRPr lang="en-GB" altLang="en-US" dirty="0" smtClean="0">
              <a:solidFill>
                <a:srgbClr val="000000"/>
              </a:solidFill>
              <a:latin typeface="Arial" charset="0"/>
              <a:cs typeface="Arial" charset="0"/>
            </a:endParaRPr>
          </a:p>
          <a:p>
            <a:pPr lvl="0" algn="just">
              <a:spcAft>
                <a:spcPts val="0"/>
              </a:spcAft>
              <a:buFont typeface="Wingdings"/>
              <a:buChar char=""/>
              <a:tabLst>
                <a:tab pos="457200" algn="l"/>
              </a:tabLst>
            </a:pPr>
            <a:r>
              <a:rPr lang="en-GB" dirty="0" smtClean="0">
                <a:solidFill>
                  <a:srgbClr val="000000"/>
                </a:solidFill>
                <a:ea typeface="MS PGothic"/>
              </a:rPr>
              <a:t>If the regime is wage-led a more progressive tax system (taxes on capital increasing while those on labour decreasing) increases the impact on demand (Blecker, 2002)</a:t>
            </a:r>
            <a:endParaRPr lang="en-GB" altLang="en-US" dirty="0" smtClean="0">
              <a:solidFill>
                <a:srgbClr val="000000"/>
              </a:solidFill>
              <a:latin typeface="Calibri" pitchFamily="34" charset="0"/>
              <a:cs typeface="Arial" charset="0"/>
            </a:endParaRPr>
          </a:p>
          <a:p>
            <a:pPr marL="0" indent="0" eaLnBrk="1" hangingPunct="1">
              <a:spcBef>
                <a:spcPct val="0"/>
              </a:spcBef>
              <a:buFont typeface="Wingdings" pitchFamily="2" charset="2"/>
              <a:buChar char="q"/>
            </a:pPr>
            <a:endParaRPr lang="en-GB" altLang="en-US" dirty="0" smtClean="0">
              <a:solidFill>
                <a:srgbClr val="000000"/>
              </a:solidFill>
              <a:latin typeface="Calibri" pitchFamily="34" charset="0"/>
              <a:cs typeface="Arial" charset="0"/>
            </a:endParaRPr>
          </a:p>
        </p:txBody>
      </p:sp>
    </p:spTree>
    <p:extLst>
      <p:ext uri="{BB962C8B-B14F-4D97-AF65-F5344CB8AC3E}">
        <p14:creationId xmlns="" xmlns:p14="http://schemas.microsoft.com/office/powerpoint/2010/main" val="1808479248"/>
      </p:ext>
    </p:extLst>
  </p:cSld>
  <p:clrMapOvr>
    <a:masterClrMapping/>
  </p:clrMapOvr>
  <mc:AlternateContent xmlns:mc="http://schemas.openxmlformats.org/markup-compatibility/2006">
    <mc:Choice xmlns="" xmlns:p14="http://schemas.microsoft.com/office/powerpoint/2010/main" Requires="p14">
      <p:transition spd="slow" p14:dur="2000" advTm="27749"/>
    </mc:Choice>
    <mc:Fallback>
      <p:transition spd="slow" advTm="2774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5D28C462-292A-4F4E-A1AB-F003CD27E876}" type="slidenum">
              <a:rPr lang="en-US" altLang="en-US" smtClean="0"/>
              <a:pPr/>
              <a:t>32</a:t>
            </a:fld>
            <a:endParaRPr lang="en-US" altLang="en-US"/>
          </a:p>
        </p:txBody>
      </p:sp>
      <p:sp>
        <p:nvSpPr>
          <p:cNvPr id="5" name="Title 1"/>
          <p:cNvSpPr txBox="1">
            <a:spLocks/>
          </p:cNvSpPr>
          <p:nvPr/>
        </p:nvSpPr>
        <p:spPr bwMode="auto">
          <a:xfrm>
            <a:off x="323528" y="797621"/>
            <a:ext cx="8964613" cy="5762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200" b="1" kern="1200" baseline="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2pPr>
            <a:lvl3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3pPr>
            <a:lvl4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4pPr>
            <a:lvl5pPr algn="l" defTabSz="457200" rtl="0" eaLnBrk="0" fontAlgn="base" hangingPunct="0">
              <a:spcBef>
                <a:spcPct val="0"/>
              </a:spcBef>
              <a:spcAft>
                <a:spcPct val="0"/>
              </a:spcAft>
              <a:defRPr sz="3600" b="1">
                <a:solidFill>
                  <a:schemeClr val="tx1"/>
                </a:solidFill>
                <a:latin typeface="Arial" pitchFamily="-108" charset="0"/>
                <a:ea typeface="MS PGothic" pitchFamily="34" charset="-128"/>
                <a:cs typeface="Arial" charset="0"/>
              </a:defRPr>
            </a:lvl5pPr>
            <a:lvl6pPr marL="457200" algn="l" defTabSz="457200" rtl="0" fontAlgn="base">
              <a:spcBef>
                <a:spcPct val="0"/>
              </a:spcBef>
              <a:spcAft>
                <a:spcPct val="0"/>
              </a:spcAft>
              <a:defRPr sz="3600" b="1">
                <a:solidFill>
                  <a:schemeClr val="tx1"/>
                </a:solidFill>
                <a:latin typeface="Arial" pitchFamily="-108" charset="0"/>
                <a:ea typeface="ＭＳ Ｐゴシック" pitchFamily="-108" charset="-128"/>
              </a:defRPr>
            </a:lvl6pPr>
            <a:lvl7pPr marL="914400" algn="l" defTabSz="457200" rtl="0" fontAlgn="base">
              <a:spcBef>
                <a:spcPct val="0"/>
              </a:spcBef>
              <a:spcAft>
                <a:spcPct val="0"/>
              </a:spcAft>
              <a:defRPr sz="3600" b="1">
                <a:solidFill>
                  <a:schemeClr val="tx1"/>
                </a:solidFill>
                <a:latin typeface="Arial" pitchFamily="-108" charset="0"/>
                <a:ea typeface="ＭＳ Ｐゴシック" pitchFamily="-108" charset="-128"/>
              </a:defRPr>
            </a:lvl7pPr>
            <a:lvl8pPr marL="1371600" algn="l" defTabSz="457200" rtl="0" fontAlgn="base">
              <a:spcBef>
                <a:spcPct val="0"/>
              </a:spcBef>
              <a:spcAft>
                <a:spcPct val="0"/>
              </a:spcAft>
              <a:defRPr sz="3600" b="1">
                <a:solidFill>
                  <a:schemeClr val="tx1"/>
                </a:solidFill>
                <a:latin typeface="Arial" pitchFamily="-108" charset="0"/>
                <a:ea typeface="ＭＳ Ｐゴシック" pitchFamily="-108" charset="-128"/>
              </a:defRPr>
            </a:lvl8pPr>
            <a:lvl9pPr marL="1828800" algn="l" defTabSz="457200" rtl="0" fontAlgn="base">
              <a:spcBef>
                <a:spcPct val="0"/>
              </a:spcBef>
              <a:spcAft>
                <a:spcPct val="0"/>
              </a:spcAft>
              <a:defRPr sz="3600" b="1">
                <a:solidFill>
                  <a:schemeClr val="tx1"/>
                </a:solidFill>
                <a:latin typeface="Arial" pitchFamily="-108" charset="0"/>
                <a:ea typeface="ＭＳ Ｐゴシック" pitchFamily="-108" charset="-128"/>
              </a:defRPr>
            </a:lvl9pPr>
          </a:lstStyle>
          <a:p>
            <a:r>
              <a:rPr lang="en-GB" altLang="en-US" dirty="0" smtClean="0">
                <a:latin typeface="Arial" charset="0"/>
                <a:cs typeface="Arial" charset="0"/>
              </a:rPr>
              <a:t>Investment</a:t>
            </a:r>
          </a:p>
        </p:txBody>
      </p:sp>
      <p:sp>
        <p:nvSpPr>
          <p:cNvPr id="6" name="Inhaltsplatzhalter 4"/>
          <p:cNvSpPr txBox="1">
            <a:spLocks/>
          </p:cNvSpPr>
          <p:nvPr/>
        </p:nvSpPr>
        <p:spPr bwMode="auto">
          <a:xfrm>
            <a:off x="323528" y="1373883"/>
            <a:ext cx="8568952" cy="47914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spcBef>
                <a:spcPct val="0"/>
              </a:spcBef>
              <a:buFont typeface="Arial" charset="0"/>
              <a:buNone/>
            </a:pPr>
            <a:r>
              <a:rPr lang="en-GB" altLang="en-US" sz="2800" b="1" dirty="0" smtClean="0">
                <a:solidFill>
                  <a:srgbClr val="000000"/>
                </a:solidFill>
                <a:latin typeface="Arial" charset="0"/>
                <a:cs typeface="Arial" charset="0"/>
              </a:rPr>
              <a:t>                    </a:t>
            </a:r>
            <a:endParaRPr lang="en-GB" altLang="en-US" sz="2800" i="1" dirty="0" smtClean="0">
              <a:solidFill>
                <a:srgbClr val="000000"/>
              </a:solidFill>
              <a:latin typeface="Arial" charset="0"/>
              <a:cs typeface="Arial" charset="0"/>
            </a:endParaRPr>
          </a:p>
          <a:p>
            <a:pPr marL="0" indent="0" algn="just" eaLnBrk="1" hangingPunct="1">
              <a:spcBef>
                <a:spcPct val="0"/>
              </a:spcBef>
              <a:buFont typeface="Arial" charset="0"/>
              <a:buNone/>
            </a:pPr>
            <a:endParaRPr lang="en-GB" altLang="en-US" sz="2800" dirty="0" smtClean="0">
              <a:solidFill>
                <a:srgbClr val="000000"/>
              </a:solidFill>
              <a:latin typeface="Arial" charset="0"/>
              <a:cs typeface="Arial" charset="0"/>
            </a:endParaRPr>
          </a:p>
          <a:p>
            <a:pPr marL="0" indent="0" algn="just" eaLnBrk="1" hangingPunct="1">
              <a:spcBef>
                <a:spcPct val="0"/>
              </a:spcBef>
              <a:buFont typeface="Wingdings" pitchFamily="2" charset="2"/>
              <a:buChar char="q"/>
            </a:pPr>
            <a:r>
              <a:rPr lang="en-GB" altLang="en-US" dirty="0" smtClean="0">
                <a:solidFill>
                  <a:srgbClr val="000000"/>
                </a:solidFill>
                <a:latin typeface="Arial" charset="0"/>
                <a:cs typeface="Arial" charset="0"/>
              </a:rPr>
              <a:t>Private investment depends positively on private output and the after-tax profit share</a:t>
            </a:r>
          </a:p>
          <a:p>
            <a:pPr marL="0" indent="0" algn="just" eaLnBrk="1" hangingPunct="1">
              <a:spcBef>
                <a:spcPct val="0"/>
              </a:spcBef>
              <a:buFont typeface="Wingdings" pitchFamily="2" charset="2"/>
              <a:buChar char="q"/>
            </a:pPr>
            <a:endParaRPr lang="en-GB" altLang="en-US" dirty="0" smtClean="0">
              <a:solidFill>
                <a:srgbClr val="000000"/>
              </a:solidFill>
              <a:latin typeface="Arial" charset="0"/>
              <a:cs typeface="Arial" charset="0"/>
            </a:endParaRPr>
          </a:p>
          <a:p>
            <a:pPr marL="0" indent="0" algn="just" eaLnBrk="1" hangingPunct="1">
              <a:spcBef>
                <a:spcPct val="0"/>
              </a:spcBef>
              <a:buFont typeface="Wingdings" pitchFamily="2" charset="2"/>
              <a:buChar char="q"/>
            </a:pPr>
            <a:r>
              <a:rPr lang="en-GB" altLang="en-US" dirty="0" smtClean="0">
                <a:solidFill>
                  <a:srgbClr val="000000"/>
                </a:solidFill>
                <a:latin typeface="Arial" charset="0"/>
                <a:cs typeface="Arial" charset="0"/>
              </a:rPr>
              <a:t>Total Government expenditure enhances private investment through demand and crowding in effects (</a:t>
            </a:r>
            <a:r>
              <a:rPr lang="en-GB" altLang="en-US" dirty="0" err="1" smtClean="0">
                <a:solidFill>
                  <a:srgbClr val="000000"/>
                </a:solidFill>
                <a:latin typeface="Arial" charset="0"/>
                <a:cs typeface="Arial" charset="0"/>
              </a:rPr>
              <a:t>Commendatore</a:t>
            </a:r>
            <a:r>
              <a:rPr lang="en-GB" altLang="en-US" dirty="0" smtClean="0">
                <a:solidFill>
                  <a:srgbClr val="000000"/>
                </a:solidFill>
                <a:latin typeface="Arial" charset="0"/>
                <a:cs typeface="Arial" charset="0"/>
              </a:rPr>
              <a:t>, 2011; Seguino, 2012)</a:t>
            </a:r>
          </a:p>
          <a:p>
            <a:pPr marL="400050" lvl="1" indent="0" algn="just" eaLnBrk="1" hangingPunct="1">
              <a:spcBef>
                <a:spcPct val="0"/>
              </a:spcBef>
              <a:buFont typeface="Wingdings" pitchFamily="2" charset="2"/>
              <a:buChar char="q"/>
            </a:pPr>
            <a:r>
              <a:rPr lang="en-GB" altLang="en-US" sz="2400" dirty="0" smtClean="0">
                <a:solidFill>
                  <a:srgbClr val="000000"/>
                </a:solidFill>
                <a:latin typeface="Arial" charset="0"/>
                <a:cs typeface="Arial" charset="0"/>
              </a:rPr>
              <a:t>Alternative specification: </a:t>
            </a:r>
            <a:r>
              <a:rPr lang="en-GB" altLang="en-US" sz="2400" dirty="0" err="1" smtClean="0">
                <a:solidFill>
                  <a:srgbClr val="000000"/>
                </a:solidFill>
                <a:latin typeface="Arial" charset="0"/>
                <a:cs typeface="Arial" charset="0"/>
              </a:rPr>
              <a:t>disagregate</a:t>
            </a:r>
            <a:r>
              <a:rPr lang="en-GB" altLang="en-US" sz="2400" dirty="0" smtClean="0">
                <a:solidFill>
                  <a:srgbClr val="000000"/>
                </a:solidFill>
                <a:latin typeface="Arial" charset="0"/>
                <a:cs typeface="Arial" charset="0"/>
              </a:rPr>
              <a:t> G in social and physical infrastructure and other current spending</a:t>
            </a:r>
          </a:p>
          <a:p>
            <a:pPr marL="0" indent="0" algn="just" eaLnBrk="1" hangingPunct="1">
              <a:spcBef>
                <a:spcPct val="0"/>
              </a:spcBef>
              <a:buFont typeface="Wingdings" pitchFamily="2" charset="2"/>
              <a:buChar char="q"/>
            </a:pPr>
            <a:endParaRPr lang="en-GB" altLang="en-US" dirty="0" smtClean="0">
              <a:solidFill>
                <a:srgbClr val="000000"/>
              </a:solidFill>
              <a:latin typeface="Arial" charset="0"/>
              <a:cs typeface="Arial" charset="0"/>
            </a:endParaRPr>
          </a:p>
          <a:p>
            <a:pPr marL="0" indent="0" algn="just" eaLnBrk="1" hangingPunct="1">
              <a:spcBef>
                <a:spcPct val="0"/>
              </a:spcBef>
              <a:buFont typeface="Wingdings" pitchFamily="2" charset="2"/>
              <a:buChar char="q"/>
            </a:pPr>
            <a:r>
              <a:rPr lang="en-GB" altLang="en-US" dirty="0" smtClean="0">
                <a:solidFill>
                  <a:srgbClr val="000000"/>
                </a:solidFill>
                <a:latin typeface="Arial" charset="0"/>
                <a:cs typeface="Arial" charset="0"/>
              </a:rPr>
              <a:t>Private investment depends negatively on public debt to GDP (crowding out) (</a:t>
            </a:r>
            <a:r>
              <a:rPr lang="en-GB" altLang="en-US" dirty="0" err="1" smtClean="0">
                <a:solidFill>
                  <a:srgbClr val="000000"/>
                </a:solidFill>
                <a:latin typeface="Arial" charset="0"/>
                <a:cs typeface="Arial" charset="0"/>
              </a:rPr>
              <a:t>Dutt</a:t>
            </a:r>
            <a:r>
              <a:rPr lang="en-GB" altLang="en-US" dirty="0" smtClean="0">
                <a:solidFill>
                  <a:srgbClr val="000000"/>
                </a:solidFill>
                <a:latin typeface="Arial" charset="0"/>
                <a:cs typeface="Arial" charset="0"/>
              </a:rPr>
              <a:t>, 2013; </a:t>
            </a:r>
            <a:r>
              <a:rPr lang="en-GB" altLang="en-US" dirty="0" err="1" smtClean="0">
                <a:solidFill>
                  <a:srgbClr val="000000"/>
                </a:solidFill>
                <a:latin typeface="Arial" charset="0"/>
                <a:cs typeface="Arial" charset="0"/>
              </a:rPr>
              <a:t>Tavani</a:t>
            </a:r>
            <a:r>
              <a:rPr lang="en-GB" altLang="en-US" dirty="0" smtClean="0">
                <a:solidFill>
                  <a:srgbClr val="000000"/>
                </a:solidFill>
                <a:latin typeface="Arial" charset="0"/>
                <a:cs typeface="Arial" charset="0"/>
              </a:rPr>
              <a:t> and </a:t>
            </a:r>
            <a:r>
              <a:rPr lang="en-GB" altLang="en-US" dirty="0" err="1" smtClean="0">
                <a:solidFill>
                  <a:srgbClr val="000000"/>
                </a:solidFill>
                <a:latin typeface="Arial" charset="0"/>
                <a:cs typeface="Arial" charset="0"/>
              </a:rPr>
              <a:t>Zamparelli</a:t>
            </a:r>
            <a:r>
              <a:rPr lang="en-GB" altLang="en-US" dirty="0" smtClean="0">
                <a:solidFill>
                  <a:srgbClr val="000000"/>
                </a:solidFill>
                <a:latin typeface="Arial" charset="0"/>
                <a:cs typeface="Arial" charset="0"/>
              </a:rPr>
              <a:t>, 2015)</a:t>
            </a:r>
          </a:p>
          <a:p>
            <a:pPr marL="0" indent="0" eaLnBrk="1" hangingPunct="1">
              <a:spcBef>
                <a:spcPct val="0"/>
              </a:spcBef>
              <a:buFont typeface="Arial" charset="0"/>
              <a:buNone/>
            </a:pPr>
            <a:endParaRPr lang="en-GB" altLang="en-US" dirty="0" smtClean="0">
              <a:solidFill>
                <a:srgbClr val="000000"/>
              </a:solidFill>
              <a:latin typeface="Calibri" pitchFamily="34" charset="0"/>
              <a:cs typeface="Arial" charset="0"/>
            </a:endParaRPr>
          </a:p>
          <a:p>
            <a:pPr marL="0" indent="0" eaLnBrk="1" hangingPunct="1">
              <a:spcBef>
                <a:spcPct val="0"/>
              </a:spcBef>
              <a:buFont typeface="Wingdings" pitchFamily="2" charset="2"/>
              <a:buChar char="q"/>
            </a:pPr>
            <a:endParaRPr lang="en-GB" altLang="en-US" dirty="0" smtClean="0">
              <a:solidFill>
                <a:srgbClr val="000000"/>
              </a:solidFill>
              <a:latin typeface="Calibri" pitchFamily="34" charset="0"/>
              <a:cs typeface="Arial" charset="0"/>
            </a:endParaRPr>
          </a:p>
        </p:txBody>
      </p:sp>
      <p:graphicFrame>
        <p:nvGraphicFramePr>
          <p:cNvPr id="9" name="Objekt 6"/>
          <p:cNvGraphicFramePr>
            <a:graphicFrameLocks noChangeAspect="1"/>
          </p:cNvGraphicFramePr>
          <p:nvPr>
            <p:extLst>
              <p:ext uri="{D42A27DB-BD31-4B8C-83A1-F6EECF244321}">
                <p14:modId xmlns="" xmlns:p14="http://schemas.microsoft.com/office/powerpoint/2010/main" val="104257256"/>
              </p:ext>
            </p:extLst>
          </p:nvPr>
        </p:nvGraphicFramePr>
        <p:xfrm>
          <a:off x="320675" y="1490663"/>
          <a:ext cx="8575675" cy="639762"/>
        </p:xfrm>
        <a:graphic>
          <a:graphicData uri="http://schemas.openxmlformats.org/presentationml/2006/ole">
            <p:oleObj spid="_x0000_s116738" name="Dokument" r:id="rId4" imgW="6847920" imgH="228240" progId="Word.Document.12">
              <p:embed/>
            </p:oleObj>
          </a:graphicData>
        </a:graphic>
      </p:graphicFrame>
    </p:spTree>
    <p:extLst>
      <p:ext uri="{BB962C8B-B14F-4D97-AF65-F5344CB8AC3E}">
        <p14:creationId xmlns="" xmlns:p14="http://schemas.microsoft.com/office/powerpoint/2010/main" val="1484935550"/>
      </p:ext>
    </p:extLst>
  </p:cSld>
  <p:clrMapOvr>
    <a:masterClrMapping/>
  </p:clrMapOvr>
  <mc:AlternateContent xmlns:mc="http://schemas.openxmlformats.org/markup-compatibility/2006">
    <mc:Choice xmlns="" xmlns:p14="http://schemas.microsoft.com/office/powerpoint/2010/main" Requires="p14">
      <p:transition spd="slow" p14:dur="2000" advTm="14315"/>
    </mc:Choice>
    <mc:Fallback>
      <p:transition spd="slow" advTm="1431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373883"/>
            <a:ext cx="8784976" cy="576064"/>
          </a:xfrm>
        </p:spPr>
        <p:txBody>
          <a:bodyPr/>
          <a:lstStyle/>
          <a:p>
            <a:r>
              <a:rPr lang="en-GB" dirty="0" smtClean="0"/>
              <a:t>Domestic and Export Prices, Exports, Imports</a:t>
            </a:r>
            <a:endParaRPr lang="en-GB" dirty="0"/>
          </a:p>
        </p:txBody>
      </p:sp>
      <p:sp>
        <p:nvSpPr>
          <p:cNvPr id="4" name="Textfeld 3"/>
          <p:cNvSpPr txBox="1"/>
          <p:nvPr/>
        </p:nvSpPr>
        <p:spPr>
          <a:xfrm>
            <a:off x="105842" y="347719"/>
            <a:ext cx="184666" cy="461665"/>
          </a:xfrm>
          <a:prstGeom prst="rect">
            <a:avLst/>
          </a:prstGeom>
          <a:noFill/>
        </p:spPr>
        <p:txBody>
          <a:bodyPr wrap="none" rtlCol="0">
            <a:spAutoFit/>
          </a:bodyPr>
          <a:lstStyle/>
          <a:p>
            <a:endParaRPr lang="en-GB" dirty="0"/>
          </a:p>
        </p:txBody>
      </p:sp>
      <p:graphicFrame>
        <p:nvGraphicFramePr>
          <p:cNvPr id="5" name="Objekt 4"/>
          <p:cNvGraphicFramePr>
            <a:graphicFrameLocks noChangeAspect="1"/>
          </p:cNvGraphicFramePr>
          <p:nvPr>
            <p:extLst>
              <p:ext uri="{D42A27DB-BD31-4B8C-83A1-F6EECF244321}">
                <p14:modId xmlns="" xmlns:p14="http://schemas.microsoft.com/office/powerpoint/2010/main" val="3305696480"/>
              </p:ext>
            </p:extLst>
          </p:nvPr>
        </p:nvGraphicFramePr>
        <p:xfrm>
          <a:off x="558800" y="3206750"/>
          <a:ext cx="8653463" cy="533400"/>
        </p:xfrm>
        <a:graphic>
          <a:graphicData uri="http://schemas.openxmlformats.org/presentationml/2006/ole">
            <p:oleObj spid="_x0000_s117762" name="Dokument" r:id="rId4" imgW="4632299" imgH="285458" progId="Word.Document.12">
              <p:embed/>
            </p:oleObj>
          </a:graphicData>
        </a:graphic>
      </p:graphicFrame>
      <p:graphicFrame>
        <p:nvGraphicFramePr>
          <p:cNvPr id="6" name="Objekt 5"/>
          <p:cNvGraphicFramePr>
            <a:graphicFrameLocks noChangeAspect="1"/>
          </p:cNvGraphicFramePr>
          <p:nvPr>
            <p:extLst>
              <p:ext uri="{D42A27DB-BD31-4B8C-83A1-F6EECF244321}">
                <p14:modId xmlns="" xmlns:p14="http://schemas.microsoft.com/office/powerpoint/2010/main" val="478340652"/>
              </p:ext>
            </p:extLst>
          </p:nvPr>
        </p:nvGraphicFramePr>
        <p:xfrm>
          <a:off x="506413" y="3968750"/>
          <a:ext cx="8172450" cy="400050"/>
        </p:xfrm>
        <a:graphic>
          <a:graphicData uri="http://schemas.openxmlformats.org/presentationml/2006/ole">
            <p:oleObj spid="_x0000_s117763" name="Dokument" r:id="rId5" imgW="5220360" imgH="219240" progId="Word.Document.12">
              <p:embed/>
            </p:oleObj>
          </a:graphicData>
        </a:graphic>
      </p:graphicFrame>
      <p:graphicFrame>
        <p:nvGraphicFramePr>
          <p:cNvPr id="7" name="Objekt 6"/>
          <p:cNvGraphicFramePr>
            <a:graphicFrameLocks noChangeAspect="1"/>
          </p:cNvGraphicFramePr>
          <p:nvPr>
            <p:extLst>
              <p:ext uri="{D42A27DB-BD31-4B8C-83A1-F6EECF244321}">
                <p14:modId xmlns="" xmlns:p14="http://schemas.microsoft.com/office/powerpoint/2010/main" val="4139590332"/>
              </p:ext>
            </p:extLst>
          </p:nvPr>
        </p:nvGraphicFramePr>
        <p:xfrm>
          <a:off x="1222375" y="4697413"/>
          <a:ext cx="7332663" cy="463550"/>
        </p:xfrm>
        <a:graphic>
          <a:graphicData uri="http://schemas.openxmlformats.org/presentationml/2006/ole">
            <p:oleObj spid="_x0000_s117764" name="Dokument" r:id="rId6" imgW="5001120" imgH="219240" progId="Word.Document.12">
              <p:embed/>
            </p:oleObj>
          </a:graphicData>
        </a:graphic>
      </p:graphicFrame>
      <p:graphicFrame>
        <p:nvGraphicFramePr>
          <p:cNvPr id="8" name="Objekt 7"/>
          <p:cNvGraphicFramePr>
            <a:graphicFrameLocks noChangeAspect="1"/>
          </p:cNvGraphicFramePr>
          <p:nvPr>
            <p:extLst>
              <p:ext uri="{D42A27DB-BD31-4B8C-83A1-F6EECF244321}">
                <p14:modId xmlns="" xmlns:p14="http://schemas.microsoft.com/office/powerpoint/2010/main" val="599581862"/>
              </p:ext>
            </p:extLst>
          </p:nvPr>
        </p:nvGraphicFramePr>
        <p:xfrm>
          <a:off x="373063" y="5473700"/>
          <a:ext cx="8181975" cy="431800"/>
        </p:xfrm>
        <a:graphic>
          <a:graphicData uri="http://schemas.openxmlformats.org/presentationml/2006/ole">
            <p:oleObj spid="_x0000_s117765" name="Dokument" r:id="rId7" imgW="5540400" imgH="219240" progId="Word.Document.12">
              <p:embed/>
            </p:oleObj>
          </a:graphicData>
        </a:graphic>
      </p:graphicFrame>
      <p:sp>
        <p:nvSpPr>
          <p:cNvPr id="9" name="Footer Placeholder 3"/>
          <p:cNvSpPr txBox="1">
            <a:spLocks/>
          </p:cNvSpPr>
          <p:nvPr/>
        </p:nvSpPr>
        <p:spPr>
          <a:xfrm>
            <a:off x="35496" y="188640"/>
            <a:ext cx="6696744" cy="432048"/>
          </a:xfrm>
          <a:prstGeom prst="rect">
            <a:avLst/>
          </a:prstGeom>
          <a:solidFill>
            <a:srgbClr val="000090"/>
          </a:solidFill>
        </p:spPr>
        <p:txBody>
          <a:bodyP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r>
              <a:rPr lang="en-GB" altLang="en-US" sz="2000" dirty="0" smtClean="0">
                <a:solidFill>
                  <a:schemeClr val="bg1"/>
                </a:solidFill>
              </a:rPr>
              <a:t>Greenwich Political Economy Research Centre</a:t>
            </a:r>
            <a:endParaRPr lang="en-US" altLang="en-US" sz="2000" dirty="0">
              <a:solidFill>
                <a:schemeClr val="bg1"/>
              </a:solidFill>
            </a:endParaRPr>
          </a:p>
        </p:txBody>
      </p:sp>
      <p:sp>
        <p:nvSpPr>
          <p:cNvPr id="11" name="Inhaltsplatzhalter 4"/>
          <p:cNvSpPr txBox="1">
            <a:spLocks/>
          </p:cNvSpPr>
          <p:nvPr/>
        </p:nvSpPr>
        <p:spPr bwMode="auto">
          <a:xfrm>
            <a:off x="323528" y="1373883"/>
            <a:ext cx="8568952" cy="16230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 typeface="Wingdings" pitchFamily="2" charset="2"/>
              <a:buChar char="q"/>
            </a:pPr>
            <a:endParaRPr lang="en-GB" altLang="en-US" dirty="0" smtClean="0">
              <a:solidFill>
                <a:srgbClr val="000000"/>
              </a:solidFill>
              <a:latin typeface="Calibri" pitchFamily="34" charset="0"/>
              <a:cs typeface="Arial" charset="0"/>
            </a:endParaRPr>
          </a:p>
        </p:txBody>
      </p:sp>
    </p:spTree>
    <p:extLst>
      <p:ext uri="{BB962C8B-B14F-4D97-AF65-F5344CB8AC3E}">
        <p14:creationId xmlns="" xmlns:p14="http://schemas.microsoft.com/office/powerpoint/2010/main" val="400913828"/>
      </p:ext>
    </p:extLst>
  </p:cSld>
  <p:clrMapOvr>
    <a:masterClrMapping/>
  </p:clrMapOvr>
  <mc:AlternateContent xmlns:mc="http://schemas.openxmlformats.org/markup-compatibility/2006">
    <mc:Choice xmlns="" xmlns:p14="http://schemas.microsoft.com/office/powerpoint/2010/main" Requires="p14">
      <p:transition spd="slow" p14:dur="2000" advTm="77215"/>
    </mc:Choice>
    <mc:Fallback>
      <p:transition spd="slow" advTm="7721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a:t>
            </a:r>
            <a:endParaRPr lang="en-US" dirty="0"/>
          </a:p>
        </p:txBody>
      </p:sp>
      <p:sp>
        <p:nvSpPr>
          <p:cNvPr id="1208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083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52450" cy="285750"/>
          </a:xfrm>
          <a:prstGeom prst="rect">
            <a:avLst/>
          </a:prstGeom>
          <a:noFill/>
        </p:spPr>
      </p:pic>
      <p:sp>
        <p:nvSpPr>
          <p:cNvPr id="120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083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09575" cy="285750"/>
          </a:xfrm>
          <a:prstGeom prst="rect">
            <a:avLst/>
          </a:prstGeom>
          <a:noFill/>
        </p:spPr>
      </p:pic>
      <p:graphicFrame>
        <p:nvGraphicFramePr>
          <p:cNvPr id="120842" name="Object 10"/>
          <p:cNvGraphicFramePr>
            <a:graphicFrameLocks noChangeAspect="1"/>
          </p:cNvGraphicFramePr>
          <p:nvPr/>
        </p:nvGraphicFramePr>
        <p:xfrm>
          <a:off x="1835696" y="1782688"/>
          <a:ext cx="9067800" cy="792088"/>
        </p:xfrm>
        <a:graphic>
          <a:graphicData uri="http://schemas.openxmlformats.org/presentationml/2006/ole">
            <p:oleObj spid="_x0000_s118786" name="Document" r:id="rId5" imgW="9068203" imgH="287160" progId="Word.Document.12">
              <p:embed/>
            </p:oleObj>
          </a:graphicData>
        </a:graphic>
      </p:graphicFrame>
      <p:graphicFrame>
        <p:nvGraphicFramePr>
          <p:cNvPr id="120846" name="Object 14"/>
          <p:cNvGraphicFramePr>
            <a:graphicFrameLocks noChangeAspect="1"/>
          </p:cNvGraphicFramePr>
          <p:nvPr/>
        </p:nvGraphicFramePr>
        <p:xfrm>
          <a:off x="-247328" y="2574776"/>
          <a:ext cx="9067800" cy="854224"/>
        </p:xfrm>
        <a:graphic>
          <a:graphicData uri="http://schemas.openxmlformats.org/presentationml/2006/ole">
            <p:oleObj spid="_x0000_s118787" name="Document" r:id="rId6" imgW="9068203" imgH="268761" progId="Word.Document.12">
              <p:embed/>
            </p:oleObj>
          </a:graphicData>
        </a:graphic>
      </p:graphicFrame>
      <p:graphicFrame>
        <p:nvGraphicFramePr>
          <p:cNvPr id="120847" name="Object 15"/>
          <p:cNvGraphicFramePr>
            <a:graphicFrameLocks noChangeAspect="1"/>
          </p:cNvGraphicFramePr>
          <p:nvPr/>
        </p:nvGraphicFramePr>
        <p:xfrm>
          <a:off x="38100" y="3294063"/>
          <a:ext cx="9067800" cy="927025"/>
        </p:xfrm>
        <a:graphic>
          <a:graphicData uri="http://schemas.openxmlformats.org/presentationml/2006/ole">
            <p:oleObj spid="_x0000_s118788" name="Document" r:id="rId7" imgW="9068203" imgH="268401" progId="Word.Document.12">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428" y="1916832"/>
            <a:ext cx="8250052" cy="6423144"/>
          </a:xfrm>
        </p:spPr>
        <p:txBody>
          <a:bodyPr>
            <a:noAutofit/>
          </a:bodyPr>
          <a:lstStyle/>
          <a:p>
            <a:r>
              <a:rPr lang="en-US" sz="2000" dirty="0" smtClean="0"/>
              <a:t>increase public investment by 1% of GDP</a:t>
            </a:r>
          </a:p>
          <a:p>
            <a:r>
              <a:rPr lang="en-US" sz="2000" dirty="0" smtClean="0"/>
              <a:t>+ wage share by 1% </a:t>
            </a:r>
          </a:p>
          <a:p>
            <a:r>
              <a:rPr lang="en-US" sz="2000" dirty="0" smtClean="0"/>
              <a:t>+ more progressive taxation (1% higher tax on capital and 1% lower tax on </a:t>
            </a:r>
            <a:r>
              <a:rPr lang="en-US" sz="2000" dirty="0" err="1" smtClean="0"/>
              <a:t>labour</a:t>
            </a:r>
            <a:r>
              <a:rPr lang="en-US" sz="2000" dirty="0" smtClean="0"/>
              <a:t>)   </a:t>
            </a:r>
          </a:p>
          <a:p>
            <a:r>
              <a:rPr lang="en-GB" sz="2000" dirty="0" smtClean="0"/>
              <a:t>The impact of wage policies is positive but small </a:t>
            </a:r>
          </a:p>
          <a:p>
            <a:r>
              <a:rPr lang="en-GB" sz="2000" dirty="0" smtClean="0"/>
              <a:t>the overall stimulus becomes much stronger with fiscal expansion.</a:t>
            </a:r>
          </a:p>
          <a:p>
            <a:r>
              <a:rPr lang="en-US" sz="2000" dirty="0" smtClean="0"/>
              <a:t>The effects are stronger if policies are implemented simultaneously in all the EU countries.</a:t>
            </a:r>
          </a:p>
          <a:p>
            <a:r>
              <a:rPr lang="en-US" sz="2000" dirty="0" smtClean="0"/>
              <a:t>need for wage and fiscal policy coordination</a:t>
            </a:r>
          </a:p>
          <a:p>
            <a:r>
              <a:rPr lang="en-US" sz="2000" dirty="0" smtClean="0"/>
              <a:t>→6.7% higher GDP in the EU15, 4.5% higher GDP in the UK, </a:t>
            </a:r>
            <a:endParaRPr lang="en-GB" sz="2000" dirty="0" smtClean="0"/>
          </a:p>
          <a:p>
            <a:endParaRPr lang="en-US" sz="2000" dirty="0" smtClean="0"/>
          </a:p>
        </p:txBody>
      </p:sp>
      <p:sp>
        <p:nvSpPr>
          <p:cNvPr id="4" name="TextBox 3"/>
          <p:cNvSpPr txBox="1"/>
          <p:nvPr/>
        </p:nvSpPr>
        <p:spPr>
          <a:xfrm>
            <a:off x="107504" y="831849"/>
            <a:ext cx="9211380" cy="1323439"/>
          </a:xfrm>
          <a:prstGeom prst="rect">
            <a:avLst/>
          </a:prstGeom>
          <a:noFill/>
        </p:spPr>
        <p:txBody>
          <a:bodyPr wrap="square" rtlCol="0">
            <a:spAutoFit/>
          </a:bodyPr>
          <a:lstStyle/>
          <a:p>
            <a:pPr algn="ctr"/>
            <a:r>
              <a:rPr lang="en-GB" sz="2000" dirty="0">
                <a:solidFill>
                  <a:srgbClr val="003399"/>
                </a:solidFill>
              </a:rPr>
              <a:t>P</a:t>
            </a:r>
            <a:r>
              <a:rPr lang="en-US" sz="2000" dirty="0" smtClean="0">
                <a:solidFill>
                  <a:srgbClr val="003399"/>
                </a:solidFill>
              </a:rPr>
              <a:t>olicy mix</a:t>
            </a:r>
            <a:r>
              <a:rPr lang="en-GB" sz="2000" dirty="0" smtClean="0">
                <a:solidFill>
                  <a:srgbClr val="003399"/>
                </a:solidFill>
              </a:rPr>
              <a:t>: </a:t>
            </a:r>
          </a:p>
          <a:p>
            <a:pPr algn="ctr"/>
            <a:r>
              <a:rPr lang="en-US" sz="2000" dirty="0" smtClean="0">
                <a:solidFill>
                  <a:srgbClr val="003399"/>
                </a:solidFill>
              </a:rPr>
              <a:t>public investment, progressive taxation</a:t>
            </a:r>
            <a:r>
              <a:rPr lang="en-GB" sz="2000" dirty="0" smtClean="0">
                <a:solidFill>
                  <a:srgbClr val="003399"/>
                </a:solidFill>
              </a:rPr>
              <a:t>,</a:t>
            </a:r>
            <a:r>
              <a:rPr lang="en-GB" sz="2000" dirty="0">
                <a:solidFill>
                  <a:srgbClr val="003399"/>
                </a:solidFill>
              </a:rPr>
              <a:t> </a:t>
            </a:r>
            <a:r>
              <a:rPr lang="en-US" sz="2000" dirty="0" smtClean="0">
                <a:solidFill>
                  <a:srgbClr val="003399"/>
                </a:solidFill>
              </a:rPr>
              <a:t>Increasing equality</a:t>
            </a:r>
          </a:p>
          <a:p>
            <a:pPr marL="0" lvl="1" algn="ctr"/>
            <a:r>
              <a:rPr lang="en-GB" sz="2000" dirty="0" smtClean="0">
                <a:solidFill>
                  <a:schemeClr val="tx2"/>
                </a:solidFill>
              </a:rPr>
              <a:t>Obst, Onaran, Nikolaidi 2017</a:t>
            </a:r>
            <a:endParaRPr lang="en-US" sz="2000" dirty="0" smtClean="0">
              <a:solidFill>
                <a:schemeClr val="tx2"/>
              </a:solidFill>
            </a:endParaRPr>
          </a:p>
          <a:p>
            <a:pPr algn="ctr"/>
            <a:endParaRPr lang="en-US" sz="2000" dirty="0">
              <a:solidFill>
                <a:srgbClr val="003399"/>
              </a:solidFill>
            </a:endParaRPr>
          </a:p>
        </p:txBody>
      </p:sp>
    </p:spTree>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428" y="2155288"/>
            <a:ext cx="8676456" cy="6184688"/>
          </a:xfrm>
        </p:spPr>
        <p:txBody>
          <a:bodyPr>
            <a:noAutofit/>
          </a:bodyPr>
          <a:lstStyle/>
          <a:p>
            <a:r>
              <a:rPr lang="en-GB" sz="2000" dirty="0" smtClean="0"/>
              <a:t>Private investment increases by 2.3% as a ratio to GDP in the EU, </a:t>
            </a:r>
          </a:p>
          <a:p>
            <a:pPr>
              <a:buNone/>
            </a:pPr>
            <a:r>
              <a:rPr lang="en-GB" sz="2000" dirty="0" smtClean="0"/>
              <a:t>and by 0.9% in the UK</a:t>
            </a:r>
          </a:p>
          <a:p>
            <a:pPr lvl="1"/>
            <a:r>
              <a:rPr lang="en-GB" sz="2000" dirty="0" smtClean="0"/>
              <a:t>Public spending crowds in private investment, it does not crowd out</a:t>
            </a:r>
          </a:p>
          <a:p>
            <a:pPr lvl="1"/>
            <a:r>
              <a:rPr lang="en-GB" sz="2000" dirty="0" smtClean="0"/>
              <a:t>&gt;Demand</a:t>
            </a:r>
          </a:p>
          <a:p>
            <a:pPr lvl="1"/>
            <a:r>
              <a:rPr lang="en-GB" sz="2000" dirty="0" smtClean="0"/>
              <a:t>&gt;improved business environment</a:t>
            </a:r>
          </a:p>
          <a:p>
            <a:r>
              <a:rPr lang="en-GB" sz="2000" dirty="0" smtClean="0"/>
              <a:t>Budget balance improves by 0.9% as a ratio to GDP in the EU, and 0.1% in the UK</a:t>
            </a:r>
          </a:p>
          <a:p>
            <a:pPr>
              <a:defRPr/>
            </a:pPr>
            <a:r>
              <a:rPr lang="en-GB" sz="2000" dirty="0" smtClean="0"/>
              <a:t>Impact on inflation is very modest</a:t>
            </a:r>
          </a:p>
          <a:p>
            <a:pPr lvl="1">
              <a:defRPr/>
            </a:pPr>
            <a:r>
              <a:rPr lang="en-US" sz="2000" dirty="0" smtClean="0"/>
              <a:t>a 1%-point rise in the wage share →1.5% ↑in prices in the EU, and 2%↑in prices in the UK</a:t>
            </a:r>
          </a:p>
          <a:p>
            <a:pPr>
              <a:defRPr/>
            </a:pPr>
            <a:r>
              <a:rPr lang="en-GB" sz="2000" dirty="0" smtClean="0"/>
              <a:t> </a:t>
            </a:r>
            <a:endParaRPr lang="en-GB" sz="2000" dirty="0" smtClean="0">
              <a:solidFill>
                <a:srgbClr val="C00000"/>
              </a:solidFill>
            </a:endParaRPr>
          </a:p>
          <a:p>
            <a:endParaRPr lang="en-GB" sz="2000" dirty="0" smtClean="0"/>
          </a:p>
          <a:p>
            <a:pPr>
              <a:buNone/>
            </a:pPr>
            <a:endParaRPr lang="en-US" sz="2000" dirty="0" smtClean="0"/>
          </a:p>
        </p:txBody>
      </p:sp>
      <p:sp>
        <p:nvSpPr>
          <p:cNvPr id="4" name="TextBox 3"/>
          <p:cNvSpPr txBox="1"/>
          <p:nvPr/>
        </p:nvSpPr>
        <p:spPr>
          <a:xfrm>
            <a:off x="107504" y="831849"/>
            <a:ext cx="9211380" cy="1323439"/>
          </a:xfrm>
          <a:prstGeom prst="rect">
            <a:avLst/>
          </a:prstGeom>
          <a:noFill/>
        </p:spPr>
        <p:txBody>
          <a:bodyPr wrap="square" rtlCol="0">
            <a:spAutoFit/>
          </a:bodyPr>
          <a:lstStyle/>
          <a:p>
            <a:pPr algn="ctr"/>
            <a:r>
              <a:rPr lang="en-GB" sz="2000" dirty="0" smtClean="0">
                <a:solidFill>
                  <a:srgbClr val="003399"/>
                </a:solidFill>
              </a:rPr>
              <a:t>...P</a:t>
            </a:r>
            <a:r>
              <a:rPr lang="en-US" sz="2000" dirty="0" smtClean="0">
                <a:solidFill>
                  <a:srgbClr val="003399"/>
                </a:solidFill>
              </a:rPr>
              <a:t>olicy mix</a:t>
            </a:r>
            <a:r>
              <a:rPr lang="en-GB" sz="2000" dirty="0" smtClean="0">
                <a:solidFill>
                  <a:srgbClr val="003399"/>
                </a:solidFill>
              </a:rPr>
              <a:t>: </a:t>
            </a:r>
          </a:p>
          <a:p>
            <a:pPr algn="ctr"/>
            <a:r>
              <a:rPr lang="en-US" sz="2000" dirty="0" smtClean="0">
                <a:solidFill>
                  <a:srgbClr val="003399"/>
                </a:solidFill>
              </a:rPr>
              <a:t>public investment, progressive taxation</a:t>
            </a:r>
            <a:r>
              <a:rPr lang="en-GB" sz="2000" dirty="0" smtClean="0">
                <a:solidFill>
                  <a:srgbClr val="003399"/>
                </a:solidFill>
              </a:rPr>
              <a:t>,</a:t>
            </a:r>
            <a:r>
              <a:rPr lang="en-GB" sz="2000" dirty="0">
                <a:solidFill>
                  <a:srgbClr val="003399"/>
                </a:solidFill>
              </a:rPr>
              <a:t> </a:t>
            </a:r>
            <a:r>
              <a:rPr lang="en-US" sz="2000" dirty="0" smtClean="0">
                <a:solidFill>
                  <a:srgbClr val="003399"/>
                </a:solidFill>
              </a:rPr>
              <a:t>Increasing equality</a:t>
            </a:r>
          </a:p>
          <a:p>
            <a:pPr marL="0" lvl="1" algn="ctr"/>
            <a:r>
              <a:rPr lang="en-GB" sz="2000" dirty="0" smtClean="0">
                <a:solidFill>
                  <a:schemeClr val="tx2"/>
                </a:solidFill>
              </a:rPr>
              <a:t>Obst, Onaran, Nikolaidi 2017</a:t>
            </a:r>
            <a:endParaRPr lang="en-US" sz="2000" dirty="0" smtClean="0">
              <a:solidFill>
                <a:schemeClr val="tx2"/>
              </a:solidFill>
            </a:endParaRPr>
          </a:p>
          <a:p>
            <a:pPr algn="ctr"/>
            <a:endParaRPr lang="en-US" sz="2000" dirty="0">
              <a:solidFill>
                <a:srgbClr val="003399"/>
              </a:solidFill>
            </a:endParaRPr>
          </a:p>
        </p:txBody>
      </p:sp>
    </p:spTree>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44724"/>
            <a:ext cx="8640000" cy="1080120"/>
          </a:xfrm>
        </p:spPr>
        <p:txBody>
          <a:bodyPr/>
          <a:lstStyle/>
          <a:p>
            <a:r>
              <a:rPr lang="en-GB" sz="2400" dirty="0" smtClean="0">
                <a:solidFill>
                  <a:schemeClr val="tx2"/>
                </a:solidFill>
              </a:rPr>
              <a:t>Planet earth has not traded with Mars but still grew despite declining wage share until the Great Recession. </a:t>
            </a:r>
            <a:br>
              <a:rPr lang="en-GB" sz="2400" dirty="0" smtClean="0">
                <a:solidFill>
                  <a:schemeClr val="tx2"/>
                </a:solidFill>
              </a:rPr>
            </a:br>
            <a:r>
              <a:rPr lang="en-GB" sz="2400" dirty="0" smtClean="0">
                <a:solidFill>
                  <a:schemeClr val="tx2"/>
                </a:solidFill>
              </a:rPr>
              <a:t>How?</a:t>
            </a:r>
            <a:endParaRPr lang="en-GB" sz="2400" dirty="0">
              <a:solidFill>
                <a:schemeClr val="tx2"/>
              </a:solidFill>
            </a:endParaRPr>
          </a:p>
        </p:txBody>
      </p:sp>
      <p:sp>
        <p:nvSpPr>
          <p:cNvPr id="4" name="TextBox 3"/>
          <p:cNvSpPr txBox="1">
            <a:spLocks noChangeArrowheads="1"/>
          </p:cNvSpPr>
          <p:nvPr/>
        </p:nvSpPr>
        <p:spPr bwMode="auto">
          <a:xfrm>
            <a:off x="467544" y="2013808"/>
            <a:ext cx="8424936" cy="1631216"/>
          </a:xfrm>
          <a:prstGeom prst="rect">
            <a:avLst/>
          </a:prstGeom>
          <a:noFill/>
          <a:ln w="9525">
            <a:noFill/>
            <a:miter lim="800000"/>
            <a:headEnd/>
            <a:tailEnd/>
          </a:ln>
        </p:spPr>
        <p:txBody>
          <a:bodyPr wrap="square">
            <a:spAutoFit/>
          </a:bodyPr>
          <a:lstStyle/>
          <a:p>
            <a:pPr marL="342900" indent="-342900">
              <a:spcAft>
                <a:spcPts val="0"/>
              </a:spcAft>
              <a:buClr>
                <a:srgbClr val="004B85"/>
              </a:buClr>
              <a:buSzPct val="100000"/>
              <a:buFont typeface="Arial" pitchFamily="34" charset="0"/>
              <a:buChar char="•"/>
            </a:pPr>
            <a:r>
              <a:rPr lang="en-US" sz="2000" dirty="0" smtClean="0"/>
              <a:t>Potential crisis of aggregate demand deficiency </a:t>
            </a:r>
          </a:p>
          <a:p>
            <a:pPr marL="342900" indent="-342900">
              <a:spcAft>
                <a:spcPts val="0"/>
              </a:spcAft>
              <a:buClr>
                <a:srgbClr val="004B85"/>
              </a:buClr>
              <a:buSzPct val="100000"/>
              <a:buFont typeface="Arial" pitchFamily="34" charset="0"/>
              <a:buChar char="•"/>
            </a:pPr>
            <a:r>
              <a:rPr lang="de-DE" sz="2000" dirty="0" smtClean="0">
                <a:latin typeface="Arial" pitchFamily="34" charset="0"/>
                <a:cs typeface="Arial" pitchFamily="34" charset="0"/>
              </a:rPr>
              <a:t>The </a:t>
            </a:r>
            <a:r>
              <a:rPr lang="de-DE" sz="2000" dirty="0">
                <a:latin typeface="Arial" pitchFamily="34" charset="0"/>
                <a:cs typeface="Arial" pitchFamily="34" charset="0"/>
              </a:rPr>
              <a:t>expected outcome should have been a stagnation of global </a:t>
            </a:r>
            <a:r>
              <a:rPr lang="de-DE" sz="2000" dirty="0" smtClean="0">
                <a:latin typeface="Arial" pitchFamily="34" charset="0"/>
                <a:cs typeface="Arial" pitchFamily="34" charset="0"/>
              </a:rPr>
              <a:t>demand </a:t>
            </a:r>
            <a:r>
              <a:rPr lang="de-DE" sz="2000" dirty="0">
                <a:latin typeface="Arial" pitchFamily="34" charset="0"/>
                <a:cs typeface="Arial" pitchFamily="34" charset="0"/>
              </a:rPr>
              <a:t>and </a:t>
            </a:r>
            <a:r>
              <a:rPr lang="de-DE" sz="2000" dirty="0" smtClean="0">
                <a:latin typeface="Arial" pitchFamily="34" charset="0"/>
                <a:cs typeface="Arial" pitchFamily="34" charset="0"/>
              </a:rPr>
              <a:t>growth</a:t>
            </a:r>
          </a:p>
          <a:p>
            <a:pPr marL="342900" indent="-342900">
              <a:spcAft>
                <a:spcPts val="0"/>
              </a:spcAft>
              <a:buClr>
                <a:srgbClr val="004B85"/>
              </a:buClr>
              <a:buSzPct val="100000"/>
              <a:buFont typeface="Arial" pitchFamily="34" charset="0"/>
              <a:buChar char="•"/>
            </a:pPr>
            <a:r>
              <a:rPr lang="de-DE" sz="2000" dirty="0" smtClean="0">
                <a:latin typeface="Arial" pitchFamily="34" charset="0"/>
                <a:cs typeface="Arial" pitchFamily="34" charset="0"/>
              </a:rPr>
              <a:t>This was mainly circumvented by two </a:t>
            </a:r>
            <a:r>
              <a:rPr lang="de-DE" sz="2000" dirty="0">
                <a:latin typeface="Arial" pitchFamily="34" charset="0"/>
                <a:cs typeface="Arial" pitchFamily="34" charset="0"/>
              </a:rPr>
              <a:t>distinct growth </a:t>
            </a:r>
            <a:r>
              <a:rPr lang="de-DE" sz="2000" dirty="0" smtClean="0">
                <a:latin typeface="Arial" pitchFamily="34" charset="0"/>
                <a:cs typeface="Arial" pitchFamily="34" charset="0"/>
              </a:rPr>
              <a:t>models</a:t>
            </a:r>
          </a:p>
          <a:p>
            <a:pPr marL="800100" lvl="1" indent="-342900">
              <a:spcAft>
                <a:spcPts val="0"/>
              </a:spcAft>
              <a:buClr>
                <a:srgbClr val="004B85"/>
              </a:buClr>
              <a:buSzPct val="100000"/>
              <a:buFont typeface="Arial" pitchFamily="34" charset="0"/>
              <a:buChar char="•"/>
            </a:pPr>
            <a:r>
              <a:rPr lang="de-DE" sz="2000" dirty="0" smtClean="0"/>
              <a:t>a root cause of the great recession</a:t>
            </a:r>
            <a:endParaRPr lang="en-US" sz="2000" dirty="0" smtClean="0"/>
          </a:p>
        </p:txBody>
      </p:sp>
      <p:pic>
        <p:nvPicPr>
          <p:cNvPr id="1026" name="Picture 2">
            <a:hlinkClick r:id="" action="ppaction://noaction"/>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645024"/>
            <a:ext cx="6984283" cy="2165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600" y="5949280"/>
            <a:ext cx="6984776" cy="400110"/>
          </a:xfrm>
          <a:prstGeom prst="rect">
            <a:avLst/>
          </a:prstGeom>
          <a:noFill/>
        </p:spPr>
        <p:txBody>
          <a:bodyPr wrap="square" rtlCol="0">
            <a:spAutoFit/>
          </a:bodyPr>
          <a:lstStyle/>
          <a:p>
            <a:pPr marL="0" lvl="1"/>
            <a:r>
              <a:rPr lang="en-US" sz="2000" dirty="0" smtClean="0">
                <a:cs typeface="Arial" pitchFamily="34" charset="0"/>
              </a:rPr>
              <a:t>Fragile → Great Recession 2008-2013</a:t>
            </a:r>
          </a:p>
        </p:txBody>
      </p:sp>
      <p:sp>
        <p:nvSpPr>
          <p:cNvPr id="6"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1648203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78" y="698500"/>
            <a:ext cx="8640000" cy="609600"/>
          </a:xfrm>
        </p:spPr>
        <p:txBody>
          <a:bodyPr>
            <a:normAutofit/>
          </a:bodyPr>
          <a:lstStyle/>
          <a:p>
            <a:r>
              <a:rPr lang="de-AT" sz="2000" b="1" dirty="0" smtClean="0">
                <a:latin typeface="Arial" pitchFamily="34" charset="0"/>
                <a:cs typeface="Arial" pitchFamily="34" charset="0"/>
              </a:rPr>
              <a:t>Distributional issues are at the very root of the recent crisis</a:t>
            </a:r>
            <a:endParaRPr lang="de-AT" sz="2000" b="1" dirty="0">
              <a:latin typeface="Arial" pitchFamily="34" charset="0"/>
              <a:cs typeface="Arial" pitchFamily="34" charset="0"/>
            </a:endParaRPr>
          </a:p>
        </p:txBody>
      </p:sp>
      <p:grpSp>
        <p:nvGrpSpPr>
          <p:cNvPr id="3" name="58 Grupo"/>
          <p:cNvGrpSpPr/>
          <p:nvPr/>
        </p:nvGrpSpPr>
        <p:grpSpPr>
          <a:xfrm>
            <a:off x="483548" y="1088808"/>
            <a:ext cx="8654792" cy="5074024"/>
            <a:chOff x="183096" y="1700808"/>
            <a:chExt cx="8654792" cy="5074024"/>
          </a:xfrm>
        </p:grpSpPr>
        <p:sp>
          <p:nvSpPr>
            <p:cNvPr id="60" name="59 Rectángulo"/>
            <p:cNvSpPr/>
            <p:nvPr/>
          </p:nvSpPr>
          <p:spPr bwMode="auto">
            <a:xfrm>
              <a:off x="1948875" y="3492620"/>
              <a:ext cx="4104000" cy="2448000"/>
            </a:xfrm>
            <a:prstGeom prst="rect">
              <a:avLst/>
            </a:prstGeom>
            <a:solidFill>
              <a:schemeClr val="bg1">
                <a:lumMod val="95000"/>
              </a:schemeClr>
            </a:solidFill>
            <a:ln w="9525" cap="flat" cmpd="sng" algn="ctr">
              <a:solidFill>
                <a:schemeClr val="bg1">
                  <a:lumMod val="50000"/>
                </a:schemeClr>
              </a:solidFill>
              <a:prstDash val="sys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CO" sz="1400" b="0" i="0" u="none" strike="noStrike" cap="none" normalizeH="0" baseline="0" smtClean="0">
                <a:ln>
                  <a:noFill/>
                </a:ln>
                <a:solidFill>
                  <a:schemeClr val="tx1"/>
                </a:solidFill>
                <a:effectLst/>
                <a:latin typeface="Arial" charset="0"/>
              </a:endParaRPr>
            </a:p>
          </p:txBody>
        </p:sp>
        <p:sp>
          <p:nvSpPr>
            <p:cNvPr id="61" name="Rectangle 76"/>
            <p:cNvSpPr/>
            <p:nvPr/>
          </p:nvSpPr>
          <p:spPr>
            <a:xfrm>
              <a:off x="590264" y="1700808"/>
              <a:ext cx="2520000" cy="612000"/>
            </a:xfrm>
            <a:prstGeom prst="rect">
              <a:avLst/>
            </a:prstGeom>
            <a:solidFill>
              <a:srgbClr val="004B85"/>
            </a:solidFill>
            <a:ln w="25400" cap="flat" cmpd="sng" algn="ctr">
              <a:solidFill>
                <a:srgbClr val="004B85"/>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a:r>
                <a:rPr lang="en-GB" sz="1600" kern="0" dirty="0">
                  <a:solidFill>
                    <a:prstClr val="white"/>
                  </a:solidFill>
                  <a:latin typeface="+mj-lt"/>
                </a:rPr>
                <a:t>Income Inequality </a:t>
              </a:r>
              <a:r>
                <a:rPr lang="en-GB" sz="1600" kern="0" dirty="0">
                  <a:solidFill>
                    <a:prstClr val="white"/>
                  </a:solidFill>
                  <a:latin typeface="+mj-lt"/>
                  <a:sym typeface="Wingdings"/>
                </a:rPr>
                <a:t></a:t>
              </a:r>
              <a:endParaRPr lang="es-CO" sz="1600" kern="0" dirty="0">
                <a:solidFill>
                  <a:prstClr val="white"/>
                </a:solidFill>
                <a:latin typeface="+mj-lt"/>
              </a:endParaRPr>
            </a:p>
          </p:txBody>
        </p:sp>
        <p:sp>
          <p:nvSpPr>
            <p:cNvPr id="62" name="Rectangle 77"/>
            <p:cNvSpPr/>
            <p:nvPr/>
          </p:nvSpPr>
          <p:spPr>
            <a:xfrm>
              <a:off x="6304240" y="1700808"/>
              <a:ext cx="2520000" cy="612000"/>
            </a:xfrm>
            <a:prstGeom prst="rect">
              <a:avLst/>
            </a:prstGeom>
            <a:solidFill>
              <a:srgbClr val="004B85"/>
            </a:solidFill>
            <a:ln w="25400" cap="flat" cmpd="sng" algn="ctr">
              <a:solidFill>
                <a:srgbClr val="004B85"/>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a:r>
                <a:rPr lang="en-GB" sz="1600" kern="0" dirty="0">
                  <a:solidFill>
                    <a:prstClr val="white"/>
                  </a:solidFill>
                  <a:latin typeface="+mj-lt"/>
                  <a:sym typeface="Wingdings"/>
                </a:rPr>
                <a:t>Wealth Concentration </a:t>
              </a:r>
              <a:r>
                <a:rPr lang="en-GB" sz="1400" kern="0" dirty="0">
                  <a:solidFill>
                    <a:prstClr val="white"/>
                  </a:solidFill>
                  <a:latin typeface="+mj-lt"/>
                  <a:sym typeface="Wingdings"/>
                </a:rPr>
                <a:t></a:t>
              </a:r>
              <a:endParaRPr lang="es-CO" sz="1400" kern="0" dirty="0">
                <a:solidFill>
                  <a:prstClr val="white"/>
                </a:solidFill>
                <a:latin typeface="+mj-lt"/>
              </a:endParaRPr>
            </a:p>
          </p:txBody>
        </p:sp>
        <p:sp>
          <p:nvSpPr>
            <p:cNvPr id="63" name="Rectangle 78"/>
            <p:cNvSpPr/>
            <p:nvPr/>
          </p:nvSpPr>
          <p:spPr>
            <a:xfrm>
              <a:off x="584840" y="2600976"/>
              <a:ext cx="2520000" cy="612000"/>
            </a:xfrm>
            <a:prstGeom prst="rect">
              <a:avLst/>
            </a:prstGeom>
            <a:solidFill>
              <a:schemeClr val="bg1"/>
            </a:solidFill>
            <a:ln w="25400" cap="flat" cmpd="sng" algn="ctr">
              <a:solidFill>
                <a:srgbClr val="004B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mj-lt"/>
                </a:rPr>
                <a:t>Two growth models</a:t>
              </a:r>
              <a:br>
                <a:rPr kumimoji="0" lang="en-GB" sz="1600" b="0" i="0" u="none" strike="noStrike" kern="0" cap="none" spc="0" normalizeH="0" baseline="0" noProof="0" dirty="0" smtClean="0">
                  <a:ln>
                    <a:noFill/>
                  </a:ln>
                  <a:solidFill>
                    <a:prstClr val="black"/>
                  </a:solidFill>
                  <a:effectLst/>
                  <a:uLnTx/>
                  <a:uFillTx/>
                  <a:latin typeface="+mj-lt"/>
                </a:rPr>
              </a:br>
              <a:r>
                <a:rPr kumimoji="0" lang="en-GB" sz="1250" b="0" i="0" u="none" strike="noStrike" kern="0" cap="none" spc="0" normalizeH="0" baseline="0" noProof="0" dirty="0" smtClean="0">
                  <a:ln>
                    <a:noFill/>
                  </a:ln>
                  <a:solidFill>
                    <a:prstClr val="black"/>
                  </a:solidFill>
                  <a:effectLst/>
                  <a:uLnTx/>
                  <a:uFillTx/>
                  <a:latin typeface="+mj-lt"/>
                </a:rPr>
                <a:t>(to circumvent stagnant demand)</a:t>
              </a:r>
              <a:endParaRPr kumimoji="0" lang="es-CO" sz="1250" b="0" i="0" u="none" strike="noStrike" kern="0" cap="none" spc="0" normalizeH="0" baseline="0" noProof="0" dirty="0" smtClean="0">
                <a:ln>
                  <a:noFill/>
                </a:ln>
                <a:solidFill>
                  <a:prstClr val="black"/>
                </a:solidFill>
                <a:effectLst/>
                <a:uLnTx/>
                <a:uFillTx/>
                <a:latin typeface="+mj-lt"/>
              </a:endParaRPr>
            </a:p>
          </p:txBody>
        </p:sp>
        <p:sp>
          <p:nvSpPr>
            <p:cNvPr id="64" name="Rectangle 79"/>
            <p:cNvSpPr/>
            <p:nvPr/>
          </p:nvSpPr>
          <p:spPr>
            <a:xfrm>
              <a:off x="1984925" y="3518424"/>
              <a:ext cx="144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rPr>
                <a:t>Debt-led</a:t>
              </a:r>
              <a:br>
                <a:rPr lang="en-GB" sz="1600" kern="0" dirty="0">
                  <a:solidFill>
                    <a:prstClr val="black"/>
                  </a:solidFill>
                  <a:latin typeface="+mj-lt"/>
                </a:rPr>
              </a:br>
              <a:r>
                <a:rPr lang="en-GB" sz="1600" kern="0" dirty="0">
                  <a:solidFill>
                    <a:prstClr val="black"/>
                  </a:solidFill>
                  <a:latin typeface="+mj-lt"/>
                </a:rPr>
                <a:t>growth</a:t>
              </a:r>
              <a:endParaRPr lang="es-CO" sz="1600" kern="0" dirty="0">
                <a:solidFill>
                  <a:prstClr val="black"/>
                </a:solidFill>
                <a:latin typeface="+mj-lt"/>
              </a:endParaRPr>
            </a:p>
          </p:txBody>
        </p:sp>
        <p:sp>
          <p:nvSpPr>
            <p:cNvPr id="65" name="Rectangle 80"/>
            <p:cNvSpPr/>
            <p:nvPr/>
          </p:nvSpPr>
          <p:spPr>
            <a:xfrm>
              <a:off x="183096" y="3518424"/>
              <a:ext cx="144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rPr>
                <a:t>Export-led</a:t>
              </a:r>
              <a:br>
                <a:rPr lang="en-GB" sz="1600" kern="0" dirty="0">
                  <a:solidFill>
                    <a:prstClr val="black"/>
                  </a:solidFill>
                  <a:latin typeface="+mj-lt"/>
                </a:rPr>
              </a:br>
              <a:r>
                <a:rPr lang="en-GB" sz="1600" kern="0" dirty="0">
                  <a:solidFill>
                    <a:prstClr val="black"/>
                  </a:solidFill>
                  <a:latin typeface="+mj-lt"/>
                </a:rPr>
                <a:t>growth</a:t>
              </a:r>
              <a:endParaRPr lang="es-CO" sz="1600" kern="0" dirty="0">
                <a:solidFill>
                  <a:prstClr val="black"/>
                </a:solidFill>
                <a:latin typeface="+mj-lt"/>
              </a:endParaRPr>
            </a:p>
          </p:txBody>
        </p:sp>
        <p:sp>
          <p:nvSpPr>
            <p:cNvPr id="66" name="Rectangle 81"/>
            <p:cNvSpPr/>
            <p:nvPr/>
          </p:nvSpPr>
          <p:spPr>
            <a:xfrm>
              <a:off x="1983480" y="4437112"/>
              <a:ext cx="144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400" kern="0" dirty="0" smtClean="0">
                  <a:solidFill>
                    <a:prstClr val="black"/>
                  </a:solidFill>
                  <a:latin typeface="+mj-lt"/>
                </a:rPr>
                <a:t>Trade </a:t>
              </a:r>
              <a:r>
                <a:rPr lang="en-GB" sz="1400" kern="0" dirty="0">
                  <a:solidFill>
                    <a:prstClr val="black"/>
                  </a:solidFill>
                  <a:latin typeface="+mj-lt"/>
                </a:rPr>
                <a:t>deficits &amp;</a:t>
              </a:r>
            </a:p>
            <a:p>
              <a:pPr algn="ctr"/>
              <a:r>
                <a:rPr lang="en-GB" sz="1400" kern="0" dirty="0">
                  <a:solidFill>
                    <a:prstClr val="black"/>
                  </a:solidFill>
                  <a:latin typeface="+mj-lt"/>
                </a:rPr>
                <a:t>capital inflows</a:t>
              </a:r>
              <a:endParaRPr lang="es-CO" sz="1400" kern="0" dirty="0">
                <a:solidFill>
                  <a:prstClr val="black"/>
                </a:solidFill>
                <a:latin typeface="+mj-lt"/>
              </a:endParaRPr>
            </a:p>
          </p:txBody>
        </p:sp>
        <p:sp>
          <p:nvSpPr>
            <p:cNvPr id="67" name="Rectangle 82"/>
            <p:cNvSpPr/>
            <p:nvPr/>
          </p:nvSpPr>
          <p:spPr>
            <a:xfrm>
              <a:off x="183280" y="4437112"/>
              <a:ext cx="144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400" kern="0" dirty="0" smtClean="0">
                  <a:solidFill>
                    <a:prstClr val="black"/>
                  </a:solidFill>
                  <a:latin typeface="+mj-lt"/>
                </a:rPr>
                <a:t>Trade </a:t>
              </a:r>
              <a:r>
                <a:rPr lang="en-GB" sz="1400" kern="0" dirty="0">
                  <a:solidFill>
                    <a:prstClr val="black"/>
                  </a:solidFill>
                  <a:latin typeface="+mj-lt"/>
                </a:rPr>
                <a:t>surpluses &amp; capital outflows</a:t>
              </a:r>
              <a:endParaRPr lang="es-CO" sz="1400" kern="0" dirty="0">
                <a:solidFill>
                  <a:prstClr val="black"/>
                </a:solidFill>
                <a:latin typeface="+mj-lt"/>
              </a:endParaRPr>
            </a:p>
          </p:txBody>
        </p:sp>
        <p:cxnSp>
          <p:nvCxnSpPr>
            <p:cNvPr id="68" name="Straight Arrow Connector 83"/>
            <p:cNvCxnSpPr>
              <a:stCxn id="64" idx="2"/>
              <a:endCxn id="66" idx="0"/>
            </p:cNvCxnSpPr>
            <p:nvPr/>
          </p:nvCxnSpPr>
          <p:spPr>
            <a:xfrm flipH="1">
              <a:off x="2703480" y="4130424"/>
              <a:ext cx="1445" cy="306688"/>
            </a:xfrm>
            <a:prstGeom prst="straightConnector1">
              <a:avLst/>
            </a:prstGeom>
            <a:noFill/>
            <a:ln w="19050" cap="flat" cmpd="sng" algn="ctr">
              <a:solidFill>
                <a:srgbClr val="004B85"/>
              </a:solidFill>
              <a:prstDash val="solid"/>
              <a:tailEnd type="arrow"/>
            </a:ln>
            <a:effectLst/>
          </p:spPr>
        </p:cxnSp>
        <p:cxnSp>
          <p:nvCxnSpPr>
            <p:cNvPr id="69" name="Straight Arrow Connector 84"/>
            <p:cNvCxnSpPr>
              <a:stCxn id="65" idx="2"/>
              <a:endCxn id="67" idx="0"/>
            </p:cNvCxnSpPr>
            <p:nvPr/>
          </p:nvCxnSpPr>
          <p:spPr>
            <a:xfrm>
              <a:off x="903096" y="4130424"/>
              <a:ext cx="184" cy="306688"/>
            </a:xfrm>
            <a:prstGeom prst="straightConnector1">
              <a:avLst/>
            </a:prstGeom>
            <a:noFill/>
            <a:ln w="19050" cap="flat" cmpd="sng" algn="ctr">
              <a:solidFill>
                <a:srgbClr val="004B85"/>
              </a:solidFill>
              <a:prstDash val="solid"/>
              <a:tailEnd type="arrow"/>
            </a:ln>
            <a:effectLst/>
          </p:spPr>
        </p:cxnSp>
        <p:cxnSp>
          <p:nvCxnSpPr>
            <p:cNvPr id="70" name="Straight Arrow Connector 85"/>
            <p:cNvCxnSpPr>
              <a:stCxn id="63" idx="2"/>
              <a:endCxn id="65" idx="0"/>
            </p:cNvCxnSpPr>
            <p:nvPr/>
          </p:nvCxnSpPr>
          <p:spPr>
            <a:xfrm flipH="1">
              <a:off x="903096" y="3212976"/>
              <a:ext cx="941744" cy="305448"/>
            </a:xfrm>
            <a:prstGeom prst="straightConnector1">
              <a:avLst/>
            </a:prstGeom>
            <a:noFill/>
            <a:ln w="19050" cap="flat" cmpd="sng" algn="ctr">
              <a:solidFill>
                <a:srgbClr val="004B85"/>
              </a:solidFill>
              <a:prstDash val="solid"/>
              <a:tailEnd type="arrow"/>
            </a:ln>
            <a:effectLst/>
          </p:spPr>
        </p:cxnSp>
        <p:cxnSp>
          <p:nvCxnSpPr>
            <p:cNvPr id="71" name="Straight Arrow Connector 86"/>
            <p:cNvCxnSpPr>
              <a:stCxn id="63" idx="2"/>
              <a:endCxn id="64" idx="0"/>
            </p:cNvCxnSpPr>
            <p:nvPr/>
          </p:nvCxnSpPr>
          <p:spPr>
            <a:xfrm>
              <a:off x="1844840" y="3212976"/>
              <a:ext cx="860085" cy="305448"/>
            </a:xfrm>
            <a:prstGeom prst="straightConnector1">
              <a:avLst/>
            </a:prstGeom>
            <a:noFill/>
            <a:ln w="19050" cap="flat" cmpd="sng" algn="ctr">
              <a:solidFill>
                <a:srgbClr val="004B85"/>
              </a:solidFill>
              <a:prstDash val="solid"/>
              <a:tailEnd type="arrow"/>
            </a:ln>
            <a:effectLst/>
          </p:spPr>
        </p:cxnSp>
        <p:sp>
          <p:nvSpPr>
            <p:cNvPr id="72" name="Rectangle 87"/>
            <p:cNvSpPr/>
            <p:nvPr/>
          </p:nvSpPr>
          <p:spPr>
            <a:xfrm>
              <a:off x="3842040" y="5292624"/>
              <a:ext cx="216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rPr>
                <a:t>House price bubble</a:t>
              </a:r>
              <a:endParaRPr lang="es-CO" sz="1600" kern="0" dirty="0">
                <a:solidFill>
                  <a:prstClr val="black"/>
                </a:solidFill>
                <a:latin typeface="+mj-lt"/>
              </a:endParaRPr>
            </a:p>
          </p:txBody>
        </p:sp>
        <p:sp>
          <p:nvSpPr>
            <p:cNvPr id="73" name="Rectangle 88"/>
            <p:cNvSpPr/>
            <p:nvPr/>
          </p:nvSpPr>
          <p:spPr>
            <a:xfrm>
              <a:off x="6477800" y="4437112"/>
              <a:ext cx="2196000" cy="609600"/>
            </a:xfrm>
            <a:prstGeom prst="rect">
              <a:avLst/>
            </a:prstGeom>
            <a:solidFill>
              <a:srgbClr val="FFC000"/>
            </a:solidFill>
            <a:ln w="25400" cap="flat" cmpd="sng" algn="ctr">
              <a:solidFill>
                <a:srgbClr val="004B85"/>
              </a:solidFill>
              <a:prstDash val="solid"/>
            </a:ln>
            <a:effectLst/>
          </p:spPr>
          <p:txBody>
            <a:bodyPr rtlCol="0" anchor="ctr"/>
            <a:lstStyle/>
            <a:p>
              <a:pPr algn="ctr"/>
              <a:r>
                <a:rPr lang="en-GB" sz="1600" kern="0" dirty="0" smtClean="0">
                  <a:solidFill>
                    <a:prstClr val="black"/>
                  </a:solidFill>
                  <a:latin typeface="+mj-lt"/>
                </a:rPr>
                <a:t>ABS / CDOs </a:t>
              </a:r>
              <a:r>
                <a:rPr lang="en-GB" sz="1400" kern="0" dirty="0">
                  <a:solidFill>
                    <a:prstClr val="black"/>
                  </a:solidFill>
                  <a:latin typeface="+mj-lt"/>
                  <a:sym typeface="Wingdings"/>
                </a:rPr>
                <a:t></a:t>
              </a:r>
              <a:endParaRPr lang="es-CO" sz="1400" kern="0" dirty="0">
                <a:solidFill>
                  <a:prstClr val="black"/>
                </a:solidFill>
                <a:latin typeface="+mj-lt"/>
              </a:endParaRPr>
            </a:p>
          </p:txBody>
        </p:sp>
        <p:sp>
          <p:nvSpPr>
            <p:cNvPr id="74" name="Rectangle 89"/>
            <p:cNvSpPr/>
            <p:nvPr/>
          </p:nvSpPr>
          <p:spPr>
            <a:xfrm>
              <a:off x="6304240" y="2600976"/>
              <a:ext cx="252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rPr>
                <a:t>Demand for investible securities </a:t>
              </a:r>
              <a:r>
                <a:rPr lang="en-GB" sz="1400" kern="0" dirty="0">
                  <a:solidFill>
                    <a:prstClr val="black"/>
                  </a:solidFill>
                  <a:latin typeface="+mj-lt"/>
                  <a:sym typeface="Wingdings"/>
                </a:rPr>
                <a:t></a:t>
              </a:r>
              <a:endParaRPr lang="es-CO" sz="1400" kern="0" dirty="0">
                <a:solidFill>
                  <a:prstClr val="black"/>
                </a:solidFill>
                <a:latin typeface="+mj-lt"/>
              </a:endParaRPr>
            </a:p>
          </p:txBody>
        </p:sp>
        <p:cxnSp>
          <p:nvCxnSpPr>
            <p:cNvPr id="75" name="Straight Arrow Connector 90"/>
            <p:cNvCxnSpPr>
              <a:stCxn id="61" idx="2"/>
              <a:endCxn id="63" idx="0"/>
            </p:cNvCxnSpPr>
            <p:nvPr/>
          </p:nvCxnSpPr>
          <p:spPr>
            <a:xfrm flipH="1">
              <a:off x="1844840" y="2312808"/>
              <a:ext cx="5424" cy="288168"/>
            </a:xfrm>
            <a:prstGeom prst="straightConnector1">
              <a:avLst/>
            </a:prstGeom>
            <a:noFill/>
            <a:ln w="19050" cap="flat" cmpd="sng" algn="ctr">
              <a:solidFill>
                <a:srgbClr val="004B85"/>
              </a:solidFill>
              <a:prstDash val="solid"/>
              <a:tailEnd type="arrow"/>
            </a:ln>
            <a:effectLst/>
          </p:spPr>
        </p:cxnSp>
        <p:sp>
          <p:nvSpPr>
            <p:cNvPr id="76" name="Rectangle 92"/>
            <p:cNvSpPr/>
            <p:nvPr/>
          </p:nvSpPr>
          <p:spPr>
            <a:xfrm>
              <a:off x="3828392" y="4437112"/>
              <a:ext cx="2196000" cy="609600"/>
            </a:xfrm>
            <a:prstGeom prst="rect">
              <a:avLst/>
            </a:prstGeom>
            <a:solidFill>
              <a:srgbClr val="FFC000"/>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sym typeface="Wingdings"/>
                </a:rPr>
                <a:t>Household debt </a:t>
              </a:r>
              <a:r>
                <a:rPr lang="en-GB" sz="1400" kern="0" dirty="0">
                  <a:solidFill>
                    <a:prstClr val="black"/>
                  </a:solidFill>
                  <a:latin typeface="+mj-lt"/>
                  <a:sym typeface="Wingdings"/>
                </a:rPr>
                <a:t></a:t>
              </a:r>
              <a:endParaRPr lang="es-CO" sz="1400" kern="0" dirty="0">
                <a:solidFill>
                  <a:prstClr val="black"/>
                </a:solidFill>
                <a:latin typeface="+mj-lt"/>
              </a:endParaRPr>
            </a:p>
          </p:txBody>
        </p:sp>
        <p:cxnSp>
          <p:nvCxnSpPr>
            <p:cNvPr id="103" name="Straight Arrow Connector 94"/>
            <p:cNvCxnSpPr>
              <a:stCxn id="73" idx="1"/>
              <a:endCxn id="76" idx="3"/>
            </p:cNvCxnSpPr>
            <p:nvPr/>
          </p:nvCxnSpPr>
          <p:spPr>
            <a:xfrm flipH="1">
              <a:off x="6024392" y="4741912"/>
              <a:ext cx="453408" cy="0"/>
            </a:xfrm>
            <a:prstGeom prst="straightConnector1">
              <a:avLst/>
            </a:prstGeom>
            <a:noFill/>
            <a:ln w="38100" cap="flat" cmpd="sng" algn="ctr">
              <a:solidFill>
                <a:srgbClr val="004B85"/>
              </a:solidFill>
              <a:prstDash val="solid"/>
              <a:headEnd type="arrow"/>
              <a:tailEnd type="arrow"/>
            </a:ln>
            <a:effectLst/>
          </p:spPr>
        </p:cxnSp>
        <p:sp>
          <p:nvSpPr>
            <p:cNvPr id="104" name="Rectangle 95"/>
            <p:cNvSpPr/>
            <p:nvPr/>
          </p:nvSpPr>
          <p:spPr>
            <a:xfrm>
              <a:off x="6317888" y="6162832"/>
              <a:ext cx="2520000" cy="612000"/>
            </a:xfrm>
            <a:prstGeom prst="rect">
              <a:avLst/>
            </a:prstGeom>
            <a:solidFill>
              <a:schemeClr val="bg1"/>
            </a:solidFill>
            <a:ln w="25400" cap="flat" cmpd="sng" algn="ctr">
              <a:solidFill>
                <a:schemeClr val="bg1">
                  <a:lumMod val="50000"/>
                </a:schemeClr>
              </a:solidFill>
              <a:prstDash val="solid"/>
            </a:ln>
            <a:effectLst/>
          </p:spPr>
          <p:txBody>
            <a:bodyPr rtlCol="0" anchor="ctr"/>
            <a:lstStyle/>
            <a:p>
              <a:pPr algn="ctr"/>
              <a:r>
                <a:rPr lang="en-GB" sz="1600" kern="0" dirty="0">
                  <a:solidFill>
                    <a:schemeClr val="tx1">
                      <a:lumMod val="65000"/>
                      <a:lumOff val="35000"/>
                    </a:schemeClr>
                  </a:solidFill>
                  <a:latin typeface="+mj-lt"/>
                </a:rPr>
                <a:t>Other factors</a:t>
              </a:r>
              <a:br>
                <a:rPr lang="en-GB" sz="1600" kern="0" dirty="0">
                  <a:solidFill>
                    <a:schemeClr val="tx1">
                      <a:lumMod val="65000"/>
                      <a:lumOff val="35000"/>
                    </a:schemeClr>
                  </a:solidFill>
                  <a:latin typeface="+mj-lt"/>
                </a:rPr>
              </a:br>
              <a:r>
                <a:rPr lang="en-GB" sz="1200" kern="0" dirty="0">
                  <a:solidFill>
                    <a:schemeClr val="tx1">
                      <a:lumMod val="65000"/>
                      <a:lumOff val="35000"/>
                    </a:schemeClr>
                  </a:solidFill>
                  <a:latin typeface="+mj-lt"/>
                </a:rPr>
                <a:t>(</a:t>
              </a:r>
              <a:r>
                <a:rPr lang="en-GB" sz="1200" kern="0" dirty="0" smtClean="0">
                  <a:solidFill>
                    <a:schemeClr val="tx1">
                      <a:lumMod val="65000"/>
                      <a:lumOff val="35000"/>
                    </a:schemeClr>
                  </a:solidFill>
                  <a:latin typeface="+mj-lt"/>
                </a:rPr>
                <a:t>deregulation, policy errors, market failures, boom thinking)</a:t>
              </a:r>
              <a:endParaRPr lang="es-CO" sz="1200" kern="0" dirty="0">
                <a:solidFill>
                  <a:schemeClr val="tx1">
                    <a:lumMod val="65000"/>
                    <a:lumOff val="35000"/>
                  </a:schemeClr>
                </a:solidFill>
                <a:latin typeface="+mj-lt"/>
              </a:endParaRPr>
            </a:p>
          </p:txBody>
        </p:sp>
        <p:cxnSp>
          <p:nvCxnSpPr>
            <p:cNvPr id="105" name="Straight Arrow Connector 96"/>
            <p:cNvCxnSpPr>
              <a:stCxn id="104" idx="0"/>
              <a:endCxn id="73" idx="2"/>
            </p:cNvCxnSpPr>
            <p:nvPr/>
          </p:nvCxnSpPr>
          <p:spPr>
            <a:xfrm flipH="1" flipV="1">
              <a:off x="7575800" y="5046712"/>
              <a:ext cx="2088" cy="1116120"/>
            </a:xfrm>
            <a:prstGeom prst="straightConnector1">
              <a:avLst/>
            </a:prstGeom>
            <a:noFill/>
            <a:ln w="19050" cap="flat" cmpd="sng" algn="ctr">
              <a:solidFill>
                <a:schemeClr val="tx1">
                  <a:lumMod val="65000"/>
                  <a:lumOff val="35000"/>
                </a:schemeClr>
              </a:solidFill>
              <a:prstDash val="solid"/>
              <a:tailEnd type="arrow"/>
            </a:ln>
            <a:effectLst/>
          </p:spPr>
        </p:cxnSp>
        <p:cxnSp>
          <p:nvCxnSpPr>
            <p:cNvPr id="106" name="Elbow Connector 98"/>
            <p:cNvCxnSpPr>
              <a:stCxn id="66" idx="2"/>
              <a:endCxn id="72" idx="1"/>
            </p:cNvCxnSpPr>
            <p:nvPr/>
          </p:nvCxnSpPr>
          <p:spPr>
            <a:xfrm rot="16200000" flipH="1">
              <a:off x="2998004" y="4754588"/>
              <a:ext cx="549512" cy="1138560"/>
            </a:xfrm>
            <a:prstGeom prst="bentConnector2">
              <a:avLst/>
            </a:prstGeom>
            <a:noFill/>
            <a:ln w="19050" cap="flat" cmpd="sng" algn="ctr">
              <a:solidFill>
                <a:srgbClr val="004B85"/>
              </a:solidFill>
              <a:prstDash val="solid"/>
              <a:tailEnd type="arrow"/>
            </a:ln>
            <a:effectLst/>
          </p:spPr>
        </p:cxnSp>
        <p:cxnSp>
          <p:nvCxnSpPr>
            <p:cNvPr id="107" name="Elbow Connector 99"/>
            <p:cNvCxnSpPr>
              <a:stCxn id="67" idx="2"/>
              <a:endCxn id="72" idx="1"/>
            </p:cNvCxnSpPr>
            <p:nvPr/>
          </p:nvCxnSpPr>
          <p:spPr>
            <a:xfrm rot="16200000" flipH="1">
              <a:off x="2097904" y="3854488"/>
              <a:ext cx="549512" cy="2938760"/>
            </a:xfrm>
            <a:prstGeom prst="bentConnector2">
              <a:avLst/>
            </a:prstGeom>
            <a:noFill/>
            <a:ln w="19050" cap="flat" cmpd="sng" algn="ctr">
              <a:solidFill>
                <a:srgbClr val="004B85"/>
              </a:solidFill>
              <a:prstDash val="solid"/>
              <a:tailEnd type="arrow"/>
            </a:ln>
            <a:effectLst/>
          </p:spPr>
        </p:cxnSp>
        <p:cxnSp>
          <p:nvCxnSpPr>
            <p:cNvPr id="108" name="Straight Arrow Connector 100"/>
            <p:cNvCxnSpPr>
              <a:stCxn id="72" idx="0"/>
              <a:endCxn id="76" idx="2"/>
            </p:cNvCxnSpPr>
            <p:nvPr/>
          </p:nvCxnSpPr>
          <p:spPr>
            <a:xfrm flipV="1">
              <a:off x="4922040" y="5046712"/>
              <a:ext cx="4352" cy="245912"/>
            </a:xfrm>
            <a:prstGeom prst="straightConnector1">
              <a:avLst/>
            </a:prstGeom>
            <a:noFill/>
            <a:ln w="22225" cap="flat" cmpd="sng" algn="ctr">
              <a:solidFill>
                <a:srgbClr val="004B85"/>
              </a:solidFill>
              <a:prstDash val="solid"/>
              <a:headEnd type="triangle"/>
              <a:tailEnd type="triangle"/>
            </a:ln>
            <a:effectLst/>
          </p:spPr>
        </p:cxnSp>
        <p:cxnSp>
          <p:nvCxnSpPr>
            <p:cNvPr id="109" name="Elbow Connector 101"/>
            <p:cNvCxnSpPr>
              <a:stCxn id="104" idx="1"/>
              <a:endCxn id="72" idx="2"/>
            </p:cNvCxnSpPr>
            <p:nvPr/>
          </p:nvCxnSpPr>
          <p:spPr>
            <a:xfrm rot="10800000">
              <a:off x="4922040" y="5904624"/>
              <a:ext cx="1395848" cy="564208"/>
            </a:xfrm>
            <a:prstGeom prst="bentConnector2">
              <a:avLst/>
            </a:prstGeom>
            <a:noFill/>
            <a:ln w="19050" cap="flat" cmpd="sng" algn="ctr">
              <a:solidFill>
                <a:schemeClr val="tx1">
                  <a:lumMod val="65000"/>
                  <a:lumOff val="35000"/>
                </a:schemeClr>
              </a:solidFill>
              <a:prstDash val="solid"/>
              <a:tailEnd type="arrow"/>
            </a:ln>
            <a:effectLst/>
          </p:spPr>
        </p:cxnSp>
        <p:cxnSp>
          <p:nvCxnSpPr>
            <p:cNvPr id="110" name="Elbow Connector 3"/>
            <p:cNvCxnSpPr>
              <a:stCxn id="62" idx="3"/>
              <a:endCxn id="72" idx="3"/>
            </p:cNvCxnSpPr>
            <p:nvPr/>
          </p:nvCxnSpPr>
          <p:spPr bwMode="auto">
            <a:xfrm flipH="1">
              <a:off x="6002040" y="2006808"/>
              <a:ext cx="2822200" cy="3591816"/>
            </a:xfrm>
            <a:prstGeom prst="bentConnector3">
              <a:avLst>
                <a:gd name="adj1" fmla="val -6649"/>
              </a:avLst>
            </a:prstGeom>
            <a:noFill/>
            <a:ln w="19050" cap="flat" cmpd="sng" algn="ctr">
              <a:solidFill>
                <a:srgbClr val="004B85"/>
              </a:solidFill>
              <a:prstDash val="solid"/>
              <a:tailEnd type="arrow"/>
            </a:ln>
            <a:effectLst/>
          </p:spPr>
        </p:cxnSp>
        <p:cxnSp>
          <p:nvCxnSpPr>
            <p:cNvPr id="111" name="110 Conector recto de flecha"/>
            <p:cNvCxnSpPr>
              <a:stCxn id="67" idx="3"/>
              <a:endCxn id="66" idx="1"/>
            </p:cNvCxnSpPr>
            <p:nvPr/>
          </p:nvCxnSpPr>
          <p:spPr bwMode="auto">
            <a:xfrm>
              <a:off x="1623280" y="4743112"/>
              <a:ext cx="360200" cy="0"/>
            </a:xfrm>
            <a:prstGeom prst="straightConnector1">
              <a:avLst/>
            </a:prstGeom>
            <a:noFill/>
            <a:ln w="22225" cap="flat" cmpd="sng" algn="ctr">
              <a:solidFill>
                <a:srgbClr val="004B85"/>
              </a:solidFill>
              <a:prstDash val="solid"/>
              <a:headEnd type="triangle"/>
              <a:tailEnd type="triangle"/>
            </a:ln>
            <a:effectLst/>
          </p:spPr>
        </p:cxnSp>
        <p:cxnSp>
          <p:nvCxnSpPr>
            <p:cNvPr id="112" name="111 Conector recto de flecha"/>
            <p:cNvCxnSpPr>
              <a:stCxn id="61" idx="3"/>
              <a:endCxn id="62" idx="1"/>
            </p:cNvCxnSpPr>
            <p:nvPr/>
          </p:nvCxnSpPr>
          <p:spPr bwMode="auto">
            <a:xfrm>
              <a:off x="3110264" y="2006808"/>
              <a:ext cx="3193976" cy="0"/>
            </a:xfrm>
            <a:prstGeom prst="straightConnector1">
              <a:avLst/>
            </a:prstGeom>
            <a:solidFill>
              <a:schemeClr val="accent1"/>
            </a:solidFill>
            <a:ln w="22225" cap="flat" cmpd="sng" algn="ctr">
              <a:solidFill>
                <a:srgbClr val="004B85"/>
              </a:solidFill>
              <a:prstDash val="solid"/>
              <a:round/>
              <a:headEnd type="triangle"/>
              <a:tailEnd type="triangle"/>
            </a:ln>
            <a:effectLst/>
          </p:spPr>
        </p:cxnSp>
        <p:cxnSp>
          <p:nvCxnSpPr>
            <p:cNvPr id="113" name="112 Conector angular"/>
            <p:cNvCxnSpPr>
              <a:stCxn id="64" idx="3"/>
              <a:endCxn id="76" idx="0"/>
            </p:cNvCxnSpPr>
            <p:nvPr/>
          </p:nvCxnSpPr>
          <p:spPr bwMode="auto">
            <a:xfrm>
              <a:off x="3424925" y="3824424"/>
              <a:ext cx="1501467" cy="612688"/>
            </a:xfrm>
            <a:prstGeom prst="bentConnector2">
              <a:avLst/>
            </a:prstGeom>
            <a:solidFill>
              <a:schemeClr val="accent1"/>
            </a:solidFill>
            <a:ln w="22225" cap="flat" cmpd="sng" algn="ctr">
              <a:solidFill>
                <a:srgbClr val="004B85"/>
              </a:solidFill>
              <a:prstDash val="solid"/>
              <a:round/>
              <a:headEnd type="none" w="med" len="med"/>
              <a:tailEnd type="arrow"/>
            </a:ln>
            <a:effectLst/>
          </p:spPr>
        </p:cxnSp>
        <p:sp>
          <p:nvSpPr>
            <p:cNvPr id="114" name="Rectangle 89"/>
            <p:cNvSpPr/>
            <p:nvPr/>
          </p:nvSpPr>
          <p:spPr>
            <a:xfrm>
              <a:off x="6304240" y="3518424"/>
              <a:ext cx="2520000" cy="612000"/>
            </a:xfrm>
            <a:prstGeom prst="rect">
              <a:avLst/>
            </a:prstGeom>
            <a:solidFill>
              <a:schemeClr val="bg1"/>
            </a:solidFill>
            <a:ln w="25400" cap="flat" cmpd="sng" algn="ctr">
              <a:solidFill>
                <a:srgbClr val="004B85"/>
              </a:solidFill>
              <a:prstDash val="solid"/>
            </a:ln>
            <a:effectLst/>
          </p:spPr>
          <p:txBody>
            <a:bodyPr rtlCol="0" anchor="ctr"/>
            <a:lstStyle/>
            <a:p>
              <a:pPr algn="ctr"/>
              <a:r>
                <a:rPr lang="en-GB" sz="1600" kern="0" dirty="0">
                  <a:solidFill>
                    <a:prstClr val="black"/>
                  </a:solidFill>
                  <a:latin typeface="+mj-lt"/>
                </a:rPr>
                <a:t>Yields traditional securities </a:t>
              </a:r>
              <a:r>
                <a:rPr lang="en-GB" sz="1400" kern="0" dirty="0" smtClean="0">
                  <a:solidFill>
                    <a:prstClr val="black"/>
                  </a:solidFill>
                  <a:latin typeface="+mj-lt"/>
                  <a:sym typeface="Wingdings"/>
                </a:rPr>
                <a:t></a:t>
              </a:r>
              <a:endParaRPr lang="es-CO" sz="1400" kern="0" dirty="0">
                <a:solidFill>
                  <a:prstClr val="black"/>
                </a:solidFill>
                <a:latin typeface="+mj-lt"/>
              </a:endParaRPr>
            </a:p>
          </p:txBody>
        </p:sp>
        <p:cxnSp>
          <p:nvCxnSpPr>
            <p:cNvPr id="115" name="114 Conector recto de flecha"/>
            <p:cNvCxnSpPr>
              <a:stCxn id="62" idx="2"/>
              <a:endCxn id="74" idx="0"/>
            </p:cNvCxnSpPr>
            <p:nvPr/>
          </p:nvCxnSpPr>
          <p:spPr bwMode="auto">
            <a:xfrm>
              <a:off x="7564240" y="2312808"/>
              <a:ext cx="0" cy="288168"/>
            </a:xfrm>
            <a:prstGeom prst="straightConnector1">
              <a:avLst/>
            </a:prstGeom>
            <a:solidFill>
              <a:schemeClr val="accent1"/>
            </a:solidFill>
            <a:ln w="19050" cap="flat" cmpd="sng" algn="ctr">
              <a:solidFill>
                <a:srgbClr val="004B85"/>
              </a:solidFill>
              <a:prstDash val="solid"/>
              <a:round/>
              <a:headEnd type="none" w="med" len="med"/>
              <a:tailEnd type="arrow"/>
            </a:ln>
            <a:effectLst/>
          </p:spPr>
        </p:cxnSp>
        <p:cxnSp>
          <p:nvCxnSpPr>
            <p:cNvPr id="116" name="115 Conector recto de flecha"/>
            <p:cNvCxnSpPr>
              <a:stCxn id="74" idx="2"/>
              <a:endCxn id="114" idx="0"/>
            </p:cNvCxnSpPr>
            <p:nvPr/>
          </p:nvCxnSpPr>
          <p:spPr bwMode="auto">
            <a:xfrm>
              <a:off x="7564240" y="3212976"/>
              <a:ext cx="0" cy="305448"/>
            </a:xfrm>
            <a:prstGeom prst="straightConnector1">
              <a:avLst/>
            </a:prstGeom>
            <a:solidFill>
              <a:schemeClr val="accent1"/>
            </a:solidFill>
            <a:ln w="19050" cap="flat" cmpd="sng" algn="ctr">
              <a:solidFill>
                <a:srgbClr val="004B85"/>
              </a:solidFill>
              <a:prstDash val="solid"/>
              <a:round/>
              <a:headEnd type="none" w="med" len="med"/>
              <a:tailEnd type="arrow"/>
            </a:ln>
            <a:effectLst/>
          </p:spPr>
        </p:cxnSp>
        <p:cxnSp>
          <p:nvCxnSpPr>
            <p:cNvPr id="117" name="116 Conector recto de flecha"/>
            <p:cNvCxnSpPr>
              <a:stCxn id="114" idx="2"/>
              <a:endCxn id="73" idx="0"/>
            </p:cNvCxnSpPr>
            <p:nvPr/>
          </p:nvCxnSpPr>
          <p:spPr bwMode="auto">
            <a:xfrm>
              <a:off x="7564240" y="4130424"/>
              <a:ext cx="11560" cy="306688"/>
            </a:xfrm>
            <a:prstGeom prst="straightConnector1">
              <a:avLst/>
            </a:prstGeom>
            <a:solidFill>
              <a:schemeClr val="accent1"/>
            </a:solidFill>
            <a:ln w="19050" cap="flat" cmpd="sng" algn="ctr">
              <a:solidFill>
                <a:srgbClr val="004B85"/>
              </a:solidFill>
              <a:prstDash val="solid"/>
              <a:round/>
              <a:headEnd type="none" w="med" len="med"/>
              <a:tailEnd type="arrow"/>
            </a:ln>
            <a:effectLst/>
          </p:spPr>
        </p:cxnSp>
      </p:grpSp>
      <p:sp>
        <p:nvSpPr>
          <p:cNvPr id="37" name="TextBox 36"/>
          <p:cNvSpPr txBox="1"/>
          <p:nvPr/>
        </p:nvSpPr>
        <p:spPr>
          <a:xfrm>
            <a:off x="323528" y="6453336"/>
            <a:ext cx="4752528" cy="338554"/>
          </a:xfrm>
          <a:prstGeom prst="rect">
            <a:avLst/>
          </a:prstGeom>
          <a:noFill/>
        </p:spPr>
        <p:txBody>
          <a:bodyPr wrap="square" rtlCol="0">
            <a:spAutoFit/>
          </a:bodyPr>
          <a:lstStyle/>
          <a:p>
            <a:r>
              <a:rPr lang="en-GB" sz="1600" dirty="0" smtClean="0"/>
              <a:t>Source: </a:t>
            </a:r>
            <a:r>
              <a:rPr lang="en-GB" sz="1600" dirty="0" err="1" smtClean="0"/>
              <a:t>Goda</a:t>
            </a:r>
            <a:r>
              <a:rPr lang="en-GB" sz="1600" dirty="0" smtClean="0"/>
              <a:t>, </a:t>
            </a:r>
            <a:r>
              <a:rPr lang="en-GB" sz="1600" dirty="0" err="1" smtClean="0"/>
              <a:t>Onaran</a:t>
            </a:r>
            <a:r>
              <a:rPr lang="en-GB" sz="1600" dirty="0" smtClean="0"/>
              <a:t>, </a:t>
            </a:r>
            <a:r>
              <a:rPr lang="en-GB" sz="1600" dirty="0" err="1" smtClean="0"/>
              <a:t>Stockhammer</a:t>
            </a:r>
            <a:r>
              <a:rPr lang="en-GB" sz="1600" dirty="0" smtClean="0"/>
              <a:t>, 2013</a:t>
            </a:r>
            <a:endParaRPr lang="en-US" sz="1600" dirty="0"/>
          </a:p>
        </p:txBody>
      </p:sp>
      <p:sp>
        <p:nvSpPr>
          <p:cNvPr id="38"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2286198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06090"/>
          </a:xfrm>
        </p:spPr>
        <p:txBody>
          <a:bodyPr>
            <a:normAutofit/>
          </a:bodyPr>
          <a:lstStyle/>
          <a:p>
            <a:r>
              <a:rPr lang="en-GB" sz="3600" dirty="0" smtClean="0">
                <a:solidFill>
                  <a:schemeClr val="tx2"/>
                </a:solidFill>
              </a:rPr>
              <a:t> </a:t>
            </a:r>
            <a:endParaRPr lang="en-GB" sz="3600" baseline="0" dirty="0" smtClean="0">
              <a:solidFill>
                <a:schemeClr val="tx2"/>
              </a:solidFill>
              <a:latin typeface="Arial" pitchFamily="34" charset="0"/>
              <a:cs typeface="Arial" pitchFamily="34" charset="0"/>
            </a:endParaRPr>
          </a:p>
        </p:txBody>
      </p:sp>
      <p:sp>
        <p:nvSpPr>
          <p:cNvPr id="3" name="Text Placeholder 2"/>
          <p:cNvSpPr>
            <a:spLocks noGrp="1"/>
          </p:cNvSpPr>
          <p:nvPr>
            <p:ph type="body" idx="1"/>
          </p:nvPr>
        </p:nvSpPr>
        <p:spPr>
          <a:xfrm>
            <a:off x="647056" y="908720"/>
            <a:ext cx="8496944" cy="4929411"/>
          </a:xfrm>
        </p:spPr>
        <p:txBody>
          <a:bodyPr>
            <a:noAutofit/>
          </a:bodyPr>
          <a:lstStyle/>
          <a:p>
            <a:pPr>
              <a:buNone/>
            </a:pPr>
            <a:r>
              <a:rPr lang="en-GB" sz="2400" dirty="0" smtClean="0">
                <a:solidFill>
                  <a:srgbClr val="003399"/>
                </a:solidFill>
                <a:latin typeface="Arial" pitchFamily="34" charset="0"/>
                <a:cs typeface="Arial" pitchFamily="34" charset="0"/>
              </a:rPr>
              <a:t>Wage-led growth</a:t>
            </a:r>
            <a:r>
              <a:rPr lang="en-GB" sz="2400" dirty="0" smtClean="0">
                <a:solidFill>
                  <a:srgbClr val="003399"/>
                </a:solidFill>
              </a:rPr>
              <a:t> in the age of </a:t>
            </a:r>
            <a:r>
              <a:rPr lang="en-US" sz="2400" dirty="0" smtClean="0">
                <a:solidFill>
                  <a:srgbClr val="003399"/>
                </a:solidFill>
              </a:rPr>
              <a:t>globalization?</a:t>
            </a:r>
            <a:endParaRPr lang="en-GB" sz="2400" dirty="0" smtClean="0">
              <a:solidFill>
                <a:srgbClr val="003399"/>
              </a:solidFill>
              <a:latin typeface="Arial" pitchFamily="34" charset="0"/>
              <a:cs typeface="Arial" pitchFamily="34" charset="0"/>
            </a:endParaRPr>
          </a:p>
          <a:p>
            <a:endParaRPr lang="en-GB" sz="2000" dirty="0" smtClean="0">
              <a:cs typeface="Arial" pitchFamily="34" charset="0"/>
            </a:endParaRPr>
          </a:p>
          <a:p>
            <a:r>
              <a:rPr lang="en-GB" sz="2000" dirty="0" smtClean="0">
                <a:cs typeface="Arial" pitchFamily="34" charset="0"/>
              </a:rPr>
              <a:t>Globalization is not a barrier to these policies.</a:t>
            </a:r>
          </a:p>
          <a:p>
            <a:r>
              <a:rPr lang="en-GB" sz="2000" dirty="0" smtClean="0">
                <a:cs typeface="Arial" pitchFamily="34" charset="0"/>
              </a:rPr>
              <a:t>the limits of strategies of international competitiveness based on wage competition in a highly integrated global economy</a:t>
            </a:r>
          </a:p>
          <a:p>
            <a:r>
              <a:rPr lang="en-GB" sz="2000" dirty="0" smtClean="0">
                <a:cs typeface="Arial" pitchFamily="34" charset="0"/>
              </a:rPr>
              <a:t>Economic globalization may make small open economies more likely to be profit-led</a:t>
            </a:r>
          </a:p>
          <a:p>
            <a:r>
              <a:rPr lang="en-GB" sz="2000" dirty="0" smtClean="0">
                <a:cs typeface="Arial" pitchFamily="34" charset="0"/>
              </a:rPr>
              <a:t>But political globalization →race to the bottom in labour share </a:t>
            </a:r>
          </a:p>
          <a:p>
            <a:pPr lvl="1"/>
            <a:r>
              <a:rPr lang="en-GB" sz="2000" dirty="0" smtClean="0">
                <a:cs typeface="Arial" pitchFamily="34" charset="0"/>
              </a:rPr>
              <a:t>international competitiveness effects are eliminated</a:t>
            </a:r>
          </a:p>
          <a:p>
            <a:pPr lvl="1"/>
            <a:r>
              <a:rPr lang="en-GB" sz="2000" dirty="0" smtClean="0">
                <a:cs typeface="Arial" pitchFamily="34" charset="0"/>
              </a:rPr>
              <a:t>makes economies more likely to  be wage-led</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Europe and the UK is one of the main beneficiaries of coordinated wage-led growth.</a:t>
            </a:r>
          </a:p>
          <a:p>
            <a:pPr lvl="1"/>
            <a:r>
              <a:rPr lang="en-GB" sz="2000" dirty="0" smtClean="0">
                <a:latin typeface="Arial" pitchFamily="34" charset="0"/>
                <a:cs typeface="Arial" pitchFamily="34" charset="0"/>
              </a:rPr>
              <a:t>Hence potentially policy leader</a:t>
            </a:r>
          </a:p>
          <a:p>
            <a:pPr>
              <a:buNone/>
            </a:pPr>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pPr lvl="1"/>
            <a:endParaRPr lang="en-GB" sz="2000" dirty="0" smtClean="0">
              <a:solidFill>
                <a:srgbClr val="FF0000"/>
              </a:solidFill>
              <a:latin typeface="Arial" pitchFamily="34" charset="0"/>
              <a:cs typeface="Arial" pitchFamily="34" charset="0"/>
            </a:endParaRPr>
          </a:p>
          <a:p>
            <a:pPr lvl="1"/>
            <a:endParaRPr lang="en-GB" sz="2000" dirty="0" smtClean="0">
              <a:solidFill>
                <a:srgbClr val="FF0000"/>
              </a:solidFill>
              <a:latin typeface="Arial" pitchFamily="34" charset="0"/>
              <a:cs typeface="Arial" pitchFamily="34" charset="0"/>
            </a:endParaRPr>
          </a:p>
          <a:p>
            <a:pPr lvl="1"/>
            <a:endParaRPr lang="en-GB" sz="2000" dirty="0" smtClean="0">
              <a:solidFill>
                <a:srgbClr val="FF0000"/>
              </a:solidFill>
              <a:latin typeface="Arial" pitchFamily="34" charset="0"/>
              <a:cs typeface="Arial" pitchFamily="34" charset="0"/>
            </a:endParaRPr>
          </a:p>
        </p:txBody>
      </p:sp>
      <p:sp>
        <p:nvSpPr>
          <p:cNvPr id="5"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908720"/>
            <a:ext cx="7956376" cy="400110"/>
          </a:xfrm>
          <a:prstGeom prst="rect">
            <a:avLst/>
          </a:prstGeom>
          <a:noFill/>
        </p:spPr>
        <p:txBody>
          <a:bodyPr wrap="square" rtlCol="0">
            <a:spAutoFit/>
          </a:bodyPr>
          <a:lstStyle/>
          <a:p>
            <a:pPr algn="ctr"/>
            <a:r>
              <a:rPr lang="en-GB" sz="2000" dirty="0" smtClean="0">
                <a:solidFill>
                  <a:schemeClr val="accent1"/>
                </a:solidFill>
              </a:rPr>
              <a:t>Wage share vs. growth</a:t>
            </a:r>
            <a:endParaRPr lang="en-GB" sz="2000" dirty="0">
              <a:solidFill>
                <a:schemeClr val="accent1"/>
              </a:solidFill>
            </a:endParaRPr>
          </a:p>
        </p:txBody>
      </p:sp>
      <p:graphicFrame>
        <p:nvGraphicFramePr>
          <p:cNvPr id="2053" name="Object 5"/>
          <p:cNvGraphicFramePr>
            <a:graphicFrameLocks noChangeAspect="1"/>
          </p:cNvGraphicFramePr>
          <p:nvPr/>
        </p:nvGraphicFramePr>
        <p:xfrm>
          <a:off x="179512" y="1556792"/>
          <a:ext cx="8984911" cy="4536504"/>
        </p:xfrm>
        <a:graphic>
          <a:graphicData uri="http://schemas.openxmlformats.org/presentationml/2006/ole">
            <p:oleObj spid="_x0000_s72706" name="Worksheet" r:id="rId3" imgW="9153425" imgH="2924190" progId="Excel.Sheet.12">
              <p:embed/>
            </p:oleObj>
          </a:graphicData>
        </a:graphic>
      </p:graphicFrame>
      <p:sp>
        <p:nvSpPr>
          <p:cNvPr id="12" name="TextBox 11"/>
          <p:cNvSpPr txBox="1"/>
          <p:nvPr/>
        </p:nvSpPr>
        <p:spPr>
          <a:xfrm>
            <a:off x="755576" y="1196752"/>
            <a:ext cx="2708109" cy="369332"/>
          </a:xfrm>
          <a:prstGeom prst="rect">
            <a:avLst/>
          </a:prstGeom>
          <a:noFill/>
        </p:spPr>
        <p:txBody>
          <a:bodyPr wrap="square" rtlCol="0">
            <a:spAutoFit/>
          </a:bodyPr>
          <a:lstStyle/>
          <a:p>
            <a:r>
              <a:rPr lang="en-GB" dirty="0" smtClean="0"/>
              <a:t>US, 1960-2015</a:t>
            </a:r>
            <a:endParaRPr lang="en-US" dirty="0"/>
          </a:p>
        </p:txBody>
      </p:sp>
      <p:sp>
        <p:nvSpPr>
          <p:cNvPr id="13" name="TextBox 12"/>
          <p:cNvSpPr txBox="1"/>
          <p:nvPr/>
        </p:nvSpPr>
        <p:spPr>
          <a:xfrm>
            <a:off x="5220072" y="1196752"/>
            <a:ext cx="2708109" cy="369332"/>
          </a:xfrm>
          <a:prstGeom prst="rect">
            <a:avLst/>
          </a:prstGeom>
          <a:noFill/>
        </p:spPr>
        <p:txBody>
          <a:bodyPr wrap="square" rtlCol="0">
            <a:spAutoFit/>
          </a:bodyPr>
          <a:lstStyle/>
          <a:p>
            <a:r>
              <a:rPr lang="en-GB" dirty="0" smtClean="0"/>
              <a:t>EU15, 1960-2015</a:t>
            </a:r>
            <a:endParaRPr lang="en-US" dirty="0"/>
          </a:p>
        </p:txBody>
      </p:sp>
      <p:sp>
        <p:nvSpPr>
          <p:cNvPr id="14" name="TextBox 13"/>
          <p:cNvSpPr txBox="1"/>
          <p:nvPr/>
        </p:nvSpPr>
        <p:spPr>
          <a:xfrm>
            <a:off x="6165669" y="6374674"/>
            <a:ext cx="2438779" cy="307777"/>
          </a:xfrm>
          <a:prstGeom prst="rect">
            <a:avLst/>
          </a:prstGeom>
          <a:noFill/>
        </p:spPr>
        <p:txBody>
          <a:bodyPr wrap="square" rtlCol="0">
            <a:spAutoFit/>
          </a:bodyPr>
          <a:lstStyle/>
          <a:p>
            <a:r>
              <a:rPr lang="en-GB" sz="1400" dirty="0" smtClean="0"/>
              <a:t>Source: AMECO</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676456" cy="6190063"/>
          </a:xfrm>
        </p:spPr>
        <p:txBody>
          <a:bodyPr>
            <a:noAutofit/>
          </a:bodyPr>
          <a:lstStyle/>
          <a:p>
            <a:r>
              <a:rPr lang="en-GB" sz="2000" dirty="0" smtClean="0">
                <a:cs typeface="Arial" pitchFamily="34" charset="0"/>
              </a:rPr>
              <a:t>Effects of wage-led recovery on growth and hence employment however is modest, albeit positive. </a:t>
            </a:r>
          </a:p>
          <a:p>
            <a:r>
              <a:rPr lang="en-US" sz="2000" dirty="0" smtClean="0">
                <a:latin typeface="Arial" pitchFamily="34" charset="0"/>
                <a:cs typeface="Arial" pitchFamily="34" charset="0"/>
              </a:rPr>
              <a:t>-&gt;A wage-led recovery scenario and public investment stimulus </a:t>
            </a:r>
            <a:r>
              <a:rPr lang="en-US" sz="2000" dirty="0" smtClean="0"/>
              <a:t>in G20 (Onaran 2014 L20</a:t>
            </a:r>
            <a:r>
              <a:rPr lang="en-GB" sz="2000" dirty="0" smtClean="0"/>
              <a:t>) </a:t>
            </a:r>
            <a:endParaRPr lang="en-US" sz="2000" dirty="0" smtClean="0"/>
          </a:p>
          <a:p>
            <a:r>
              <a:rPr lang="en-US" sz="2000" dirty="0" smtClean="0"/>
              <a:t>increase wage share by 1%-5% +public investment by 1% of GDP in each country in the next 5 years in G20 </a:t>
            </a:r>
          </a:p>
          <a:p>
            <a:r>
              <a:rPr lang="en-US" sz="2000" dirty="0" smtClean="0"/>
              <a:t>→3.9-5.84% more growth in G20</a:t>
            </a:r>
          </a:p>
          <a:p>
            <a:r>
              <a:rPr lang="en-US" sz="2000" dirty="0" smtClean="0"/>
              <a:t>Only wage-led recovery: 1.96% more growth in G20 </a:t>
            </a:r>
          </a:p>
          <a:p>
            <a:r>
              <a:rPr lang="en-US" sz="2000" dirty="0" smtClean="0"/>
              <a:t>Only public investment : 1.94-3.88% higher growth in G20</a:t>
            </a:r>
          </a:p>
          <a:p>
            <a:endParaRPr lang="en-GB" sz="2000" dirty="0" smtClean="0"/>
          </a:p>
          <a:p>
            <a:r>
              <a:rPr lang="en-GB" sz="2000" dirty="0" smtClean="0"/>
              <a:t>Potential crowding in effects of </a:t>
            </a:r>
            <a:r>
              <a:rPr lang="en-US" sz="2000" dirty="0" smtClean="0">
                <a:latin typeface="Arial" pitchFamily="34" charset="0"/>
                <a:cs typeface="Arial" pitchFamily="34" charset="0"/>
              </a:rPr>
              <a:t>public investment on private investment →</a:t>
            </a:r>
            <a:r>
              <a:rPr lang="en-US" sz="2000" dirty="0" smtClean="0"/>
              <a:t> growth ↑</a:t>
            </a:r>
          </a:p>
        </p:txBody>
      </p:sp>
      <p:sp>
        <p:nvSpPr>
          <p:cNvPr id="4" name="TextBox 3"/>
          <p:cNvSpPr txBox="1"/>
          <p:nvPr/>
        </p:nvSpPr>
        <p:spPr>
          <a:xfrm>
            <a:off x="467544" y="1037927"/>
            <a:ext cx="8208912" cy="400110"/>
          </a:xfrm>
          <a:prstGeom prst="rect">
            <a:avLst/>
          </a:prstGeom>
          <a:noFill/>
        </p:spPr>
        <p:txBody>
          <a:bodyPr wrap="square" rtlCol="0">
            <a:spAutoFit/>
          </a:bodyPr>
          <a:lstStyle/>
          <a:p>
            <a:pPr algn="ctr"/>
            <a:r>
              <a:rPr lang="en-GB" sz="2000" dirty="0" smtClean="0">
                <a:solidFill>
                  <a:srgbClr val="003399"/>
                </a:solidFill>
              </a:rPr>
              <a:t> </a:t>
            </a:r>
            <a:r>
              <a:rPr lang="en-US" sz="2000" dirty="0" smtClean="0">
                <a:solidFill>
                  <a:srgbClr val="003399"/>
                </a:solidFill>
              </a:rPr>
              <a:t>A coordinated policy mix of wage-led recovery and public investment</a:t>
            </a:r>
            <a:endParaRPr lang="en-US" sz="2000" dirty="0">
              <a:solidFill>
                <a:srgbClr val="003399"/>
              </a:solidFill>
            </a:endParaRPr>
          </a:p>
        </p:txBody>
      </p:sp>
      <p:sp>
        <p:nvSpPr>
          <p:cNvPr id="5"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1131176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r>
              <a:rPr lang="en-GB" sz="2400" b="0" dirty="0" smtClean="0">
                <a:solidFill>
                  <a:srgbClr val="003399"/>
                </a:solidFill>
              </a:rPr>
              <a:t>Financialization, distribution, accumulation, productivity</a:t>
            </a:r>
            <a:endParaRPr lang="en-US" sz="2400" b="0" dirty="0">
              <a:solidFill>
                <a:srgbClr val="003399"/>
              </a:solidFill>
            </a:endParaRPr>
          </a:p>
        </p:txBody>
      </p:sp>
      <p:sp>
        <p:nvSpPr>
          <p:cNvPr id="3" name="Content Placeholder 2"/>
          <p:cNvSpPr>
            <a:spLocks noGrp="1"/>
          </p:cNvSpPr>
          <p:nvPr>
            <p:ph idx="1"/>
          </p:nvPr>
        </p:nvSpPr>
        <p:spPr>
          <a:xfrm>
            <a:off x="457200" y="1628800"/>
            <a:ext cx="8507288" cy="4248472"/>
          </a:xfrm>
        </p:spPr>
        <p:txBody>
          <a:bodyPr/>
          <a:lstStyle/>
          <a:p>
            <a:r>
              <a:rPr lang="en-US" sz="2000" dirty="0" smtClean="0"/>
              <a:t>Missing link between profits and investment</a:t>
            </a:r>
          </a:p>
          <a:p>
            <a:r>
              <a:rPr lang="en-US" sz="2000" dirty="0" smtClean="0"/>
              <a:t>The non-financial companies’ financial activities →private investment↓</a:t>
            </a:r>
          </a:p>
          <a:p>
            <a:pPr lvl="1"/>
            <a:r>
              <a:rPr lang="en-US" sz="2000" dirty="0" smtClean="0"/>
              <a:t>Interest </a:t>
            </a:r>
            <a:r>
              <a:rPr lang="en-US" sz="2000" dirty="0" err="1" smtClean="0"/>
              <a:t>payments+dividends</a:t>
            </a:r>
            <a:r>
              <a:rPr lang="en-US" sz="2000" dirty="0" smtClean="0"/>
              <a:t> to shareholders as well as their financial revenues (</a:t>
            </a:r>
            <a:r>
              <a:rPr lang="en-GB" sz="2000" dirty="0" err="1" smtClean="0"/>
              <a:t>Tori</a:t>
            </a:r>
            <a:r>
              <a:rPr lang="en-GB" sz="2000" dirty="0" smtClean="0"/>
              <a:t> and Onaran, 2015, EU15)</a:t>
            </a:r>
            <a:endParaRPr lang="en-US" sz="2000" dirty="0" smtClean="0"/>
          </a:p>
          <a:p>
            <a:pPr lvl="1"/>
            <a:r>
              <a:rPr lang="en-GB" sz="2000" dirty="0" err="1" smtClean="0"/>
              <a:t>Orhangazi</a:t>
            </a:r>
            <a:r>
              <a:rPr lang="en-GB" sz="2000" dirty="0" smtClean="0"/>
              <a:t> 2008; van Treeck 2008; Stockhammer 2006</a:t>
            </a:r>
            <a:endParaRPr lang="en-US" sz="2000" dirty="0" smtClean="0"/>
          </a:p>
          <a:p>
            <a:r>
              <a:rPr lang="en-US" sz="2000" dirty="0" smtClean="0"/>
              <a:t>Increasing profits does not always lead to higher private investment </a:t>
            </a:r>
          </a:p>
          <a:p>
            <a:pPr lvl="1"/>
            <a:r>
              <a:rPr lang="en-US" sz="2000" dirty="0" smtClean="0"/>
              <a:t>increasing demand → investment↑↑</a:t>
            </a:r>
          </a:p>
          <a:p>
            <a:pPr lvl="1"/>
            <a:r>
              <a:rPr lang="en-GB" sz="2000" dirty="0" smtClean="0"/>
              <a:t>Investment is wage-led in 8 out of 15 EU MS (</a:t>
            </a:r>
            <a:r>
              <a:rPr lang="en-US" sz="2000" dirty="0" smtClean="0"/>
              <a:t>Onaran and Obst, 2015)</a:t>
            </a:r>
          </a:p>
          <a:p>
            <a:r>
              <a:rPr lang="en-US" sz="2000" dirty="0" smtClean="0">
                <a:cs typeface="Arial" pitchFamily="34" charset="0"/>
              </a:rPr>
              <a:t>Financialization + inequality→</a:t>
            </a:r>
            <a:r>
              <a:rPr lang="en-GB" sz="2000" dirty="0" smtClean="0">
                <a:cs typeface="Arial" pitchFamily="34" charset="0"/>
              </a:rPr>
              <a:t>lower productivity &amp; potential growth</a:t>
            </a:r>
            <a:endParaRPr lang="en-US" sz="2000" dirty="0" smtClean="0">
              <a:cs typeface="Arial" pitchFamily="34" charset="0"/>
            </a:endParaRPr>
          </a:p>
          <a:p>
            <a:pPr>
              <a:buNone/>
            </a:pPr>
            <a:endParaRPr lang="en-US" sz="1800" dirty="0" smtClean="0"/>
          </a:p>
          <a:p>
            <a:endParaRPr lang="en-US"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41</a:t>
            </a:fld>
            <a:endParaRPr lang="en-US" altLang="en-US" dirty="0"/>
          </a:p>
        </p:txBody>
      </p:sp>
      <p:sp>
        <p:nvSpPr>
          <p:cNvPr id="5" name="Footer Placeholder 4"/>
          <p:cNvSpPr>
            <a:spLocks noGrp="1"/>
          </p:cNvSpPr>
          <p:nvPr>
            <p:ph type="ftr" sz="quarter" idx="3"/>
          </p:nvPr>
        </p:nvSpPr>
        <p:spPr/>
        <p:txBody>
          <a:bodyPr/>
          <a:lstStyle/>
          <a:p>
            <a:r>
              <a:rPr lang="en-GB" altLang="en-US" dirty="0" smtClean="0"/>
              <a:t>Greenwich Political Economy Research Centre</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57200" y="1124744"/>
            <a:ext cx="8229600" cy="418058"/>
          </a:xfrm>
        </p:spPr>
        <p:txBody>
          <a:bodyPr/>
          <a:lstStyle/>
          <a:p>
            <a:pPr eaLnBrk="1" hangingPunct="1"/>
            <a:r>
              <a:rPr lang="en-GB" sz="2400" b="0" dirty="0" smtClean="0"/>
              <a:t>Conclusion</a:t>
            </a:r>
          </a:p>
        </p:txBody>
      </p:sp>
      <p:sp>
        <p:nvSpPr>
          <p:cNvPr id="24579" name="Inhaltsplatzhalter 2"/>
          <p:cNvSpPr>
            <a:spLocks noGrp="1"/>
          </p:cNvSpPr>
          <p:nvPr>
            <p:ph idx="1"/>
          </p:nvPr>
        </p:nvSpPr>
        <p:spPr>
          <a:xfrm>
            <a:off x="436712" y="1916832"/>
            <a:ext cx="8748464" cy="5361459"/>
          </a:xfrm>
        </p:spPr>
        <p:txBody>
          <a:bodyPr/>
          <a:lstStyle/>
          <a:p>
            <a:pPr eaLnBrk="1" hangingPunct="1"/>
            <a:r>
              <a:rPr lang="en-US" sz="1800" dirty="0" smtClean="0"/>
              <a:t>The importance of demand for the level of unemployment; </a:t>
            </a:r>
          </a:p>
          <a:p>
            <a:pPr eaLnBrk="1" hangingPunct="1"/>
            <a:r>
              <a:rPr lang="en-US" sz="1800" dirty="0" smtClean="0"/>
              <a:t>and within demand the significance of investment </a:t>
            </a:r>
          </a:p>
          <a:p>
            <a:pPr eaLnBrk="1" hangingPunct="1"/>
            <a:r>
              <a:rPr lang="en-US" sz="1800" dirty="0" smtClean="0"/>
              <a:t>and of income distribution;</a:t>
            </a:r>
          </a:p>
          <a:p>
            <a:pPr eaLnBrk="1" hangingPunct="1"/>
            <a:r>
              <a:rPr lang="en-US" sz="1800" dirty="0" smtClean="0"/>
              <a:t>Wage/macro policy coordination and avoid beggar thy neighbor policies</a:t>
            </a:r>
          </a:p>
          <a:p>
            <a:pPr eaLnBrk="1" hangingPunct="1">
              <a:buNone/>
            </a:pPr>
            <a:endParaRPr lang="de-AT" sz="2000" dirty="0" smtClean="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984684"/>
            <a:ext cx="8229600" cy="621432"/>
          </a:xfrm>
        </p:spPr>
        <p:txBody>
          <a:bodyPr/>
          <a:lstStyle/>
          <a:p>
            <a:r>
              <a:rPr lang="en-US" sz="2800" dirty="0" smtClean="0"/>
              <a:t>Political and social constraints on full employment</a:t>
            </a:r>
            <a:r>
              <a:rPr lang="en-US" dirty="0" smtClean="0"/>
              <a:t/>
            </a:r>
            <a:br>
              <a:rPr lang="en-US" dirty="0" smtClean="0"/>
            </a:br>
            <a:endParaRPr lang="en-US" dirty="0"/>
          </a:p>
        </p:txBody>
      </p:sp>
      <p:sp>
        <p:nvSpPr>
          <p:cNvPr id="3" name="Content Placeholder 2"/>
          <p:cNvSpPr>
            <a:spLocks noGrp="1"/>
          </p:cNvSpPr>
          <p:nvPr>
            <p:ph idx="1"/>
          </p:nvPr>
        </p:nvSpPr>
        <p:spPr>
          <a:xfrm>
            <a:off x="564704" y="1988840"/>
            <a:ext cx="8229600" cy="3382963"/>
          </a:xfrm>
        </p:spPr>
        <p:txBody>
          <a:bodyPr/>
          <a:lstStyle/>
          <a:p>
            <a:r>
              <a:rPr lang="en-US" sz="2000" dirty="0" smtClean="0"/>
              <a:t>Creating sufficient demand  </a:t>
            </a:r>
          </a:p>
          <a:p>
            <a:r>
              <a:rPr lang="en-US" sz="2000" dirty="0" smtClean="0"/>
              <a:t>Creating sufficient productive capacity in the right quantity and quality</a:t>
            </a:r>
          </a:p>
          <a:p>
            <a:r>
              <a:rPr lang="en-US" sz="2000" dirty="0" smtClean="0"/>
              <a:t>Changes in the balance of economic power</a:t>
            </a:r>
          </a:p>
          <a:p>
            <a:r>
              <a:rPr lang="en-GB" sz="2000" dirty="0" smtClean="0"/>
              <a:t>Ecological limits</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43</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490066"/>
          </a:xfrm>
        </p:spPr>
        <p:txBody>
          <a:bodyPr/>
          <a:lstStyle/>
          <a:p>
            <a:r>
              <a:rPr lang="en-GB" sz="2400" b="0" dirty="0" smtClean="0">
                <a:solidFill>
                  <a:schemeClr val="tx2"/>
                </a:solidFill>
              </a:rPr>
              <a:t>Long run? </a:t>
            </a:r>
            <a:br>
              <a:rPr lang="en-GB" sz="2400" b="0" dirty="0" smtClean="0">
                <a:solidFill>
                  <a:schemeClr val="tx2"/>
                </a:solidFill>
              </a:rPr>
            </a:br>
            <a:r>
              <a:rPr lang="en-GB" sz="2400" b="0" dirty="0" smtClean="0">
                <a:solidFill>
                  <a:schemeClr val="tx2"/>
                </a:solidFill>
              </a:rPr>
              <a:t>Michal </a:t>
            </a:r>
            <a:r>
              <a:rPr lang="en-GB" sz="2400" b="0" dirty="0" err="1" smtClean="0">
                <a:solidFill>
                  <a:schemeClr val="tx2"/>
                </a:solidFill>
              </a:rPr>
              <a:t>Kalecki</a:t>
            </a:r>
            <a:r>
              <a:rPr lang="en-GB" sz="2400" b="0" dirty="0" smtClean="0">
                <a:solidFill>
                  <a:schemeClr val="tx2"/>
                </a:solidFill>
              </a:rPr>
              <a:t> on </a:t>
            </a:r>
            <a:br>
              <a:rPr lang="en-GB" sz="2400" b="0" dirty="0" smtClean="0">
                <a:solidFill>
                  <a:schemeClr val="tx2"/>
                </a:solidFill>
              </a:rPr>
            </a:br>
            <a:r>
              <a:rPr lang="en-US" sz="2400" b="0" dirty="0" smtClean="0">
                <a:solidFill>
                  <a:schemeClr val="tx2"/>
                </a:solidFill>
              </a:rPr>
              <a:t>“Political Aspects of Full Employment,” 1943</a:t>
            </a:r>
            <a:r>
              <a:rPr lang="en-US" sz="3200" dirty="0" smtClean="0"/>
              <a:t/>
            </a:r>
            <a:br>
              <a:rPr lang="en-US" sz="3200" dirty="0" smtClean="0"/>
            </a:br>
            <a:endParaRPr lang="en-US" sz="3200" dirty="0">
              <a:solidFill>
                <a:schemeClr val="tx2"/>
              </a:solidFill>
            </a:endParaRPr>
          </a:p>
        </p:txBody>
      </p:sp>
      <p:sp>
        <p:nvSpPr>
          <p:cNvPr id="3" name="Content Placeholder 2"/>
          <p:cNvSpPr>
            <a:spLocks noGrp="1"/>
          </p:cNvSpPr>
          <p:nvPr>
            <p:ph idx="1"/>
          </p:nvPr>
        </p:nvSpPr>
        <p:spPr>
          <a:xfrm>
            <a:off x="395536" y="1901205"/>
            <a:ext cx="8229600" cy="4956795"/>
          </a:xfrm>
        </p:spPr>
        <p:txBody>
          <a:bodyPr/>
          <a:lstStyle/>
          <a:p>
            <a:r>
              <a:rPr lang="en-US" sz="2000" dirty="0" smtClean="0"/>
              <a:t>“the maintenance of full employment would cause social and political changes which would give a new impetus to the opposition of the business leaders.  Indeed, under a regime of permanent full employment, the 'sack' would cease to play its role as a 'disciplinary’ measure.  The social position of the boss would be undermined, and the self-assurance and class-consciousness of the working class would grow.  ...  It is true that profits would be higher under a regime of full employment than they are on the average under </a:t>
            </a:r>
            <a:r>
              <a:rPr lang="en-US" sz="2000" i="1" dirty="0" smtClean="0"/>
              <a:t>laissez-faire</a:t>
            </a:r>
            <a:r>
              <a:rPr lang="en-US" sz="2000" dirty="0" smtClean="0"/>
              <a:t>...  But 'discipline in the factories' and 'political stability' are more appreciated than profits by business leaders.  </a:t>
            </a:r>
            <a:r>
              <a:rPr lang="en-US" sz="2000" i="1" dirty="0" smtClean="0"/>
              <a:t>Their class instinct tells them that lasting full employment is unsound from their point of view, and that unemployment is an integral part of the 'normal' capitalist system</a:t>
            </a:r>
            <a:r>
              <a:rPr lang="en-US" sz="2000" dirty="0" smtClean="0"/>
              <a:t>.”</a:t>
            </a: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pPr lvl="1"/>
            <a:r>
              <a:rPr lang="en-US" sz="3200" dirty="0" smtClean="0">
                <a:solidFill>
                  <a:schemeClr val="tx2"/>
                </a:solidFill>
                <a:cs typeface="Arial" pitchFamily="34" charset="0"/>
              </a:rPr>
              <a:t>In the long run? </a:t>
            </a:r>
            <a:endParaRPr lang="en-US" sz="3200" dirty="0">
              <a:solidFill>
                <a:schemeClr val="tx2"/>
              </a:solidFill>
            </a:endParaRPr>
          </a:p>
        </p:txBody>
      </p:sp>
      <p:sp>
        <p:nvSpPr>
          <p:cNvPr id="3" name="Content Placeholder 2"/>
          <p:cNvSpPr>
            <a:spLocks noGrp="1"/>
          </p:cNvSpPr>
          <p:nvPr>
            <p:ph idx="1"/>
          </p:nvPr>
        </p:nvSpPr>
        <p:spPr>
          <a:xfrm>
            <a:off x="457200" y="908720"/>
            <a:ext cx="8229600" cy="5217443"/>
          </a:xfrm>
        </p:spPr>
        <p:txBody>
          <a:bodyPr/>
          <a:lstStyle/>
          <a:p>
            <a:pPr marL="342900" lvl="1" indent="-342900">
              <a:buFont typeface="Arial" charset="0"/>
              <a:buChar char="•"/>
            </a:pPr>
            <a:r>
              <a:rPr lang="en-GB" sz="1800" dirty="0" smtClean="0">
                <a:cs typeface="Arial" pitchFamily="34" charset="0"/>
              </a:rPr>
              <a:t>Keynes: </a:t>
            </a:r>
            <a:r>
              <a:rPr lang="en-US" sz="1800" dirty="0" smtClean="0">
                <a:cs typeface="Arial" pitchFamily="34" charset="0"/>
              </a:rPr>
              <a:t>“in the long run we are all dead”</a:t>
            </a:r>
          </a:p>
          <a:p>
            <a:pPr marL="742950" lvl="2" indent="-342900"/>
            <a:r>
              <a:rPr lang="en-US" sz="1800" dirty="0" smtClean="0">
                <a:cs typeface="Arial" pitchFamily="34" charset="0"/>
              </a:rPr>
              <a:t>Short run unstable: save capitalism from capitalism itself</a:t>
            </a:r>
          </a:p>
          <a:p>
            <a:pPr marL="342900" lvl="1" indent="-342900">
              <a:buFont typeface="Arial" charset="0"/>
              <a:buChar char="•"/>
            </a:pPr>
            <a:r>
              <a:rPr lang="en-US" sz="1800" dirty="0" smtClean="0">
                <a:cs typeface="Arial" pitchFamily="34" charset="0"/>
              </a:rPr>
              <a:t>Can policy save capitalism from capitalism itself?</a:t>
            </a:r>
          </a:p>
          <a:p>
            <a:pPr marL="342900" lvl="1" indent="-342900">
              <a:buFont typeface="Arial" charset="0"/>
              <a:buChar char="•"/>
            </a:pPr>
            <a:r>
              <a:rPr lang="en-US" sz="1800" b="1" dirty="0" smtClean="0">
                <a:solidFill>
                  <a:srgbClr val="FF0000"/>
                </a:solidFill>
                <a:cs typeface="Arial" pitchFamily="34" charset="0"/>
              </a:rPr>
              <a:t>Marx</a:t>
            </a:r>
            <a:r>
              <a:rPr lang="en-US" sz="1800" dirty="0" smtClean="0">
                <a:cs typeface="Arial" pitchFamily="34" charset="0"/>
              </a:rPr>
              <a:t>: profit squeeze? Limits to capitalism?</a:t>
            </a:r>
          </a:p>
          <a:p>
            <a:pPr marL="342900" lvl="1" indent="-342900">
              <a:buFont typeface="Arial" charset="0"/>
              <a:buChar char="•"/>
            </a:pPr>
            <a:r>
              <a:rPr lang="en-GB" sz="1800" dirty="0" smtClean="0">
                <a:cs typeface="Arial" pitchFamily="34" charset="0"/>
              </a:rPr>
              <a:t>Kalecki: Full employment not consistent with capitalism </a:t>
            </a:r>
          </a:p>
          <a:p>
            <a:pPr marL="742950" lvl="2" indent="-342900"/>
            <a:r>
              <a:rPr lang="en-GB" sz="1800" dirty="0" smtClean="0">
                <a:cs typeface="Arial" pitchFamily="34" charset="0"/>
              </a:rPr>
              <a:t>similar to Marx &amp; Stiglitz?</a:t>
            </a:r>
            <a:endParaRPr lang="en-US" sz="1800" dirty="0" smtClean="0">
              <a:cs typeface="Arial" pitchFamily="34" charset="0"/>
            </a:endParaRPr>
          </a:p>
          <a:p>
            <a:pPr marL="342900" lvl="1" indent="-342900">
              <a:buFont typeface="Arial" charset="0"/>
              <a:buChar char="•"/>
            </a:pPr>
            <a:r>
              <a:rPr lang="en-US" sz="1800" b="1" dirty="0" smtClean="0">
                <a:solidFill>
                  <a:srgbClr val="00B050"/>
                </a:solidFill>
                <a:cs typeface="Arial" pitchFamily="34" charset="0"/>
              </a:rPr>
              <a:t>Ecological economists </a:t>
            </a:r>
            <a:r>
              <a:rPr lang="en-US" sz="1800" dirty="0" smtClean="0">
                <a:cs typeface="Arial" pitchFamily="34" charset="0"/>
              </a:rPr>
              <a:t>(e.g. Victor): Limits to growth?</a:t>
            </a:r>
          </a:p>
          <a:p>
            <a:pPr marL="742950" lvl="2" indent="-342900"/>
            <a:r>
              <a:rPr lang="en-GB" sz="1800" dirty="0" smtClean="0">
                <a:cs typeface="Arial" pitchFamily="34" charset="0"/>
              </a:rPr>
              <a:t>Managing with lower growth?</a:t>
            </a:r>
          </a:p>
          <a:p>
            <a:pPr marL="1200150" lvl="3" indent="-342900"/>
            <a:r>
              <a:rPr lang="en-GB" sz="1800" dirty="0" smtClean="0">
                <a:cs typeface="Arial" pitchFamily="34" charset="0"/>
              </a:rPr>
              <a:t>shorter working hours?</a:t>
            </a:r>
          </a:p>
          <a:p>
            <a:pPr marL="1657350" lvl="4" indent="-342900"/>
            <a:r>
              <a:rPr lang="en-GB" sz="1800" dirty="0" smtClean="0">
                <a:cs typeface="Arial" pitchFamily="34" charset="0"/>
              </a:rPr>
              <a:t>Keynes, 1930, “</a:t>
            </a:r>
            <a:r>
              <a:rPr lang="en-US" sz="1800" dirty="0" smtClean="0"/>
              <a:t>Economic Possibilities for our Grandchildren”</a:t>
            </a:r>
            <a:r>
              <a:rPr lang="en-GB" sz="1800" dirty="0" smtClean="0">
                <a:cs typeface="Arial" pitchFamily="34" charset="0"/>
              </a:rPr>
              <a:t>: “</a:t>
            </a:r>
            <a:r>
              <a:rPr lang="en-US" sz="1800" dirty="0" smtClean="0"/>
              <a:t>Three-hour shifts or a fifteen-hour week may put off the problem for a great while.”</a:t>
            </a:r>
            <a:r>
              <a:rPr lang="en-GB" sz="1800" dirty="0" smtClean="0">
                <a:cs typeface="Arial" pitchFamily="34" charset="0"/>
              </a:rPr>
              <a:t> </a:t>
            </a:r>
          </a:p>
          <a:p>
            <a:pPr marL="742950" lvl="2" indent="-342900"/>
            <a:r>
              <a:rPr lang="en-GB" sz="1800" dirty="0" smtClean="0">
                <a:solidFill>
                  <a:srgbClr val="00B050"/>
                </a:solidFill>
                <a:cs typeface="Arial" pitchFamily="34" charset="0"/>
              </a:rPr>
              <a:t>Green jobs</a:t>
            </a:r>
          </a:p>
          <a:p>
            <a:pPr marL="0" lvl="3" indent="-342900">
              <a:spcBef>
                <a:spcPts val="0"/>
              </a:spcBef>
              <a:buFont typeface="Arial" pitchFamily="34" charset="0"/>
              <a:buChar char="•"/>
            </a:pPr>
            <a:r>
              <a:rPr lang="en-GB" sz="1800" b="1" dirty="0" smtClean="0">
                <a:solidFill>
                  <a:srgbClr val="7030A0"/>
                </a:solidFill>
                <a:cs typeface="Arial" pitchFamily="34" charset="0"/>
              </a:rPr>
              <a:t>Feminist economics</a:t>
            </a:r>
            <a:r>
              <a:rPr lang="en-GB" sz="1800" b="1" dirty="0" smtClean="0">
                <a:cs typeface="Arial" pitchFamily="34" charset="0"/>
              </a:rPr>
              <a:t>:</a:t>
            </a:r>
            <a:r>
              <a:rPr lang="en-GB" sz="1800" dirty="0" smtClean="0">
                <a:cs typeface="Arial" pitchFamily="34" charset="0"/>
              </a:rPr>
              <a:t> Care crisis and ecological crisis needs </a:t>
            </a:r>
            <a:r>
              <a:rPr lang="en-GB" sz="1800" dirty="0" smtClean="0">
                <a:solidFill>
                  <a:srgbClr val="7030A0"/>
                </a:solidFill>
                <a:cs typeface="Arial" pitchFamily="34" charset="0"/>
              </a:rPr>
              <a:t>purple jobs</a:t>
            </a:r>
            <a:endParaRPr lang="en-GB" sz="1800" dirty="0" smtClean="0">
              <a:cs typeface="Arial" pitchFamily="34" charset="0"/>
            </a:endParaRPr>
          </a:p>
          <a:p>
            <a:pPr marL="914400" lvl="5" indent="-342900">
              <a:spcBef>
                <a:spcPts val="0"/>
              </a:spcBef>
              <a:buFont typeface="Wingdings" pitchFamily="2" charset="2"/>
              <a:buChar char="Ø"/>
            </a:pPr>
            <a:r>
              <a:rPr lang="en-GB" sz="1800" dirty="0" smtClean="0">
                <a:cs typeface="Arial" pitchFamily="34" charset="0"/>
              </a:rPr>
              <a:t>Social infrastructure (</a:t>
            </a:r>
            <a:r>
              <a:rPr lang="en-GB" sz="1800" dirty="0" err="1" smtClean="0">
                <a:cs typeface="Arial" pitchFamily="34" charset="0"/>
              </a:rPr>
              <a:t>eg</a:t>
            </a:r>
            <a:r>
              <a:rPr lang="en-GB" sz="1800" dirty="0" smtClean="0">
                <a:cs typeface="Arial" pitchFamily="34" charset="0"/>
              </a:rPr>
              <a:t> care): More labour intensive; more jobs with lower growth; way to solve also gender inequality crisis </a:t>
            </a:r>
          </a:p>
          <a:p>
            <a:pPr marL="0" lvl="5" indent="-342900">
              <a:spcBef>
                <a:spcPts val="0"/>
              </a:spcBef>
            </a:pPr>
            <a:r>
              <a:rPr lang="en-GB" sz="1800" dirty="0" smtClean="0">
                <a:cs typeface="Arial" pitchFamily="34" charset="0"/>
              </a:rPr>
              <a:t>Synthesis and policy informed by multiple theories?  </a:t>
            </a: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Panel –Policy debate</a:t>
            </a:r>
            <a:endParaRPr lang="en-US"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46</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490066"/>
          </a:xfrm>
        </p:spPr>
        <p:txBody>
          <a:bodyPr>
            <a:normAutofit fontScale="90000"/>
          </a:bodyPr>
          <a:lstStyle/>
          <a:p>
            <a:r>
              <a:rPr lang="en-GB" dirty="0" smtClean="0">
                <a:solidFill>
                  <a:schemeClr val="accent1"/>
                </a:solidFill>
              </a:rPr>
              <a:t>Policy Implications</a:t>
            </a:r>
            <a:endParaRPr lang="en-GB" dirty="0">
              <a:solidFill>
                <a:schemeClr val="tx2"/>
              </a:solidFill>
            </a:endParaRPr>
          </a:p>
        </p:txBody>
      </p:sp>
      <p:sp>
        <p:nvSpPr>
          <p:cNvPr id="3" name="Content Placeholder 2"/>
          <p:cNvSpPr>
            <a:spLocks noGrp="1"/>
          </p:cNvSpPr>
          <p:nvPr>
            <p:ph idx="1"/>
          </p:nvPr>
        </p:nvSpPr>
        <p:spPr>
          <a:xfrm>
            <a:off x="467544" y="1398786"/>
            <a:ext cx="8229600" cy="4655369"/>
          </a:xfrm>
        </p:spPr>
        <p:txBody>
          <a:bodyPr>
            <a:noAutofit/>
          </a:bodyPr>
          <a:lstStyle/>
          <a:p>
            <a:r>
              <a:rPr lang="en-GB" sz="1800" dirty="0" smtClean="0">
                <a:latin typeface="Arial" pitchFamily="34" charset="0"/>
                <a:cs typeface="Arial" pitchFamily="34" charset="0"/>
              </a:rPr>
              <a:t>mobilize all the tools of economic policy with an aim to achieve full employment, ecological sustainability, and equality.</a:t>
            </a:r>
          </a:p>
          <a:p>
            <a:pPr marL="590550" indent="-533400">
              <a:lnSpc>
                <a:spcPct val="80000"/>
              </a:lnSpc>
              <a:buNone/>
            </a:pPr>
            <a:r>
              <a:rPr lang="en-US" sz="1800" dirty="0" smtClean="0">
                <a:cs typeface="Arial" pitchFamily="34" charset="0"/>
              </a:rPr>
              <a:t>→ importance of wage and fiscal policy coordination</a:t>
            </a:r>
          </a:p>
          <a:p>
            <a:r>
              <a:rPr lang="en-US" sz="1800" dirty="0" smtClean="0">
                <a:cs typeface="Arial" pitchFamily="34" charset="0"/>
              </a:rPr>
              <a:t>1. Avoid beggar thy </a:t>
            </a:r>
            <a:r>
              <a:rPr lang="en-US" sz="1800" dirty="0" err="1" smtClean="0">
                <a:cs typeface="Arial" pitchFamily="34" charset="0"/>
              </a:rPr>
              <a:t>neighbour</a:t>
            </a:r>
            <a:r>
              <a:rPr lang="en-US" sz="1800" dirty="0" smtClean="0">
                <a:cs typeface="Arial" pitchFamily="34" charset="0"/>
              </a:rPr>
              <a:t> policies</a:t>
            </a:r>
          </a:p>
          <a:p>
            <a:r>
              <a:rPr lang="en-GB" sz="1800" dirty="0" smtClean="0"/>
              <a:t>Coordination of wage bargaining systems to prevent a race to the bottom</a:t>
            </a:r>
          </a:p>
          <a:p>
            <a:r>
              <a:rPr lang="en-US" sz="1800" dirty="0" smtClean="0"/>
              <a:t>Developing countries: Space for domestic-demand led &amp; more equal growth</a:t>
            </a:r>
          </a:p>
          <a:p>
            <a:pPr lvl="1"/>
            <a:r>
              <a:rPr lang="en-US" sz="1800" dirty="0" smtClean="0"/>
              <a:t>Alternative to pure export-led growth ; south-south cooperation</a:t>
            </a:r>
            <a:endParaRPr lang="en-US" sz="1800" dirty="0" smtClean="0">
              <a:cs typeface="Arial" pitchFamily="34" charset="0"/>
            </a:endParaRPr>
          </a:p>
          <a:p>
            <a:r>
              <a:rPr lang="en-GB" sz="1800" dirty="0" smtClean="0"/>
              <a:t>Productivity-oriented wage policy to stabilize effective demand</a:t>
            </a:r>
          </a:p>
          <a:p>
            <a:r>
              <a:rPr lang="en-US" sz="1800" dirty="0" smtClean="0"/>
              <a:t>A wage-led development strategy requires policies targeting the top, middle, and bottom of the wage distribution.</a:t>
            </a:r>
          </a:p>
          <a:p>
            <a:endParaRPr lang="en-GB" sz="1600" dirty="0" smtClean="0">
              <a:cs typeface="Arial" pitchFamily="34" charset="0"/>
            </a:endParaRPr>
          </a:p>
          <a:p>
            <a:endParaRPr lang="en-US" sz="2400" dirty="0" smtClean="0"/>
          </a:p>
          <a:p>
            <a:endParaRPr lang="en-US" sz="2000" dirty="0" smtClean="0">
              <a:cs typeface="Arial" pitchFamily="34" charset="0"/>
            </a:endParaRPr>
          </a:p>
          <a:p>
            <a:endParaRPr lang="en-US" sz="2000" dirty="0" smtClean="0">
              <a:cs typeface="Arial" pitchFamily="34" charset="0"/>
            </a:endParaRP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3158073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22710"/>
            <a:ext cx="8229600" cy="490066"/>
          </a:xfrm>
        </p:spPr>
        <p:txBody>
          <a:bodyPr>
            <a:normAutofit fontScale="90000"/>
          </a:bodyPr>
          <a:lstStyle/>
          <a:p>
            <a:r>
              <a:rPr lang="en-GB" dirty="0" smtClean="0">
                <a:solidFill>
                  <a:schemeClr val="accent1"/>
                </a:solidFill>
              </a:rPr>
              <a:t>...Policy Implications</a:t>
            </a:r>
            <a:endParaRPr lang="en-GB" dirty="0">
              <a:solidFill>
                <a:schemeClr val="tx2"/>
              </a:solidFill>
            </a:endParaRPr>
          </a:p>
        </p:txBody>
      </p:sp>
      <p:sp>
        <p:nvSpPr>
          <p:cNvPr id="3" name="Content Placeholder 2"/>
          <p:cNvSpPr>
            <a:spLocks noGrp="1"/>
          </p:cNvSpPr>
          <p:nvPr>
            <p:ph idx="1"/>
          </p:nvPr>
        </p:nvSpPr>
        <p:spPr>
          <a:xfrm>
            <a:off x="467544" y="1412776"/>
            <a:ext cx="8229600" cy="5145435"/>
          </a:xfrm>
        </p:spPr>
        <p:txBody>
          <a:bodyPr>
            <a:noAutofit/>
          </a:bodyPr>
          <a:lstStyle/>
          <a:p>
            <a:endParaRPr lang="en-GB" sz="1600" dirty="0" smtClean="0">
              <a:latin typeface="Arial" pitchFamily="34" charset="0"/>
              <a:cs typeface="Arial" pitchFamily="34" charset="0"/>
            </a:endParaRPr>
          </a:p>
          <a:p>
            <a:r>
              <a:rPr lang="en-US" dirty="0" smtClean="0"/>
              <a:t>1.1. Pre-distributive policies</a:t>
            </a:r>
            <a:endParaRPr lang="en-GB" dirty="0" smtClean="0">
              <a:cs typeface="Arial" pitchFamily="34" charset="0"/>
            </a:endParaRPr>
          </a:p>
          <a:p>
            <a:pPr lvl="1"/>
            <a:r>
              <a:rPr lang="en-GB" sz="2400" dirty="0" smtClean="0">
                <a:cs typeface="Arial" pitchFamily="34" charset="0"/>
              </a:rPr>
              <a:t>Increase the bargaining power of labour via</a:t>
            </a:r>
          </a:p>
          <a:p>
            <a:pPr lvl="2"/>
            <a:r>
              <a:rPr lang="en-GB" dirty="0" smtClean="0">
                <a:cs typeface="Arial" pitchFamily="34" charset="0"/>
              </a:rPr>
              <a:t>reregulating the labour market</a:t>
            </a:r>
          </a:p>
          <a:p>
            <a:pPr lvl="2"/>
            <a:r>
              <a:rPr lang="en-GB" dirty="0" smtClean="0">
                <a:cs typeface="Arial" pitchFamily="34" charset="0"/>
              </a:rPr>
              <a:t>improving the union legislation, </a:t>
            </a:r>
          </a:p>
          <a:p>
            <a:pPr lvl="2"/>
            <a:r>
              <a:rPr lang="en-GB" dirty="0" smtClean="0">
                <a:cs typeface="Arial" pitchFamily="34" charset="0"/>
              </a:rPr>
              <a:t>increasing the coverage of collective bargaining</a:t>
            </a:r>
          </a:p>
          <a:p>
            <a:pPr lvl="2"/>
            <a:r>
              <a:rPr lang="en-GB" sz="1800" dirty="0" err="1" smtClean="0">
                <a:cs typeface="Arial" pitchFamily="34" charset="0"/>
              </a:rPr>
              <a:t>Eg</a:t>
            </a:r>
            <a:r>
              <a:rPr lang="en-GB" sz="1800" dirty="0" smtClean="0">
                <a:cs typeface="Arial" pitchFamily="34" charset="0"/>
              </a:rPr>
              <a:t>: UK, if union density ↑ back to levels in 1980 (to 50% from 25%) →GDP pc ↑ by £440 (</a:t>
            </a:r>
            <a:r>
              <a:rPr lang="en-GB" sz="1800" dirty="0" err="1" smtClean="0">
                <a:cs typeface="Arial" pitchFamily="34" charset="0"/>
              </a:rPr>
              <a:t>Onaran</a:t>
            </a:r>
            <a:r>
              <a:rPr lang="en-GB" sz="1800" dirty="0" smtClean="0">
                <a:cs typeface="Arial" pitchFamily="34" charset="0"/>
              </a:rPr>
              <a:t> et al 2015)</a:t>
            </a:r>
          </a:p>
          <a:p>
            <a:pPr lvl="1"/>
            <a:r>
              <a:rPr lang="en-GB" sz="2400" dirty="0" smtClean="0">
                <a:cs typeface="Arial" pitchFamily="34" charset="0"/>
              </a:rPr>
              <a:t>Close gender wage gaps </a:t>
            </a:r>
            <a:r>
              <a:rPr lang="en-GB" sz="1800" dirty="0" smtClean="0">
                <a:cs typeface="Arial" pitchFamily="34" charset="0"/>
              </a:rPr>
              <a:t>(Onaran, Oyvat, </a:t>
            </a:r>
            <a:r>
              <a:rPr lang="en-GB" sz="1800" dirty="0" err="1" smtClean="0">
                <a:cs typeface="Arial" pitchFamily="34" charset="0"/>
              </a:rPr>
              <a:t>Fotopoulou</a:t>
            </a:r>
            <a:r>
              <a:rPr lang="en-GB" sz="1800" dirty="0" smtClean="0">
                <a:cs typeface="Arial" pitchFamily="34" charset="0"/>
              </a:rPr>
              <a:t> 2016)</a:t>
            </a:r>
          </a:p>
          <a:p>
            <a:pPr lvl="1"/>
            <a:r>
              <a:rPr lang="en-GB" sz="2400" dirty="0" smtClean="0">
                <a:cs typeface="Arial" pitchFamily="34" charset="0"/>
              </a:rPr>
              <a:t>establishing sufficiently high minimum wages</a:t>
            </a:r>
            <a:endParaRPr lang="en-US" sz="2400" dirty="0" smtClean="0"/>
          </a:p>
          <a:p>
            <a:pPr lvl="1"/>
            <a:r>
              <a:rPr lang="en-GB" sz="2400" dirty="0" smtClean="0">
                <a:cs typeface="Arial" pitchFamily="34" charset="0"/>
              </a:rPr>
              <a:t>regulating high/executive pay by enforcing pay ratios</a:t>
            </a:r>
          </a:p>
          <a:p>
            <a:endParaRPr lang="en-US" sz="2400" dirty="0" smtClean="0"/>
          </a:p>
          <a:p>
            <a:endParaRPr lang="en-US" sz="2000" dirty="0" smtClean="0">
              <a:cs typeface="Arial" pitchFamily="34" charset="0"/>
            </a:endParaRPr>
          </a:p>
          <a:p>
            <a:endParaRPr lang="en-US" sz="2000" dirty="0" smtClean="0">
              <a:cs typeface="Arial" pitchFamily="34" charset="0"/>
            </a:endParaRP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3158073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68362"/>
          </a:xfrm>
        </p:spPr>
        <p:txBody>
          <a:bodyPr>
            <a:normAutofit/>
          </a:bodyPr>
          <a:lstStyle/>
          <a:p>
            <a:r>
              <a:rPr lang="en-GB" sz="2000" dirty="0" smtClean="0">
                <a:solidFill>
                  <a:schemeClr val="accent1"/>
                </a:solidFill>
              </a:rPr>
              <a:t>...Policy Implications </a:t>
            </a:r>
            <a:endParaRPr lang="en-US" sz="2000" dirty="0"/>
          </a:p>
        </p:txBody>
      </p:sp>
      <p:sp>
        <p:nvSpPr>
          <p:cNvPr id="3" name="Content Placeholder 2"/>
          <p:cNvSpPr>
            <a:spLocks noGrp="1"/>
          </p:cNvSpPr>
          <p:nvPr>
            <p:ph idx="1"/>
          </p:nvPr>
        </p:nvSpPr>
        <p:spPr>
          <a:xfrm>
            <a:off x="457200" y="1628800"/>
            <a:ext cx="8229600" cy="4497363"/>
          </a:xfrm>
        </p:spPr>
        <p:txBody>
          <a:bodyPr>
            <a:normAutofit fontScale="77500" lnSpcReduction="20000"/>
          </a:bodyPr>
          <a:lstStyle/>
          <a:p>
            <a:r>
              <a:rPr lang="en-US" sz="2600" dirty="0" smtClean="0">
                <a:latin typeface="Arial" pitchFamily="34" charset="0"/>
                <a:cs typeface="Arial" pitchFamily="34" charset="0"/>
              </a:rPr>
              <a:t>1.2. Re-distribution: </a:t>
            </a:r>
            <a:r>
              <a:rPr lang="de-DE" sz="2600" dirty="0" smtClean="0">
                <a:latin typeface="Arial" pitchFamily="34" charset="0"/>
                <a:cs typeface="Arial" pitchFamily="34" charset="0"/>
              </a:rPr>
              <a:t>median linked taxation of high incomes and wealth </a:t>
            </a:r>
            <a:r>
              <a:rPr lang="de-DE" sz="2600" dirty="0" err="1" smtClean="0">
                <a:latin typeface="Arial" pitchFamily="34" charset="0"/>
                <a:cs typeface="Arial" pitchFamily="34" charset="0"/>
              </a:rPr>
              <a:t>holdings</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Goda</a:t>
            </a:r>
            <a:r>
              <a:rPr lang="de-DE" sz="2600" dirty="0" smtClean="0">
                <a:latin typeface="Arial" pitchFamily="34" charset="0"/>
                <a:cs typeface="Arial" pitchFamily="34" charset="0"/>
              </a:rPr>
              <a:t>, Onaran, Stockhammer 2013)</a:t>
            </a:r>
          </a:p>
          <a:p>
            <a:pPr lvl="1" algn="just"/>
            <a:r>
              <a:rPr lang="en-US" sz="2600" dirty="0" smtClean="0">
                <a:latin typeface="Arial" pitchFamily="34" charset="0"/>
                <a:cs typeface="Arial" pitchFamily="34" charset="0"/>
              </a:rPr>
              <a:t>Higher marginal top income tax rates</a:t>
            </a:r>
            <a:r>
              <a:rPr lang="en-GB" sz="2600" dirty="0" smtClean="0">
                <a:latin typeface="Arial" pitchFamily="34" charset="0"/>
                <a:cs typeface="Arial" pitchFamily="34" charset="0"/>
              </a:rPr>
              <a:t>  </a:t>
            </a:r>
          </a:p>
          <a:p>
            <a:pPr lvl="2" algn="just"/>
            <a:r>
              <a:rPr lang="en-GB" sz="2600" dirty="0" smtClean="0">
                <a:latin typeface="Arial" pitchFamily="34" charset="0"/>
                <a:cs typeface="Arial" pitchFamily="34" charset="0"/>
              </a:rPr>
              <a:t>e.g. 10/70 income tax rule: </a:t>
            </a:r>
          </a:p>
          <a:p>
            <a:pPr lvl="2" algn="just"/>
            <a:r>
              <a:rPr lang="en-US" sz="2600" dirty="0" smtClean="0">
                <a:latin typeface="Arial" pitchFamily="34" charset="0"/>
                <a:cs typeface="Arial" pitchFamily="34" charset="0"/>
              </a:rPr>
              <a:t>rate of 70% for income above 10 times the median income</a:t>
            </a:r>
            <a:endParaRPr lang="en-GB" sz="2600" dirty="0" smtClean="0">
              <a:latin typeface="Arial" pitchFamily="34" charset="0"/>
              <a:cs typeface="Arial" pitchFamily="34" charset="0"/>
            </a:endParaRPr>
          </a:p>
          <a:p>
            <a:pPr lvl="1" algn="just"/>
            <a:r>
              <a:rPr lang="en-GB" sz="2600" dirty="0" smtClean="0">
                <a:latin typeface="Arial" pitchFamily="34" charset="0"/>
                <a:cs typeface="Arial" pitchFamily="34" charset="0"/>
              </a:rPr>
              <a:t>Wealth tax  </a:t>
            </a:r>
          </a:p>
          <a:p>
            <a:pPr lvl="2" algn="just"/>
            <a:r>
              <a:rPr lang="en-GB" sz="2600" dirty="0" smtClean="0">
                <a:latin typeface="Arial" pitchFamily="34" charset="0"/>
                <a:cs typeface="Arial" pitchFamily="34" charset="0"/>
              </a:rPr>
              <a:t>100/10 wealth tax rule: </a:t>
            </a:r>
          </a:p>
          <a:p>
            <a:pPr lvl="2" algn="just"/>
            <a:r>
              <a:rPr lang="en-GB" sz="2600" dirty="0" smtClean="0">
                <a:latin typeface="Arial" pitchFamily="34" charset="0"/>
                <a:cs typeface="Arial" pitchFamily="34" charset="0"/>
              </a:rPr>
              <a:t>10% wealth tax on personal net wealth that is above 100 times the median wealth (excluding primary residence and own businesses)</a:t>
            </a:r>
          </a:p>
          <a:p>
            <a:pPr lvl="1" algn="just"/>
            <a:r>
              <a:rPr lang="en-GB" sz="2600" dirty="0" smtClean="0">
                <a:latin typeface="Arial" pitchFamily="34" charset="0"/>
                <a:cs typeface="Arial" pitchFamily="34" charset="0"/>
              </a:rPr>
              <a:t>Higher inheritance tax rates  </a:t>
            </a:r>
          </a:p>
          <a:p>
            <a:pPr lvl="2" algn="just"/>
            <a:r>
              <a:rPr lang="en-GB" sz="2600" dirty="0" smtClean="0">
                <a:latin typeface="Arial" pitchFamily="34" charset="0"/>
                <a:cs typeface="Arial" pitchFamily="34" charset="0"/>
              </a:rPr>
              <a:t>100/90 inheritance tax rule: </a:t>
            </a:r>
          </a:p>
          <a:p>
            <a:pPr lvl="2" algn="just"/>
            <a:r>
              <a:rPr lang="en-GB" sz="2600" dirty="0" smtClean="0">
                <a:latin typeface="Arial" pitchFamily="34" charset="0"/>
                <a:cs typeface="Arial" pitchFamily="34" charset="0"/>
              </a:rPr>
              <a:t>highest marginal tax rate of 90% for inheritance above 100 times the median wealth</a:t>
            </a:r>
            <a:endParaRPr lang="de-DE" sz="2600" dirty="0" smtClean="0">
              <a:latin typeface="Arial" pitchFamily="34" charset="0"/>
              <a:cs typeface="Arial" pitchFamily="34" charset="0"/>
            </a:endParaRPr>
          </a:p>
          <a:p>
            <a:endParaRPr lang="de-DE" b="1" dirty="0" smtClean="0">
              <a:latin typeface="Arial" pitchFamily="34" charset="0"/>
              <a:cs typeface="Arial" pitchFamily="34"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cstate="print"/>
          <a:srcRect/>
          <a:stretch>
            <a:fillRect/>
          </a:stretch>
        </p:blipFill>
        <p:spPr bwMode="auto">
          <a:xfrm>
            <a:off x="0" y="0"/>
            <a:ext cx="10475913" cy="7559675"/>
          </a:xfrm>
          <a:prstGeom prst="rect">
            <a:avLst/>
          </a:prstGeom>
          <a:noFill/>
          <a:ln w="9525">
            <a:noFill/>
            <a:miter lim="800000"/>
            <a:headEnd/>
            <a:tailEnd/>
          </a:ln>
          <a:effectLst/>
        </p:spPr>
      </p:pic>
      <p:sp>
        <p:nvSpPr>
          <p:cNvPr id="3" name="Oval 2"/>
          <p:cNvSpPr/>
          <p:nvPr/>
        </p:nvSpPr>
        <p:spPr>
          <a:xfrm>
            <a:off x="2195736" y="6669360"/>
            <a:ext cx="16344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3848" y="0"/>
            <a:ext cx="4176464" cy="369332"/>
          </a:xfrm>
          <a:prstGeom prst="rect">
            <a:avLst/>
          </a:prstGeom>
          <a:noFill/>
        </p:spPr>
        <p:txBody>
          <a:bodyPr wrap="square" rtlCol="0">
            <a:spAutoFit/>
          </a:bodyPr>
          <a:lstStyle/>
          <a:p>
            <a:r>
              <a:rPr lang="en-GB" dirty="0" smtClean="0">
                <a:solidFill>
                  <a:srgbClr val="FF0000"/>
                </a:solidFill>
              </a:rPr>
              <a:t>FT on Onaran and Galanis 2012</a:t>
            </a:r>
            <a:endParaRPr lang="en-US"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06090"/>
          </a:xfrm>
        </p:spPr>
        <p:txBody>
          <a:bodyPr>
            <a:normAutofit/>
          </a:bodyPr>
          <a:lstStyle/>
          <a:p>
            <a:r>
              <a:rPr lang="en-GB" sz="2400" dirty="0" smtClean="0">
                <a:solidFill>
                  <a:schemeClr val="accent1"/>
                </a:solidFill>
              </a:rPr>
              <a:t>... Policy Implications: Macro economic context </a:t>
            </a:r>
            <a:endParaRPr lang="en-GB" sz="2400" dirty="0">
              <a:solidFill>
                <a:schemeClr val="accent1"/>
              </a:solidFill>
            </a:endParaRPr>
          </a:p>
        </p:txBody>
      </p:sp>
      <p:sp>
        <p:nvSpPr>
          <p:cNvPr id="3" name="Content Placeholder 2"/>
          <p:cNvSpPr>
            <a:spLocks noGrp="1"/>
          </p:cNvSpPr>
          <p:nvPr>
            <p:ph idx="1"/>
          </p:nvPr>
        </p:nvSpPr>
        <p:spPr>
          <a:xfrm>
            <a:off x="457200" y="1196752"/>
            <a:ext cx="8229600" cy="5419477"/>
          </a:xfrm>
        </p:spPr>
        <p:txBody>
          <a:bodyPr>
            <a:normAutofit fontScale="62500" lnSpcReduction="20000"/>
          </a:bodyPr>
          <a:lstStyle/>
          <a:p>
            <a:pPr marL="342900" lvl="1" indent="-342900">
              <a:buFont typeface="Arial" charset="0"/>
              <a:buChar char="•"/>
            </a:pPr>
            <a:r>
              <a:rPr lang="en-GB" sz="2900" dirty="0" smtClean="0">
                <a:latin typeface="Arial" pitchFamily="34" charset="0"/>
                <a:cs typeface="Arial" pitchFamily="34" charset="0"/>
              </a:rPr>
              <a:t>2.1. Reverse financialisation; reregulate finance</a:t>
            </a:r>
          </a:p>
          <a:p>
            <a:pPr marL="342900" lvl="1" indent="-342900">
              <a:buFont typeface="Arial" charset="0"/>
              <a:buChar char="•"/>
            </a:pPr>
            <a:r>
              <a:rPr lang="en-GB" sz="2900" dirty="0" smtClean="0">
                <a:latin typeface="Arial" pitchFamily="34" charset="0"/>
                <a:cs typeface="Arial" pitchFamily="34" charset="0"/>
              </a:rPr>
              <a:t>2.2 Bring the welfare state and public investment back</a:t>
            </a:r>
            <a:endParaRPr lang="en-US" sz="2900" dirty="0" smtClean="0">
              <a:latin typeface="Arial" pitchFamily="34" charset="0"/>
              <a:cs typeface="Arial" pitchFamily="34" charset="0"/>
            </a:endParaRPr>
          </a:p>
          <a:p>
            <a:pPr lvl="1"/>
            <a:r>
              <a:rPr lang="en-US" sz="2900" dirty="0" smtClean="0">
                <a:latin typeface="Arial" pitchFamily="34" charset="0"/>
                <a:cs typeface="Arial" pitchFamily="34" charset="0"/>
              </a:rPr>
              <a:t>public investment in social and physical infrastructure</a:t>
            </a:r>
          </a:p>
          <a:p>
            <a:pPr lvl="1"/>
            <a:r>
              <a:rPr lang="en-GB" sz="2900" dirty="0" smtClean="0">
                <a:latin typeface="Arial" pitchFamily="34" charset="0"/>
                <a:cs typeface="Arial" pitchFamily="34" charset="0"/>
              </a:rPr>
              <a:t>Physical infrastructure: </a:t>
            </a:r>
            <a:r>
              <a:rPr lang="en-GB" sz="2900" b="1" dirty="0" smtClean="0">
                <a:solidFill>
                  <a:srgbClr val="00B050"/>
                </a:solidFill>
                <a:latin typeface="Arial" pitchFamily="34" charset="0"/>
                <a:cs typeface="Arial" pitchFamily="34" charset="0"/>
              </a:rPr>
              <a:t>green</a:t>
            </a:r>
            <a:r>
              <a:rPr lang="en-GB" sz="2900" dirty="0" smtClean="0">
                <a:latin typeface="Arial" pitchFamily="34" charset="0"/>
                <a:cs typeface="Arial" pitchFamily="34" charset="0"/>
              </a:rPr>
              <a:t> investment</a:t>
            </a:r>
          </a:p>
          <a:p>
            <a:pPr lvl="1"/>
            <a:r>
              <a:rPr lang="en-GB" sz="2900" dirty="0" smtClean="0">
                <a:latin typeface="Arial" pitchFamily="34" charset="0"/>
                <a:cs typeface="Arial" pitchFamily="34" charset="0"/>
              </a:rPr>
              <a:t>Social infrastructure: </a:t>
            </a:r>
            <a:r>
              <a:rPr lang="en-GB" sz="2900" b="1" dirty="0" smtClean="0">
                <a:solidFill>
                  <a:srgbClr val="7030A0"/>
                </a:solidFill>
                <a:latin typeface="Arial" pitchFamily="34" charset="0"/>
                <a:cs typeface="Arial" pitchFamily="34" charset="0"/>
              </a:rPr>
              <a:t>Purple</a:t>
            </a:r>
            <a:r>
              <a:rPr lang="en-GB" sz="2900" dirty="0" smtClean="0">
                <a:latin typeface="Arial" pitchFamily="34" charset="0"/>
                <a:cs typeface="Arial" pitchFamily="34" charset="0"/>
              </a:rPr>
              <a:t> investment  </a:t>
            </a:r>
          </a:p>
          <a:p>
            <a:pPr lvl="2"/>
            <a:r>
              <a:rPr lang="en-GB" sz="2900" dirty="0" smtClean="0">
                <a:latin typeface="Arial" pitchFamily="34" charset="0"/>
                <a:cs typeface="Arial" pitchFamily="34" charset="0"/>
              </a:rPr>
              <a:t>create jobs in labour intensive services -education, child care, nursing homes, health, community and social services </a:t>
            </a:r>
          </a:p>
          <a:p>
            <a:pPr lvl="2"/>
            <a:r>
              <a:rPr lang="en-GB" sz="2900" dirty="0" smtClean="0">
                <a:latin typeface="Arial" pitchFamily="34" charset="0"/>
                <a:cs typeface="Arial" pitchFamily="34" charset="0"/>
              </a:rPr>
              <a:t>More jobs with lower growth</a:t>
            </a:r>
          </a:p>
          <a:p>
            <a:pPr lvl="2"/>
            <a:r>
              <a:rPr lang="en-GB" sz="2900" dirty="0" smtClean="0">
                <a:solidFill>
                  <a:srgbClr val="FF0000"/>
                </a:solidFill>
                <a:latin typeface="Arial" pitchFamily="34" charset="0"/>
                <a:cs typeface="Arial" pitchFamily="34" charset="0"/>
              </a:rPr>
              <a:t>improve pay and working conditions </a:t>
            </a:r>
            <a:r>
              <a:rPr lang="en-GB" sz="2900" dirty="0" smtClean="0">
                <a:latin typeface="Arial" pitchFamily="34" charset="0"/>
                <a:cs typeface="Arial" pitchFamily="34" charset="0"/>
              </a:rPr>
              <a:t>in these industries</a:t>
            </a:r>
          </a:p>
          <a:p>
            <a:pPr lvl="2"/>
            <a:r>
              <a:rPr lang="en-GB" sz="2900" dirty="0" smtClean="0">
                <a:latin typeface="Arial" pitchFamily="34" charset="0"/>
                <a:cs typeface="Arial" pitchFamily="34" charset="0"/>
              </a:rPr>
              <a:t>different from the former reliance on low pay service jobs with weaker labour unions  </a:t>
            </a:r>
          </a:p>
          <a:p>
            <a:pPr lvl="2"/>
            <a:r>
              <a:rPr lang="en-GB" sz="2900" dirty="0" smtClean="0">
                <a:latin typeface="Arial" pitchFamily="34" charset="0"/>
                <a:cs typeface="Arial" pitchFamily="34" charset="0"/>
              </a:rPr>
              <a:t>socializing the invisible care </a:t>
            </a:r>
          </a:p>
          <a:p>
            <a:pPr marL="342900" lvl="1" indent="-342900">
              <a:buFont typeface="Arial" pitchFamily="34" charset="0"/>
              <a:buChar char="•"/>
            </a:pPr>
            <a:r>
              <a:rPr lang="en-US" sz="2900" dirty="0" smtClean="0">
                <a:latin typeface="Arial" pitchFamily="34" charset="0"/>
                <a:cs typeface="Arial" pitchFamily="34" charset="0"/>
              </a:rPr>
              <a:t>2.4 Substantially </a:t>
            </a:r>
            <a:r>
              <a:rPr lang="en-US" sz="2900" dirty="0" smtClean="0">
                <a:solidFill>
                  <a:srgbClr val="FF0000"/>
                </a:solidFill>
                <a:latin typeface="Arial" pitchFamily="34" charset="0"/>
                <a:cs typeface="Arial" pitchFamily="34" charset="0"/>
              </a:rPr>
              <a:t>shorten</a:t>
            </a:r>
            <a:r>
              <a:rPr lang="en-US" sz="2900" dirty="0" smtClean="0">
                <a:latin typeface="Arial" pitchFamily="34" charset="0"/>
                <a:cs typeface="Arial" pitchFamily="34" charset="0"/>
              </a:rPr>
              <a:t> working time in parallel with the historical growth in productivity. </a:t>
            </a:r>
          </a:p>
          <a:p>
            <a:pPr marL="342900" lvl="1" indent="-342900">
              <a:buFont typeface="Arial" pitchFamily="34" charset="0"/>
              <a:buChar char="•"/>
            </a:pPr>
            <a:r>
              <a:rPr lang="en-GB" sz="2900" dirty="0" smtClean="0">
                <a:latin typeface="Arial" pitchFamily="34" charset="0"/>
                <a:cs typeface="Arial" pitchFamily="34" charset="0"/>
              </a:rPr>
              <a:t>Recovery and sustainability needs </a:t>
            </a:r>
            <a:r>
              <a:rPr lang="en-GB" sz="2900" dirty="0" smtClean="0">
                <a:solidFill>
                  <a:srgbClr val="00B050"/>
                </a:solidFill>
                <a:latin typeface="Arial" pitchFamily="34" charset="0"/>
                <a:cs typeface="Arial" pitchFamily="34" charset="0"/>
              </a:rPr>
              <a:t>green</a:t>
            </a:r>
            <a:r>
              <a:rPr lang="en-GB" sz="2900" dirty="0" smtClean="0">
                <a:latin typeface="Arial" pitchFamily="34" charset="0"/>
                <a:cs typeface="Arial" pitchFamily="34" charset="0"/>
              </a:rPr>
              <a:t> and </a:t>
            </a:r>
            <a:r>
              <a:rPr lang="en-GB" sz="2900" dirty="0" smtClean="0">
                <a:solidFill>
                  <a:srgbClr val="7030A0"/>
                </a:solidFill>
                <a:latin typeface="Arial" pitchFamily="34" charset="0"/>
                <a:cs typeface="Arial" pitchFamily="34" charset="0"/>
              </a:rPr>
              <a:t>purple</a:t>
            </a:r>
            <a:r>
              <a:rPr lang="en-GB" sz="2900" dirty="0" smtClean="0">
                <a:latin typeface="Arial" pitchFamily="34" charset="0"/>
                <a:cs typeface="Arial" pitchFamily="34" charset="0"/>
              </a:rPr>
              <a:t> public jobs for women and men with </a:t>
            </a:r>
            <a:r>
              <a:rPr lang="en-GB" sz="2900" dirty="0" smtClean="0">
                <a:solidFill>
                  <a:srgbClr val="FF0000"/>
                </a:solidFill>
                <a:latin typeface="Arial" pitchFamily="34" charset="0"/>
                <a:cs typeface="Arial" pitchFamily="34" charset="0"/>
              </a:rPr>
              <a:t>pay rise </a:t>
            </a:r>
            <a:r>
              <a:rPr lang="en-GB" sz="2900" dirty="0" smtClean="0">
                <a:latin typeface="Arial" pitchFamily="34" charset="0"/>
                <a:cs typeface="Arial" pitchFamily="34" charset="0"/>
              </a:rPr>
              <a:t>and</a:t>
            </a:r>
            <a:r>
              <a:rPr lang="en-GB" sz="2900" dirty="0" smtClean="0">
                <a:solidFill>
                  <a:srgbClr val="FF0000"/>
                </a:solidFill>
                <a:latin typeface="Arial" pitchFamily="34" charset="0"/>
                <a:cs typeface="Arial" pitchFamily="34" charset="0"/>
              </a:rPr>
              <a:t> shorter hours</a:t>
            </a:r>
            <a:r>
              <a:rPr lang="en-GB" sz="2900" dirty="0" smtClean="0">
                <a:latin typeface="Arial" pitchFamily="34" charset="0"/>
                <a:cs typeface="Arial" pitchFamily="34" charset="0"/>
              </a:rPr>
              <a:t>!</a:t>
            </a:r>
          </a:p>
          <a:p>
            <a:pPr marL="342900" lvl="1" indent="-342900">
              <a:buFont typeface="Arial" pitchFamily="34" charset="0"/>
              <a:buChar char="•"/>
            </a:pPr>
            <a:r>
              <a:rPr lang="en-GB" sz="2900" dirty="0" smtClean="0"/>
              <a:t>Take care of full employment, decent pay for women and men, equality, and ecological sustainability, and the budget will take care of itself.</a:t>
            </a:r>
          </a:p>
          <a:p>
            <a:pPr marL="342900" lvl="1" indent="-342900">
              <a:buFont typeface="Arial" pitchFamily="34" charset="0"/>
              <a:buChar char="•"/>
            </a:pPr>
            <a:r>
              <a:rPr lang="en-GB" sz="2900" dirty="0" smtClean="0">
                <a:cs typeface="Arial" pitchFamily="34" charset="0"/>
              </a:rPr>
              <a:t>Synthesis of </a:t>
            </a:r>
            <a:r>
              <a:rPr lang="en-GB" sz="2900" dirty="0" smtClean="0">
                <a:solidFill>
                  <a:srgbClr val="FF0000"/>
                </a:solidFill>
                <a:cs typeface="Arial" pitchFamily="34" charset="0"/>
              </a:rPr>
              <a:t>Kaleckian, </a:t>
            </a:r>
            <a:r>
              <a:rPr lang="en-GB" sz="2900" dirty="0" smtClean="0">
                <a:solidFill>
                  <a:srgbClr val="7030A0"/>
                </a:solidFill>
                <a:cs typeface="Arial" pitchFamily="34" charset="0"/>
              </a:rPr>
              <a:t>Feminist</a:t>
            </a:r>
            <a:r>
              <a:rPr lang="en-GB" sz="2900" dirty="0" smtClean="0">
                <a:solidFill>
                  <a:srgbClr val="FF0000"/>
                </a:solidFill>
                <a:cs typeface="Arial" pitchFamily="34" charset="0"/>
              </a:rPr>
              <a:t>, </a:t>
            </a:r>
            <a:r>
              <a:rPr lang="en-GB" sz="2900" dirty="0" smtClean="0">
                <a:solidFill>
                  <a:srgbClr val="00B050"/>
                </a:solidFill>
                <a:cs typeface="Arial" pitchFamily="34" charset="0"/>
              </a:rPr>
              <a:t>Ecological</a:t>
            </a:r>
            <a:r>
              <a:rPr lang="en-GB" sz="2900" dirty="0" smtClean="0">
                <a:solidFill>
                  <a:srgbClr val="FF0000"/>
                </a:solidFill>
                <a:cs typeface="Arial" pitchFamily="34" charset="0"/>
              </a:rPr>
              <a:t> </a:t>
            </a:r>
            <a:r>
              <a:rPr lang="en-GB" sz="2900" dirty="0" smtClean="0">
                <a:cs typeface="Arial" pitchFamily="34" charset="0"/>
              </a:rPr>
              <a:t>economics</a:t>
            </a:r>
            <a:endParaRPr lang="en-US" sz="2900" dirty="0" smtClean="0"/>
          </a:p>
          <a:p>
            <a:pPr marL="342900" lvl="1" indent="-342900">
              <a:buFont typeface="Arial" pitchFamily="34" charset="0"/>
              <a:buChar char="•"/>
            </a:pPr>
            <a:endParaRPr lang="en-GB" sz="2900" dirty="0" smtClean="0">
              <a:latin typeface="Arial" pitchFamily="34" charset="0"/>
              <a:cs typeface="Arial" pitchFamily="34" charset="0"/>
            </a:endParaRPr>
          </a:p>
          <a:p>
            <a:pPr marL="342900" lvl="1" indent="-342900">
              <a:buFont typeface="Arial" pitchFamily="34" charset="0"/>
              <a:buChar char="•"/>
            </a:pPr>
            <a:endParaRPr lang="en-GB" dirty="0" smtClean="0">
              <a:latin typeface="Arial" pitchFamily="34" charset="0"/>
              <a:cs typeface="Arial" pitchFamily="34" charset="0"/>
            </a:endParaRPr>
          </a:p>
          <a:p>
            <a:endParaRPr lang="en-GB" dirty="0" smtClean="0">
              <a:solidFill>
                <a:schemeClr val="accent1"/>
              </a:solidFill>
              <a:latin typeface="Arial" pitchFamily="34" charset="0"/>
              <a:cs typeface="Arial" pitchFamily="34" charset="0"/>
            </a:endParaRPr>
          </a:p>
          <a:p>
            <a:pPr lvl="1"/>
            <a:endParaRPr lang="en-GB" sz="2400" dirty="0" smtClean="0">
              <a:latin typeface="Arial" pitchFamily="34" charset="0"/>
              <a:cs typeface="Arial" pitchFamily="34" charset="0"/>
            </a:endParaRPr>
          </a:p>
          <a:p>
            <a:pPr lvl="1"/>
            <a:endParaRPr lang="en-US" sz="2400" dirty="0" smtClean="0"/>
          </a:p>
          <a:p>
            <a:endParaRPr lang="en-US" sz="2400" dirty="0" smtClean="0">
              <a:cs typeface="Arial" pitchFamily="34" charset="0"/>
            </a:endParaRPr>
          </a:p>
          <a:p>
            <a:endParaRPr lang="en-US" sz="2000" dirty="0" smtClean="0">
              <a:cs typeface="Arial" pitchFamily="34" charset="0"/>
            </a:endParaRPr>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extLst>
      <p:ext uri="{BB962C8B-B14F-4D97-AF65-F5344CB8AC3E}">
        <p14:creationId xmlns="" xmlns:p14="http://schemas.microsoft.com/office/powerpoint/2010/main" val="3158073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31640" y="1196752"/>
            <a:ext cx="6772275" cy="5328592"/>
          </a:xfrm>
        </p:spPr>
        <p:txBody>
          <a:bodyPr rtlCol="0">
            <a:normAutofit/>
          </a:bodyPr>
          <a:lstStyle/>
          <a:p>
            <a:pPr algn="l"/>
            <a:r>
              <a:rPr lang="en-GB" i="1" dirty="0" smtClean="0"/>
              <a:t>Suggested Readings </a:t>
            </a:r>
            <a:endParaRPr lang="en-GB" b="1" dirty="0" smtClean="0"/>
          </a:p>
          <a:p>
            <a:pPr algn="l"/>
            <a:r>
              <a:rPr lang="en-US" sz="1400" dirty="0" smtClean="0"/>
              <a:t>Bhaduri, A. and Marglin, S. (1990). Unemployment and the real wage: the economic basis for contesting political ideologies. </a:t>
            </a:r>
            <a:r>
              <a:rPr lang="en-US" sz="1400" i="1" dirty="0" smtClean="0"/>
              <a:t>Cambridge Journal of Economics</a:t>
            </a:r>
            <a:r>
              <a:rPr lang="en-US" sz="1400" dirty="0" smtClean="0"/>
              <a:t>, 14(4): 375-93.</a:t>
            </a:r>
          </a:p>
          <a:p>
            <a:pPr algn="l"/>
            <a:r>
              <a:rPr lang="en-US" sz="1400" dirty="0" smtClean="0"/>
              <a:t>Hein, E. </a:t>
            </a:r>
            <a:r>
              <a:rPr lang="de-DE" sz="1400" dirty="0" smtClean="0"/>
              <a:t>Distribution and Growth after Keynes: A Post-Keynesian Guide, Edward Elgar, Ch. 5-7. Note: all of the book is useful for a comparative analysis</a:t>
            </a:r>
            <a:endParaRPr lang="en-US" sz="1400" dirty="0" smtClean="0"/>
          </a:p>
          <a:p>
            <a:pPr algn="l"/>
            <a:r>
              <a:rPr lang="en-US" sz="1400" dirty="0" smtClean="0"/>
              <a:t>Onaran, Ö. and Galanis, G. (2014). </a:t>
            </a:r>
            <a:r>
              <a:rPr lang="de-DE" sz="1400" dirty="0" smtClean="0"/>
              <a:t>Onaran, Ö. and Galanis, G.</a:t>
            </a:r>
            <a:r>
              <a:rPr lang="de-DE" sz="1400" b="1" dirty="0" smtClean="0"/>
              <a:t> </a:t>
            </a:r>
            <a:r>
              <a:rPr lang="de-DE" sz="1400" dirty="0" smtClean="0"/>
              <a:t>“Income distribution and aggregate demand: National and global effects” Environment and Planning A, 46 (2), 373-397 (also ILO Project report)</a:t>
            </a:r>
            <a:endParaRPr lang="en-US" sz="1400" dirty="0" smtClean="0"/>
          </a:p>
          <a:p>
            <a:pPr algn="l"/>
            <a:r>
              <a:rPr lang="en-GB" sz="1400" dirty="0" smtClean="0"/>
              <a:t>Kalecki, M. </a:t>
            </a:r>
            <a:r>
              <a:rPr lang="en-US" sz="1400" dirty="0" smtClean="0"/>
              <a:t>1943</a:t>
            </a:r>
            <a:r>
              <a:rPr lang="en-GB" sz="1400" dirty="0" smtClean="0"/>
              <a:t>. “</a:t>
            </a:r>
            <a:r>
              <a:rPr lang="en-US" sz="1400" dirty="0" smtClean="0"/>
              <a:t>Political Aspects of Full Employment” </a:t>
            </a:r>
            <a:r>
              <a:rPr lang="en-US" sz="1400" i="1" dirty="0" smtClean="0"/>
              <a:t>Political Quarterly, </a:t>
            </a:r>
            <a:r>
              <a:rPr lang="en-US" sz="1400" i="1" dirty="0" smtClean="0">
                <a:hlinkClick r:id="rId2"/>
              </a:rPr>
              <a:t>http://mrzine.monthlyreview.org/2010/kalecki220510.html</a:t>
            </a:r>
            <a:endParaRPr lang="en-US" sz="1400" i="1" dirty="0" smtClean="0"/>
          </a:p>
          <a:p>
            <a:pPr algn="l"/>
            <a:r>
              <a:rPr lang="de-DE" sz="1400" dirty="0" smtClean="0"/>
              <a:t>Onaran, Ö. And Obst, T. “Wage-led growth in the EU15 Member States: the effects of income distribution on growth, investment, trade balance, and inflation</a:t>
            </a:r>
            <a:r>
              <a:rPr lang="de-DE" sz="1400" b="1" dirty="0" smtClean="0"/>
              <a:t>”</a:t>
            </a:r>
            <a:r>
              <a:rPr lang="de-DE" sz="1400" dirty="0" smtClean="0"/>
              <a:t>, </a:t>
            </a:r>
            <a:r>
              <a:rPr lang="de-DE" sz="1400" i="1" dirty="0" smtClean="0"/>
              <a:t>Cambridge Journal of Economics, </a:t>
            </a:r>
            <a:r>
              <a:rPr lang="de-DE" sz="1400" dirty="0" smtClean="0"/>
              <a:t>2016</a:t>
            </a:r>
            <a:r>
              <a:rPr lang="de-DE" sz="1400" i="1" dirty="0" smtClean="0"/>
              <a:t>,</a:t>
            </a:r>
            <a:r>
              <a:rPr lang="de-DE" sz="1400" dirty="0" smtClean="0"/>
              <a:t> advance access doi:10.1093/cje/bew009 (also available at </a:t>
            </a:r>
            <a:r>
              <a:rPr lang="de-DE" sz="1400" dirty="0" smtClean="0">
                <a:hlinkClick r:id="rId3"/>
              </a:rPr>
              <a:t>http://www.gre.ac.uk/business/research/centres/gperc/pubreports/greenwich-papers-in-political-economy</a:t>
            </a:r>
            <a:r>
              <a:rPr lang="de-DE" sz="1400" dirty="0" smtClean="0"/>
              <a:t>)</a:t>
            </a:r>
          </a:p>
          <a:p>
            <a:pPr algn="l"/>
            <a:r>
              <a:rPr lang="en-GB" sz="1400" dirty="0" smtClean="0"/>
              <a:t>Obst, T., Onaran, Ö. and Nikolaidi, M. (2017), " The effect of income distribution and fiscal policy on growth, investment, and budget balance: the case of Europe", Greenwich Papers in Political Economy, University of Greenwich, </a:t>
            </a:r>
            <a:r>
              <a:rPr lang="en-GB" sz="1400" u="sng" dirty="0" smtClean="0">
                <a:hlinkClick r:id="rId4"/>
              </a:rPr>
              <a:t>#GPERC43 </a:t>
            </a:r>
            <a:endParaRPr lang="en-US" sz="1400" dirty="0" smtClean="0"/>
          </a:p>
          <a:p>
            <a:pPr eaLnBrk="1" fontAlgn="auto" hangingPunct="1">
              <a:spcAft>
                <a:spcPts val="0"/>
              </a:spcAft>
              <a:buFont typeface="Arial" pitchFamily="34" charset="0"/>
              <a:buNone/>
              <a:defRPr/>
            </a:pPr>
            <a:endParaRPr lang="en-GB" dirty="0" smtClean="0"/>
          </a:p>
        </p:txBody>
      </p:sp>
      <p:sp>
        <p:nvSpPr>
          <p:cNvPr id="4" name="Footer Placeholder 3"/>
          <p:cNvSpPr>
            <a:spLocks noGrp="1"/>
          </p:cNvSpPr>
          <p:nvPr>
            <p:ph type="ftr" sz="quarter" idx="4294967295"/>
          </p:nvPr>
        </p:nvSpPr>
        <p:spPr>
          <a:xfrm>
            <a:off x="107504" y="260648"/>
            <a:ext cx="4703440"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Appendix</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98980BB3-A559-40EC-BC52-F1C91D561F10}" type="slidenum">
              <a:rPr lang="en-GB" smtClean="0"/>
              <a:pPr>
                <a:defRPr/>
              </a:pPr>
              <a:t>52</a:t>
            </a:fld>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lgn="r"/>
            <a:fld id="{266C43B0-2308-984C-977D-890A9A102CD1}" type="slidenum">
              <a:rPr lang="en-GB" altLang="en-US">
                <a:solidFill>
                  <a:schemeClr val="bg1"/>
                </a:solidFill>
                <a:latin typeface="Calibri" charset="0"/>
              </a:rPr>
              <a:pPr algn="r"/>
              <a:t>53</a:t>
            </a:fld>
            <a:endParaRPr lang="en-GB" altLang="en-US" dirty="0">
              <a:solidFill>
                <a:schemeClr val="bg1"/>
              </a:solidFill>
              <a:latin typeface="Calibri" charset="0"/>
            </a:endParaRPr>
          </a:p>
        </p:txBody>
      </p:sp>
      <p:sp>
        <p:nvSpPr>
          <p:cNvPr id="2" name="Title 1"/>
          <p:cNvSpPr>
            <a:spLocks noGrp="1"/>
          </p:cNvSpPr>
          <p:nvPr>
            <p:ph type="title"/>
          </p:nvPr>
        </p:nvSpPr>
        <p:spPr>
          <a:xfrm>
            <a:off x="35496" y="836712"/>
            <a:ext cx="9108504" cy="864096"/>
          </a:xfrm>
        </p:spPr>
        <p:txBody>
          <a:bodyPr/>
          <a:lstStyle/>
          <a:p>
            <a:r>
              <a:rPr lang="en-US" sz="3200" dirty="0" smtClean="0"/>
              <a:t>Wage </a:t>
            </a:r>
            <a:r>
              <a:rPr lang="en-US" dirty="0"/>
              <a:t>s</a:t>
            </a:r>
            <a:r>
              <a:rPr lang="en-US" sz="3200" dirty="0" smtClean="0"/>
              <a:t>hare </a:t>
            </a:r>
            <a:r>
              <a:rPr lang="en-US" sz="2400" b="0" dirty="0" smtClean="0"/>
              <a:t>(adjusted, ratio to GDP at factor cost, 1960-2013)</a:t>
            </a:r>
            <a:endParaRPr lang="en-US" sz="2800" b="0" dirty="0"/>
          </a:p>
        </p:txBody>
      </p:sp>
      <p:graphicFrame>
        <p:nvGraphicFramePr>
          <p:cNvPr id="8" name="Diagramm 7"/>
          <p:cNvGraphicFramePr/>
          <p:nvPr>
            <p:extLst>
              <p:ext uri="{D42A27DB-BD31-4B8C-83A1-F6EECF244321}">
                <p14:modId xmlns="" xmlns:p14="http://schemas.microsoft.com/office/powerpoint/2010/main" val="3541995207"/>
              </p:ext>
            </p:extLst>
          </p:nvPr>
        </p:nvGraphicFramePr>
        <p:xfrm>
          <a:off x="62064" y="1844824"/>
          <a:ext cx="897443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a:xfrm>
            <a:off x="86990" y="174317"/>
            <a:ext cx="4629025" cy="365125"/>
          </a:xfrm>
          <a:prstGeom prst="rect">
            <a:avLst/>
          </a:prstGeom>
        </p:spPr>
        <p:txBody>
          <a:bodyPr/>
          <a:lstStyle/>
          <a:p>
            <a:r>
              <a:rPr lang="en-GB" altLang="en-US" dirty="0" smtClean="0"/>
              <a:t>Greenwich Political Economy Research Centre</a:t>
            </a:r>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821903"/>
            <a:ext cx="7056784" cy="461665"/>
          </a:xfrm>
          <a:prstGeom prst="rect">
            <a:avLst/>
          </a:prstGeom>
          <a:noFill/>
        </p:spPr>
        <p:txBody>
          <a:bodyPr wrap="square" rtlCol="0">
            <a:spAutoFit/>
          </a:bodyPr>
          <a:lstStyle/>
          <a:p>
            <a:pPr algn="ctr"/>
            <a:r>
              <a:rPr lang="en-GB" sz="2400" dirty="0" smtClean="0">
                <a:solidFill>
                  <a:schemeClr val="tx2"/>
                </a:solidFill>
              </a:rPr>
              <a:t>Wage share in national income (1970=100)</a:t>
            </a:r>
            <a:endParaRPr lang="en-GB" sz="2400" dirty="0">
              <a:solidFill>
                <a:schemeClr val="tx2"/>
              </a:solidFill>
            </a:endParaRPr>
          </a:p>
        </p:txBody>
      </p:sp>
      <p:graphicFrame>
        <p:nvGraphicFramePr>
          <p:cNvPr id="4" name="Chart 3"/>
          <p:cNvGraphicFramePr/>
          <p:nvPr/>
        </p:nvGraphicFramePr>
        <p:xfrm>
          <a:off x="611560" y="1052736"/>
          <a:ext cx="792088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28596" y="6357958"/>
            <a:ext cx="8715404" cy="1107996"/>
          </a:xfrm>
          <a:prstGeom prst="rect">
            <a:avLst/>
          </a:prstGeom>
          <a:noFill/>
        </p:spPr>
        <p:txBody>
          <a:bodyPr wrap="square" rtlCol="0">
            <a:spAutoFit/>
          </a:bodyPr>
          <a:lstStyle/>
          <a:p>
            <a:pPr marL="0" lvl="1"/>
            <a:r>
              <a:rPr lang="en-US" sz="1600" dirty="0" smtClean="0"/>
              <a:t>*Adjusted </a:t>
            </a:r>
            <a:r>
              <a:rPr lang="en-US" sz="1600" dirty="0" err="1" smtClean="0"/>
              <a:t>labour</a:t>
            </a:r>
            <a:r>
              <a:rPr lang="en-US" sz="1600" dirty="0" smtClean="0"/>
              <a:t> share= compensation per employee*Total employment/GDP at factor cost</a:t>
            </a:r>
          </a:p>
          <a:p>
            <a:pPr marL="0" lvl="1"/>
            <a:r>
              <a:rPr lang="en-GB" sz="1600" dirty="0" smtClean="0"/>
              <a:t>Source: </a:t>
            </a:r>
            <a:r>
              <a:rPr lang="en-GB" sz="1600" dirty="0" err="1" smtClean="0"/>
              <a:t>Onaran</a:t>
            </a:r>
            <a:r>
              <a:rPr lang="en-GB" sz="1600" dirty="0" smtClean="0"/>
              <a:t> and </a:t>
            </a:r>
            <a:r>
              <a:rPr lang="en-GB" sz="1600" dirty="0" err="1" smtClean="0"/>
              <a:t>Galanis</a:t>
            </a:r>
            <a:r>
              <a:rPr lang="en-GB" sz="1600" dirty="0" smtClean="0"/>
              <a:t> 2012</a:t>
            </a:r>
            <a:endParaRPr lang="en-US" sz="1600" dirty="0" smtClean="0"/>
          </a:p>
          <a:p>
            <a:pPr marL="0" lvl="1"/>
            <a:endParaRPr lang="en-US" sz="1600" dirty="0" smtClean="0"/>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1484784"/>
            <a:ext cx="2736304" cy="1569660"/>
          </a:xfrm>
          <a:prstGeom prst="rect">
            <a:avLst/>
          </a:prstGeom>
          <a:noFill/>
        </p:spPr>
        <p:txBody>
          <a:bodyPr wrap="square" rtlCol="0">
            <a:spAutoFit/>
          </a:bodyPr>
          <a:lstStyle/>
          <a:p>
            <a:pPr algn="ctr"/>
            <a:r>
              <a:rPr lang="de-AT" sz="2400" dirty="0" smtClean="0">
                <a:solidFill>
                  <a:schemeClr val="accent1"/>
                </a:solidFill>
              </a:rPr>
              <a:t>A wage-led recovery scenario (Onaran and Galanis 2014)</a:t>
            </a:r>
            <a:endParaRPr lang="en-GB" sz="2400" dirty="0" smtClean="0">
              <a:solidFill>
                <a:schemeClr val="accent1"/>
              </a:solidFill>
            </a:endParaRPr>
          </a:p>
        </p:txBody>
      </p:sp>
      <p:sp>
        <p:nvSpPr>
          <p:cNvPr id="148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6012160" y="5894221"/>
            <a:ext cx="2843808" cy="369332"/>
          </a:xfrm>
          <a:prstGeom prst="rect">
            <a:avLst/>
          </a:prstGeom>
          <a:noFill/>
        </p:spPr>
        <p:txBody>
          <a:bodyPr wrap="square" rtlCol="0">
            <a:spAutoFit/>
          </a:bodyPr>
          <a:lstStyle/>
          <a:p>
            <a:r>
              <a:rPr lang="en-GB" dirty="0" smtClean="0"/>
              <a:t>Global GDP↑ by 3.05%</a:t>
            </a:r>
            <a:endParaRPr lang="en-GB" dirty="0"/>
          </a:p>
        </p:txBody>
      </p:sp>
      <p:sp>
        <p:nvSpPr>
          <p:cNvPr id="148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nvGraphicFramePr>
        <p:xfrm>
          <a:off x="785786" y="785794"/>
          <a:ext cx="5045080" cy="5477759"/>
        </p:xfrm>
        <a:graphic>
          <a:graphicData uri="http://schemas.openxmlformats.org/presentationml/2006/ole">
            <p:oleObj spid="_x0000_s49154" name="Worksheet" r:id="rId3" imgW="3524402" imgH="3819449" progId="Excel.Sheet.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21432"/>
          </a:xfrm>
        </p:spPr>
        <p:txBody>
          <a:bodyPr/>
          <a:lstStyle/>
          <a:p>
            <a:r>
              <a:rPr lang="en-GB" dirty="0" smtClean="0"/>
              <a:t>Contesting paradigms</a:t>
            </a:r>
            <a:endParaRPr lang="en-US" dirty="0"/>
          </a:p>
        </p:txBody>
      </p:sp>
      <p:sp>
        <p:nvSpPr>
          <p:cNvPr id="3" name="Content Placeholder 2"/>
          <p:cNvSpPr>
            <a:spLocks noGrp="1"/>
          </p:cNvSpPr>
          <p:nvPr>
            <p:ph idx="1"/>
          </p:nvPr>
        </p:nvSpPr>
        <p:spPr>
          <a:xfrm>
            <a:off x="457200" y="1916832"/>
            <a:ext cx="8229600" cy="3382963"/>
          </a:xfrm>
        </p:spPr>
        <p:txBody>
          <a:bodyPr/>
          <a:lstStyle/>
          <a:p>
            <a:r>
              <a:rPr lang="en-US" dirty="0" smtClean="0"/>
              <a:t>Mainstream economics portrays the capitalist economy as stable and full employment as the norm, and deviations from full employment to be explained by shocks, imperfections and policy mistakes</a:t>
            </a:r>
          </a:p>
          <a:p>
            <a:r>
              <a:rPr lang="en-US" dirty="0" smtClean="0"/>
              <a:t>Post Keynesian economics portrays the capitalist economy as liable to fluctuations and crisis and unemployment as the norm, and full employment to be explained by ‘special circumstances’</a:t>
            </a:r>
            <a:endParaRPr lang="en-US"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6</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566936"/>
          </a:xfrm>
        </p:spPr>
        <p:txBody>
          <a:bodyPr/>
          <a:lstStyle/>
          <a:p>
            <a:r>
              <a:rPr lang="en-US" sz="2400" dirty="0" smtClean="0"/>
              <a:t>Principle of effective demand, multiplier and credit creation</a:t>
            </a:r>
            <a:endParaRPr lang="en-US" sz="2400" dirty="0"/>
          </a:p>
        </p:txBody>
      </p:sp>
      <p:sp>
        <p:nvSpPr>
          <p:cNvPr id="3" name="Content Placeholder 2"/>
          <p:cNvSpPr>
            <a:spLocks noGrp="1"/>
          </p:cNvSpPr>
          <p:nvPr>
            <p:ph idx="1"/>
          </p:nvPr>
        </p:nvSpPr>
        <p:spPr>
          <a:xfrm>
            <a:off x="457200" y="1700808"/>
            <a:ext cx="8229600" cy="4137323"/>
          </a:xfrm>
        </p:spPr>
        <p:txBody>
          <a:bodyPr/>
          <a:lstStyle/>
          <a:p>
            <a:r>
              <a:rPr lang="en-US" sz="2000" dirty="0" smtClean="0"/>
              <a:t>The importance of demand for the level of unemployment; </a:t>
            </a:r>
          </a:p>
          <a:p>
            <a:r>
              <a:rPr lang="en-US" sz="2000" dirty="0" smtClean="0"/>
              <a:t>and the significance of investment and of income distribution in determining demand</a:t>
            </a:r>
          </a:p>
          <a:p>
            <a:r>
              <a:rPr lang="en-US" sz="2000" dirty="0" smtClean="0"/>
              <a:t>Productive capacity of the right quantity and location required for full employment;</a:t>
            </a:r>
          </a:p>
          <a:p>
            <a:r>
              <a:rPr lang="en-GB" sz="2000" dirty="0" smtClean="0"/>
              <a:t>Changes in autonomous investment or consumption demand or government spending or export demand have multiplier effects</a:t>
            </a:r>
            <a:endParaRPr lang="en-US" sz="2000" dirty="0" smtClean="0"/>
          </a:p>
          <a:p>
            <a:r>
              <a:rPr lang="en-US" sz="2000" dirty="0" smtClean="0"/>
              <a:t>Demand to become effective has to be financed</a:t>
            </a:r>
          </a:p>
          <a:p>
            <a:r>
              <a:rPr lang="en-US" sz="2000" dirty="0" smtClean="0"/>
              <a:t>Demand is embedded in a monetary production economy</a:t>
            </a:r>
          </a:p>
          <a:p>
            <a:r>
              <a:rPr lang="en-US" sz="2000" dirty="0" smtClean="0"/>
              <a:t>Endogenous money and bank credit creation</a:t>
            </a:r>
            <a:endParaRPr lang="en-US" sz="2000"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7</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uncertainty</a:t>
            </a:r>
            <a:endParaRPr lang="en-US" dirty="0"/>
          </a:p>
        </p:txBody>
      </p:sp>
      <p:sp>
        <p:nvSpPr>
          <p:cNvPr id="3" name="Content Placeholder 2"/>
          <p:cNvSpPr>
            <a:spLocks noGrp="1"/>
          </p:cNvSpPr>
          <p:nvPr>
            <p:ph idx="1"/>
          </p:nvPr>
        </p:nvSpPr>
        <p:spPr/>
        <p:txBody>
          <a:bodyPr/>
          <a:lstStyle/>
          <a:p>
            <a:r>
              <a:rPr lang="en-US" dirty="0" smtClean="0"/>
              <a:t>Fundamental uncertainty and decision-making</a:t>
            </a:r>
          </a:p>
          <a:p>
            <a:r>
              <a:rPr lang="en-US" dirty="0" smtClean="0"/>
              <a:t>Fundamental uncertainty and path dependency</a:t>
            </a:r>
          </a:p>
          <a:p>
            <a:r>
              <a:rPr lang="en-US" dirty="0" smtClean="0"/>
              <a:t>Investment as a key component of the level of demand and as additions to supply potential</a:t>
            </a:r>
          </a:p>
          <a:p>
            <a:r>
              <a:rPr lang="en-US" dirty="0" smtClean="0"/>
              <a:t>The interdependence of demand and supply</a:t>
            </a:r>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8</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a:t>
            </a:r>
            <a:br>
              <a:rPr lang="en-US" dirty="0" smtClean="0"/>
            </a:br>
            <a:endParaRPr lang="en-US" dirty="0"/>
          </a:p>
        </p:txBody>
      </p:sp>
      <p:sp>
        <p:nvSpPr>
          <p:cNvPr id="3" name="Content Placeholder 2"/>
          <p:cNvSpPr>
            <a:spLocks noGrp="1"/>
          </p:cNvSpPr>
          <p:nvPr>
            <p:ph idx="1"/>
          </p:nvPr>
        </p:nvSpPr>
        <p:spPr/>
        <p:txBody>
          <a:bodyPr/>
          <a:lstStyle/>
          <a:p>
            <a:r>
              <a:rPr lang="en-US" dirty="0" smtClean="0"/>
              <a:t>What influences the level of investment?</a:t>
            </a:r>
          </a:p>
          <a:p>
            <a:r>
              <a:rPr lang="en-US" dirty="0" smtClean="0"/>
              <a:t>Capacity </a:t>
            </a:r>
            <a:r>
              <a:rPr lang="en-US" dirty="0" err="1" smtClean="0"/>
              <a:t>utilisation</a:t>
            </a:r>
            <a:endParaRPr lang="en-US" dirty="0" smtClean="0"/>
          </a:p>
          <a:p>
            <a:r>
              <a:rPr lang="en-US" dirty="0" smtClean="0"/>
              <a:t>Profits and profitability</a:t>
            </a:r>
          </a:p>
          <a:p>
            <a:r>
              <a:rPr lang="en-US" dirty="0" smtClean="0"/>
              <a:t>Credit availability</a:t>
            </a:r>
          </a:p>
          <a:p>
            <a:r>
              <a:rPr lang="en-US" dirty="0" smtClean="0"/>
              <a:t>'Animal spirits'</a:t>
            </a:r>
          </a:p>
          <a:p>
            <a:r>
              <a:rPr lang="en-US" dirty="0" smtClean="0"/>
              <a:t>Technological opportunities</a:t>
            </a:r>
          </a:p>
          <a:p>
            <a:r>
              <a:rPr lang="en-US" dirty="0" smtClean="0"/>
              <a:t>The causal relationship runs from investment to savings</a:t>
            </a:r>
          </a:p>
          <a:p>
            <a:endParaRPr lang="en-US" dirty="0"/>
          </a:p>
        </p:txBody>
      </p:sp>
      <p:sp>
        <p:nvSpPr>
          <p:cNvPr id="4" name="Slide Number Placeholder 3"/>
          <p:cNvSpPr>
            <a:spLocks noGrp="1"/>
          </p:cNvSpPr>
          <p:nvPr>
            <p:ph type="sldNum" sz="quarter" idx="12"/>
          </p:nvPr>
        </p:nvSpPr>
        <p:spPr/>
        <p:txBody>
          <a:bodyPr/>
          <a:lstStyle/>
          <a:p>
            <a:fld id="{5D28C462-292A-4F4E-A1AB-F003CD27E876}" type="slidenum">
              <a:rPr lang="en-US" altLang="en-US" smtClean="0"/>
              <a:pPr/>
              <a:t>9</a:t>
            </a:fld>
            <a:endParaRPr lang="en-US" altLang="en-US" dirty="0"/>
          </a:p>
        </p:txBody>
      </p:sp>
      <p:sp>
        <p:nvSpPr>
          <p:cNvPr id="5" name="Footer Placeholder 4"/>
          <p:cNvSpPr>
            <a:spLocks noGrp="1"/>
          </p:cNvSpPr>
          <p:nvPr>
            <p:ph type="ftr" sz="quarter" idx="3"/>
          </p:nvPr>
        </p:nvSpPr>
        <p:spPr/>
        <p:txBody>
          <a:bodyPr/>
          <a:lstStyle/>
          <a:p>
            <a:r>
              <a:rPr lang="en-GB" altLang="en-US" smtClean="0"/>
              <a:t>Greenwich Political Economy Research Centre</a:t>
            </a:r>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0808F94208F4AB38D882E8CF2AC6D" ma:contentTypeVersion="35" ma:contentTypeDescription="Create a new document." ma:contentTypeScope="" ma:versionID="cda73f170c27f750a19f811a9d75f2bf">
  <xsd:schema xmlns:xsd="http://www.w3.org/2001/XMLSchema" xmlns:xs="http://www.w3.org/2001/XMLSchema" xmlns:p="http://schemas.microsoft.com/office/2006/metadata/properties" xmlns:ns2="74ad2666-0e20-4249-8920-3daebd8bfeac" xmlns:ns3="3b9a10b1-702d-4190-9f5f-9039a9d1d73c" xmlns:ns4="http://schemas.microsoft.com/sharepoint/v4" targetNamespace="http://schemas.microsoft.com/office/2006/metadata/properties" ma:root="true" ma:fieldsID="f8741bd51f1a507e4f9c9eb1d1411c90" ns2:_="" ns3:_="" ns4:_="">
    <xsd:import namespace="74ad2666-0e20-4249-8920-3daebd8bfeac"/>
    <xsd:import namespace="3b9a10b1-702d-4190-9f5f-9039a9d1d73c"/>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Status" minOccurs="0"/>
                <xsd:element ref="ns3:Viewable" minOccurs="0"/>
                <xsd:element ref="ns4:IconOverlay" minOccurs="0"/>
                <xsd:element ref="ns3:Updat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d2666-0e20-4249-8920-3daebd8bfe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9a10b1-702d-4190-9f5f-9039a9d1d73c"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Draft"/>
          <xsd:enumeration value="To Review"/>
          <xsd:enumeration value="Reviewed"/>
          <xsd:enumeration value="To External"/>
          <xsd:enumeration value="Externally Reviewed"/>
          <xsd:enumeration value="Final"/>
        </xsd:restriction>
      </xsd:simpleType>
    </xsd:element>
    <xsd:element name="Viewable" ma:index="12" nillable="true" ma:displayName="Viewable" ma:default="1" ma:description="Item is viewable by Partners" ma:internalName="Viewable">
      <xsd:simpleType>
        <xsd:restriction base="dms:Boolean"/>
      </xsd:simpleType>
    </xsd:element>
    <xsd:element name="UpdateN" ma:index="14" nillable="true" ma:displayName="Update" ma:decimals="0" ma:default="1" ma:internalName="UpdateN"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LongProp xmlns="" name="WorkflowCreationPath"><![CDATA[fd924857-9418-4540-b61e-379b10d961bd,2;fd924857-9418-4540-b61e-379b10d961bd,3;fd924857-9418-4540-b61e-379b10d961bd,4;fd924857-9418-4540-b61e-379b10d961bd,4;fd924857-9418-4540-b61e-379b10d961bd,4;fd924857-9418-4540-b61e-379b10d961bd,4;fd924857-9418-4540-b61e-379b10d961bd,6;fd924857-9418-4540-b61e-379b10d961bd,7;fd924857-9418-4540-b61e-379b10d961bd,8;fd924857-9418-4540-b61e-379b10d961bd,8;fd924857-9418-4540-b61e-379b10d961bd,8;fd924857-9418-4540-b61e-379b10d961bd,8;]]></LongProp>
  <LongProp xmlns="" name="WorkflowChangePath"><![CDATA[fd924857-9418-4540-b61e-379b10d961bd,3;fd924857-9418-4540-b61e-379b10d961bd,4;fd924857-9418-4540-b61e-379b10d961bd,5;fd924857-9418-4540-b61e-379b10d961bd,5;fd924857-9418-4540-b61e-379b10d961bd,5;fd924857-9418-4540-b61e-379b10d961bd,5;0f865909-d874-4afa-bd18-b59e71c5e316,7;0f865909-d874-4afa-bd18-b59e71c5e316,8;0f865909-d874-4afa-bd18-b59e71c5e316,9;0f865909-d874-4afa-bd18-b59e71c5e316,9;0f865909-d874-4afa-bd18-b59e71c5e316,9;0f865909-d874-4afa-bd18-b59e71c5e316,9;0f865909-d874-4afa-bd18-b59e71c5e316,11;0f865909-d874-4afa-bd18-b59e71c5e316,12;0f865909-d874-4afa-bd18-b59e71c5e316,13;0f865909-d874-4afa-bd18-b59e71c5e316,13;0f865909-d874-4afa-bd18-b59e71c5e316,13;0f865909-d874-4afa-bd18-b59e71c5e316,13;0f865909-d874-4afa-bd18-b59e71c5e316,15;0f865909-d874-4afa-bd18-b59e71c5e316,16;0f865909-d874-4afa-bd18-b59e71c5e316,17;0f865909-d874-4afa-bd18-b59e71c5e316,17;0f865909-d874-4afa-bd18-b59e71c5e316,17;0f865909-d874-4afa-bd18-b59e71c5e316,17;0f865909-d874-4afa-bd18-b59e71c5e316,19;0f865909-d874-4afa-bd18-b59e71c5e316,20;0f865909-d874-4afa-bd18-b59e71c5e316,21;0f865909-d874-4afa-bd18-b59e71c5e316,21;0f865909-d874-4afa-bd18-b59e71c5e316,21;0f865909-d874-4afa-bd18-b59e71c5e316,21;1b5af3dc-11cb-49a6-ba23-014d612a4db3,23;1b5af3dc-11cb-49a6-ba23-014d612a4db3,24;1b5af3dc-11cb-49a6-ba23-014d612a4db3,25;1b5af3dc-11cb-49a6-ba23-014d612a4db3,25;1b5af3dc-11cb-49a6-ba23-014d612a4db3,25;1b5af3dc-11cb-49a6-ba23-014d612a4db3,25;1b5af3dc-11cb-49a6-ba23-014d612a4db3,27;1b5af3dc-11cb-49a6-ba23-014d612a4db3,28;1b5af3dc-11cb-49a6-ba23-014d612a4db3,29;1b5af3dc-11cb-49a6-ba23-014d612a4db3,29;1b5af3dc-11cb-49a6-ba23-014d612a4db3,29;1b5af3dc-11cb-49a6-ba23-014d612a4db3,29;1b5af3dc-11cb-49a6-ba23-014d612a4db3,31;1b5af3dc-11cb-49a6-ba23-014d612a4db3,32;1b5af3dc-11cb-49a6-ba23-014d612a4db3,33;1b5af3dc-11cb-49a6-ba23-014d612a4db3,33;1b5af3dc-11cb-49a6-ba23-014d612a4db3,33;1b5af3dc-11cb-49a6-ba23-014d612a4db3,33;1b5af3dc-11cb-49a6-ba23-014d612a4db3,35;1b5af3dc-11cb-49a6-ba23-014d612a4db3,36;1b5af3dc-11cb-49a6-ba23-014d612a4db3,37;1b5af3dc-11cb-49a6-ba23-014d612a4db3,37;1b5af3dc-11cb-49a6-ba23-014d612a4db3,37;1b5af3dc-11cb-49a6-ba23-014d612a4db3,37;1b5af3dc-11cb-49a6-ba23-014d612a4db3,39;1b5af3dc-11cb-49a6-ba23-014d612a4db3,40;1b5af3dc-11cb-49a6-ba23-014d612a4db3,41;1b5af3dc-11cb-49a6-ba23-014d612a4db3,41;1b5af3dc-11cb-49a6-ba23-014d612a4db3,41;1b5af3dc-11cb-49a6-ba23-014d612a4db3,41;b67b52a1-fd55-4cb9-a9c6-f7c8e4885c3a,43;b67b52a1-fd55-4cb9-a9c6-f7c8e4885c3a,45;b67b52a1-fd55-4cb9-a9c6-f7c8e4885c3a,46;b67b52a1-fd55-4cb9-a9c6-f7c8e4885c3a,46;b67b52a1-fd55-4cb9-a9c6-f7c8e4885c3a,46;b67b52a1-fd55-4cb9-a9c6-f7c8e4885c3a,46;b67b52a1-fd55-4cb9-a9c6-f7c8e4885c3a,48;b67b52a1-fd55-4cb9-a9c6-f7c8e4885c3a,49;b67b52a1-fd55-4cb9-a9c6-f7c8e4885c3a,50;b67b52a1-fd55-4cb9-a9c6-f7c8e4885c3a,50;b67b52a1-fd55-4cb9-a9c6-f7c8e4885c3a,50;b67b52a1-fd55-4cb9-a9c6-f7c8e4885c3a,50;b67b52a1-fd55-4cb9-a9c6-f7c8e4885c3a,52;b67b52a1-fd55-4cb9-a9c6-f7c8e4885c3a,53;b67b52a1-fd55-4cb9-a9c6-f7c8e4885c3a,54;b67b52a1-fd55-4cb9-a9c6-f7c8e4885c3a,54;b67b52a1-fd55-4cb9-a9c6-f7c8e4885c3a,54;b67b52a1-fd55-4cb9-a9c6-f7c8e4885c3a,54;71b20fcd-497d-472d-af22-3c3244ede1af,56;71b20fcd-497d-472d-af22-3c3244ede1af,56;71b20fcd-497d-472d-af22-3c3244ede1af,56;71b20fcd-497d-472d-af22-3c3244ede1af,56;71b20fcd-497d-472d-af22-3c3244ede1af,57;71b20fcd-497d-472d-af22-3c3244ede1af,57;71b20fcd-497d-472d-af22-3c3244ede1af,57;71b20fcd-497d-472d-af22-3c3244ede1af,58;71b20fcd-497d-472d-af22-3c3244ede1af,58;71b20fcd-497d-472d-af22-3c3244ede1af,58;71b20fcd-497d-472d-af22-3c3244ede1af,58;71b20fcd-497d-472d-af22-3c3244ede1af,58;71b20fcd-497d-472d-af22-3c3244ede1af,58;71b20fcd-497d-472d-af22-3c3244ede1af,58;71b20fcd-497d-472d-af22-3c3244ede1af,58;71b20fcd-497d-472d-af22-3c3244ede1af,58;71b20fcd-497d-472d-af22-3c3244ede1af,58;71b20fcd-497d-472d-af22-3c3244ede1af,58;71b20fcd-497d-472d-af22-3c3244ede1af,60;71b20fcd-497d-472d-af22-3c3244ede1af,60;71b20fcd-497d-472d-af22-3c3244ede1af,60;71b20fcd-497d-472d-af22-3c3244ede1af,60;71b20fcd-497d-472d-af22-3c3244ede1af,61;71b20fcd-497d-472d-af22-3c3244ede1af,61;71b20fcd-497d-472d-af22-3c3244ede1af,61;71b20fcd-497d-472d-af22-3c3244ede1af,62;71b20fcd-497d-472d-af22-3c3244ede1af,62;71b20fcd-497d-472d-af22-3c3244ede1af,62;71b20fcd-497d-472d-af22-3c3244ede1af,62;71b20fcd-497d-472d-af22-3c3244ede1af,62;71b20fcd-497d-472d-af22-3c3244ede1af,62;71b20fcd-497d-472d-af22-3c3244ede1af,62;71b20fcd-497d-472d-af22-3c3244ede1af,62;71b20fcd-497d-472d-af22-3c3244ede1af,62;71b20fcd-497d-472d-af22-3c3244ede1af,62;71b20fcd-497d-472d-af22-3c3244ede1af,62;71b20fcd-497d-472d-af22-3c3244ede1af,64;71b20fcd-497d-472d-af22-3c3244ede1af,64;71b20fcd-497d-472d-af22-3c3244ede1af,64;71b20fcd-497d-472d-af22-3c3244ede1af,64;71b20fcd-497d-472d-af22-3c3244ede1af,65;71b20fcd-497d-472d-af22-3c3244ede1af,65;71b20fcd-497d-472d-af22-3c3244ede1af,65;71b20fcd-497d-472d-af22-3c3244ede1af,66;71b20fcd-497d-472d-af22-3c3244ede1af,66;71b20fcd-497d-472d-af22-3c3244ede1af,66;71b20fcd-497d-472d-af22-3c3244ede1af,66;71b20fcd-497d-472d-af22-3c3244ede1af,66;71b20fcd-497d-472d-af22-3c3244ede1af,66;71b20fcd-497d-472d-af22-3c3244ede1af,66;71b20fcd-497d-472d-af22-3c3244ede1af,66;71b20fcd-497d-472d-af22-3c3244ede1af,66;71b20fcd-497d-472d-af22-3c3244ede1af,66;71b20fcd-497d-472d-af22-3c3244ede1af,66;71b20fcd-497d-472d-af22-3c3244ede1af,68;71b20fcd-497d-472d-af22-3c3244ede1af,68;71b20fcd-497d-472d-af22-3c3244ede1af,68;71b20fcd-497d-472d-af22-3c3244ede1af,68;71b20fcd-497d-472d-af22-3c3244ede1af,69;71b20fcd-497d-472d-af22-3c3244ede1af,69;71b20fcd-497d-472d-af22-3c3244ede1af,69;71b20fcd-497d-472d-af22-3c3244ede1af,70;71b20fcd-497d-472d-af22-3c3244ede1af,70;71b20fcd-497d-472d-af22-3c3244ede1af,70;71b20fcd-497d-472d-af22-3c3244ede1af,70;71b20fcd-497d-472d-af22-3c3244ede1af,70;71b20fcd-497d-472d-af22-3c3244ede1af,70;71b20fcd-497d-472d-af22-3c3244ede1af,70;71b20fcd-497d-472d-af22-3c3244ede1af,70;71b20fcd-497d-472d-af22-3c3244ede1af,70;71b20fcd-497d-472d-af22-3c3244ede1af,70;71b20fcd-497d-472d-af22-3c3244ede1af,70;71b20fcd-497d-472d-af22-3c3244ede1af,72;71b20fcd-497d-472d-af22-3c3244ede1af,72;71b20fcd-497d-472d-af22-3c3244ede1af,72;71b20fcd-497d-472d-af22-3c3244ede1af,72;71b20fcd-497d-472d-af22-3c3244ede1af,73;71b20fcd-497d-472d-af22-3c3244ede1af,73;71b20fcd-497d-472d-af22-3c3244ede1af,73;71b20fcd-497d-472d-af22-3c3244ede1af,74;71b20fcd-497d-472d-af22-3c3244ede1af,74;71b20fcd-497d-472d-af22-3c3244ede1af,74;71b20fcd-497d-472d-af22-3c3244ede1af,74;71b20fcd-497d-472d-af22-3c3244ede1af,74;71b20fcd-497d-472d-af22-3c3244ede1af,74;71b20fcd-497d-472d-af22-3c3244ede1af,74;71b20fcd-497d-472d-af22-3c3244ede1af,74;71b20fcd-497d-472d-af22-3c3244ede1af,74;71b20fcd-497d-472d-af22-3c3244ede1af,74;71b20fcd-497d-472d-af22-3c3244ede1af,74;71b20fcd-497d-472d-af22-3c3244ede1af,76;71b20fcd-497d-472d-af22-3c3244ede1af,76;71b20fcd-497d-472d-af22-3c3244ede1af,76;71b20fcd-497d-472d-af22-3c3244ede1af,76;71b20fcd-497d-472d-af22-3c3244ede1af,77;71b20fcd-497d-472d-af22-3c3244ede1af,77;71b20fcd-497d-472d-af22-3c3244ede1af,77;71b20fcd-497d-472d-af22-3c3244ede1af,78;71b20fcd-497d-472d-af22-3c3244ede1af,78;71b20fcd-497d-472d-af22-3c3244ede1af,78;71b20fcd-497d-472d-af22-3c3244ede1af,78;71b20fcd-497d-472d-af22-3c3244ede1af,78;71b20fcd-497d-472d-af22-3c3244ede1af,78;71b20fcd-497d-472d-af22-3c3244ede1af,78;71b20fcd-497d-472d-af22-3c3244ede1af,78;71b20fcd-497d-472d-af22-3c3244ede1af,78;71b20fcd-497d-472d-af22-3c3244ede1af,78;71b20fcd-497d-472d-af22-3c3244ede1af,78;b7d86134-e496-454c-a3ca-aff67b2c2949,80;b7d86134-e496-454c-a3ca-aff67b2c2949,80;b7d86134-e496-454c-a3ca-aff67b2c2949,80;b7d86134-e496-454c-a3ca-aff67b2c2949,80;b7d86134-e496-454c-a3ca-aff67b2c2949,81;b7d86134-e496-454c-a3ca-aff67b2c2949,81;b7d86134-e496-454c-a3ca-aff67b2c2949,81;b7d86134-e496-454c-a3ca-aff67b2c2949,81;b7d86134-e496-454c-a3ca-aff67b2c2949,81;b7d86134-e496-454c-a3ca-aff67b2c2949,81;b7d86134-e496-454c-a3ca-aff67b2c2949,81;7136d49c-100e-4795-b674-2ff3a3cb6a6b,82;7136d49c-100e-4795-b674-2ff3a3cb6a6b,82;7136d49c-100e-4795-b674-2ff3a3cb6a6b,82;7136d49c-100e-4795-b674-2ff3a3cb6a6b,82;b7d86134-e496-454c-a3ca-aff67b2c2949,83;b7d86134-e496-454c-a3ca-aff67b2c2949,83;b7d86134-e496-454c-a3ca-aff67b2c2949,83;b7d86134-e496-454c-a3ca-aff67b2c2949,83;b7d86134-e496-454c-a3ca-aff67b2c2949,83;b7d86134-e496-454c-a3ca-aff67b2c2949,83;b7d86134-e496-454c-a3ca-aff67b2c2949,83;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9309a5b-400b-485d-9edd-1c164cd70833,84;7136d49c-100e-4795-b674-2ff3a3cb6a6b,85;7136d49c-100e-4795-b674-2ff3a3cb6a6b,85;7136d49c-100e-4795-b674-2ff3a3cb6a6b,85;7136d49c-100e-4795-b674-2ff3a3cb6a6b,85;7136d49c-100e-4795-b674-2ff3a3cb6a6b,85;7136d49c-100e-4795-b674-2ff3a3cb6a6b,85;7136d49c-100e-4795-b674-2ff3a3cb6a6b,85;b7d86134-e496-454c-a3ca-aff67b2c2949,86;b7d86134-e496-454c-a3ca-aff67b2c2949,86;b7d86134-e496-454c-a3ca-aff67b2c2949,86;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3aec04d-52a1-42c2-8a57-8e0798109fa5,87;7136d49c-100e-4795-b674-2ff3a3cb6a6b,88;7136d49c-100e-4795-b674-2ff3a3cb6a6b,88;7136d49c-100e-4795-b674-2ff3a3cb6a6b,88;7136d49c-100e-4795-b674-2ff3a3cb6a6b,88;7136d49c-100e-4795-b674-2ff3a3cb6a6b,88;7136d49c-100e-4795-b674-2ff3a3cb6a6b,88;7136d49c-100e-4795-b674-2ff3a3cb6a6b,88;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73aec04d-52a1-42c2-8a57-8e0798109fa5,89;b7d86134-e496-454c-a3ca-aff67b2c2949,90;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3aec04d-52a1-42c2-8a57-8e0798109fa5,91;7136d49c-100e-4795-b674-2ff3a3cb6a6b,92;7136d49c-100e-4795-b674-2ff3a3cb6a6b,92;7136d49c-100e-4795-b674-2ff3a3cb6a6b,92;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3aec04d-52a1-42c2-8a57-8e0798109fa5,93;7136d49c-100e-4795-b674-2ff3a3cb6a6b,94;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73aec04d-52a1-42c2-8a57-8e0798109fa5,95;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28486c92-366c-4832-9468-488811040097,97;3b69b7a0-ee1e-45d0-b28d-98e7f3cd4f58,2;3b69b7a0-ee1e-45d0-b28d-98e7f3cd4f58,3;3b69b7a0-ee1e-45d0-b28d-98e7f3cd4f58,3;3b69b7a0-ee1e-45d0-b28d-98e7f3cd4f58,3;3b69b7a0-ee1e-45d0-b28d-98e7f3cd4f58,3;3b69b7a0-ee1e-45d0-b28d-98e7f3cd4f58,3;3b69b7a0-ee1e-45d0-b28d-98e7f3cd4f58,3;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4;3b69b7a0-ee1e-45d0-b28d-98e7f3cd4f58,5;3b69b7a0-ee1e-45d0-b28d-98e7f3cd4f58,6;3b69b7a0-ee1e-45d0-b28d-98e7f3cd4f58,6;3b69b7a0-ee1e-45d0-b28d-98e7f3cd4f58,6;3b69b7a0-ee1e-45d0-b28d-98e7f3cd4f58,6;3b69b7a0-ee1e-45d0-b28d-98e7f3cd4f58,6;3b69b7a0-ee1e-45d0-b28d-98e7f3cd4f58,6;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7;3b69b7a0-ee1e-45d0-b28d-98e7f3cd4f58,9;3b69b7a0-ee1e-45d0-b28d-98e7f3cd4f58,10;3b69b7a0-ee1e-45d0-b28d-98e7f3cd4f58,10;3b69b7a0-ee1e-45d0-b28d-98e7f3cd4f58,10;3b69b7a0-ee1e-45d0-b28d-98e7f3cd4f58,10;3b69b7a0-ee1e-45d0-b28d-98e7f3cd4f58,10;3b69b7a0-ee1e-45d0-b28d-98e7f3cd4f58,10;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3b69b7a0-ee1e-45d0-b28d-98e7f3cd4f58,11;]]></LongProp>
</LongProperties>
</file>

<file path=customXml/itemProps1.xml><?xml version="1.0" encoding="utf-8"?>
<ds:datastoreItem xmlns:ds="http://schemas.openxmlformats.org/officeDocument/2006/customXml" ds:itemID="{D5526B2C-28AA-4CB3-80B1-CB8ACEA73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d2666-0e20-4249-8920-3daebd8bfeac"/>
    <ds:schemaRef ds:uri="3b9a10b1-702d-4190-9f5f-9039a9d1d7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17594D-1208-444E-A429-A7C3248C794E}">
  <ds:schemaRefs>
    <ds:schemaRef ds:uri="http://schemas.microsoft.com/office/2006/metadata/longProperties"/>
    <ds:schemaRef ds:uri=""/>
  </ds:schemaRefs>
</ds:datastoreItem>
</file>

<file path=docProps/app.xml><?xml version="1.0" encoding="utf-8"?>
<Properties xmlns="http://schemas.openxmlformats.org/officeDocument/2006/extended-properties" xmlns:vt="http://schemas.openxmlformats.org/officeDocument/2006/docPropsVTypes">
  <TotalTime>1488</TotalTime>
  <Words>3794</Words>
  <Application>Microsoft Office PowerPoint</Application>
  <PresentationFormat>On-screen Show (4:3)</PresentationFormat>
  <Paragraphs>495</Paragraphs>
  <Slides>55</Slides>
  <Notes>6</Notes>
  <HiddenSlides>0</HiddenSlides>
  <MMClips>0</MMClips>
  <ScaleCrop>false</ScaleCrop>
  <HeadingPairs>
    <vt:vector size="6" baseType="variant">
      <vt:variant>
        <vt:lpstr>Theme</vt:lpstr>
      </vt:variant>
      <vt:variant>
        <vt:i4>2</vt:i4>
      </vt:variant>
      <vt:variant>
        <vt:lpstr>Embedded OLE Servers</vt:lpstr>
      </vt:variant>
      <vt:variant>
        <vt:i4>5</vt:i4>
      </vt:variant>
      <vt:variant>
        <vt:lpstr>Slide Titles</vt:lpstr>
      </vt:variant>
      <vt:variant>
        <vt:i4>55</vt:i4>
      </vt:variant>
    </vt:vector>
  </HeadingPairs>
  <TitlesOfParts>
    <vt:vector size="62" baseType="lpstr">
      <vt:lpstr>Office Theme</vt:lpstr>
      <vt:lpstr>1_Office Theme</vt:lpstr>
      <vt:lpstr>Formel</vt:lpstr>
      <vt:lpstr>Worksheet</vt:lpstr>
      <vt:lpstr>Equation</vt:lpstr>
      <vt:lpstr>Dokument</vt:lpstr>
      <vt:lpstr>Document</vt:lpstr>
      <vt:lpstr>Slide 1</vt:lpstr>
      <vt:lpstr>Outline</vt:lpstr>
      <vt:lpstr>Slide 3</vt:lpstr>
      <vt:lpstr>Slide 4</vt:lpstr>
      <vt:lpstr>Slide 5</vt:lpstr>
      <vt:lpstr>Contesting paradigms</vt:lpstr>
      <vt:lpstr>Principle of effective demand, multiplier and credit creation</vt:lpstr>
      <vt:lpstr>Fundamental uncertainty</vt:lpstr>
      <vt:lpstr>Investment </vt:lpstr>
      <vt:lpstr>Unemployment</vt:lpstr>
      <vt:lpstr>Growth: neoclassical vs Keynes</vt:lpstr>
      <vt:lpstr>Keynesian criticisms against the Solow growth model</vt:lpstr>
      <vt:lpstr>Post Keynesian/ post-Kaleckian growth</vt:lpstr>
      <vt:lpstr>Income distribution: Glossary</vt:lpstr>
      <vt:lpstr>Effect of income distribution on growth: Contesting theories</vt:lpstr>
      <vt:lpstr>The basic Kaleckian models and fundamental elements of modern capitalism</vt:lpstr>
      <vt:lpstr>Post-Keynesian/Post-Kaleckian models</vt:lpstr>
      <vt:lpstr>…Post-Keynesian/Post-Kaleckian models</vt:lpstr>
      <vt:lpstr>Consumption (C)</vt:lpstr>
      <vt:lpstr>Slide 20</vt:lpstr>
      <vt:lpstr>Foreign sector</vt:lpstr>
      <vt:lpstr>Slide 22</vt:lpstr>
      <vt:lpstr>Slide 23</vt:lpstr>
      <vt:lpstr>National and global multiplier effects</vt:lpstr>
      <vt:lpstr>Fallacy of composition:  Inconsistency of the Macro vs. Micro rationale</vt:lpstr>
      <vt:lpstr>Slide 26</vt:lpstr>
      <vt:lpstr>Slide 27</vt:lpstr>
      <vt:lpstr>Slide 28</vt:lpstr>
      <vt:lpstr>Summary of the results  (Onaran &amp; Galanis 2012, UN/ILO; Onaran and Obst 2015 FEPS)</vt:lpstr>
      <vt:lpstr>THE MODEL WITH GOVERNMENT</vt:lpstr>
      <vt:lpstr>Consumption</vt:lpstr>
      <vt:lpstr>Slide 32</vt:lpstr>
      <vt:lpstr>Domestic and Export Prices, Exports, Imports</vt:lpstr>
      <vt:lpstr>Government</vt:lpstr>
      <vt:lpstr>Slide 35</vt:lpstr>
      <vt:lpstr>Slide 36</vt:lpstr>
      <vt:lpstr>Planet earth has not traded with Mars but still grew despite declining wage share until the Great Recession.  How?</vt:lpstr>
      <vt:lpstr>Distributional issues are at the very root of the recent crisis</vt:lpstr>
      <vt:lpstr> </vt:lpstr>
      <vt:lpstr>Slide 40</vt:lpstr>
      <vt:lpstr>Financialization, distribution, accumulation, productivity</vt:lpstr>
      <vt:lpstr>Conclusion</vt:lpstr>
      <vt:lpstr>Political and social constraints on full employment </vt:lpstr>
      <vt:lpstr>Long run?  Michal Kalecki on  “Political Aspects of Full Employment,” 1943 </vt:lpstr>
      <vt:lpstr>In the long run? </vt:lpstr>
      <vt:lpstr>Slide 46</vt:lpstr>
      <vt:lpstr>Policy Implications</vt:lpstr>
      <vt:lpstr>...Policy Implications</vt:lpstr>
      <vt:lpstr>...Policy Implications </vt:lpstr>
      <vt:lpstr>... Policy Implications: Macro economic context </vt:lpstr>
      <vt:lpstr>Slide 51</vt:lpstr>
      <vt:lpstr>Appendix</vt:lpstr>
      <vt:lpstr>Wage share (adjusted, ratio to GDP at factor cost, 1960-2013)</vt:lpstr>
      <vt:lpstr>Slide 54</vt:lpstr>
      <vt:lpstr>Slide 55</vt:lpstr>
    </vt:vector>
  </TitlesOfParts>
  <Company>University of Greenwich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 Office</dc:creator>
  <cp:lastModifiedBy>Ozlem</cp:lastModifiedBy>
  <cp:revision>214</cp:revision>
  <cp:lastPrinted>2015-06-10T13:52:00Z</cp:lastPrinted>
  <dcterms:created xsi:type="dcterms:W3CDTF">2010-01-29T11:32:22Z</dcterms:created>
  <dcterms:modified xsi:type="dcterms:W3CDTF">2017-06-05T14:15:58Z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
  </property>
  <property fmtid="{D5CDD505-2E9C-101B-9397-08002B2CF9AE}" pid="3" name="Delete">
    <vt:lpwstr>0</vt:lpwstr>
  </property>
  <property fmtid="{D5CDD505-2E9C-101B-9397-08002B2CF9AE}" pid="4" name="Responsible">
    <vt:lpwstr>107</vt:lpwstr>
  </property>
  <property fmtid="{D5CDD505-2E9C-101B-9397-08002B2CF9AE}" pid="5" name="ContentType">
    <vt:lpwstr>Document</vt:lpwstr>
  </property>
  <property fmtid="{D5CDD505-2E9C-101B-9397-08002B2CF9AE}" pid="6" name="Status">
    <vt:lpwstr/>
  </property>
  <property fmtid="{D5CDD505-2E9C-101B-9397-08002B2CF9AE}" pid="7" name="display_urn:schemas-microsoft-com:office:office#Responsible">
    <vt:lpwstr>Karen Brickman</vt:lpwstr>
  </property>
  <property fmtid="{D5CDD505-2E9C-101B-9397-08002B2CF9AE}" pid="8" name="Teaching Team">
    <vt:lpwstr/>
  </property>
  <property fmtid="{D5CDD505-2E9C-101B-9397-08002B2CF9AE}" pid="9" name="Session">
    <vt:lpwstr>201112</vt:lpwstr>
  </property>
  <property fmtid="{D5CDD505-2E9C-101B-9397-08002B2CF9AE}" pid="10" name="Order">
    <vt:lpwstr>1808700.00000000</vt:lpwstr>
  </property>
  <property fmtid="{D5CDD505-2E9C-101B-9397-08002B2CF9AE}" pid="11" name="_dlc_DocId">
    <vt:lpwstr>A27YRAVNS3AV-375-8703</vt:lpwstr>
  </property>
  <property fmtid="{D5CDD505-2E9C-101B-9397-08002B2CF9AE}" pid="12" name="_dlc_DocIdItemGuid">
    <vt:lpwstr>ccceca66-9524-4023-8950-6f0fcb0beece</vt:lpwstr>
  </property>
  <property fmtid="{D5CDD505-2E9C-101B-9397-08002B2CF9AE}" pid="13" name="_dlc_DocIdUrl">
    <vt:lpwstr>https://sharepoint.gre.ac.uk/BU/_layouts/DocIdRedir.aspx?ID=A27YRAVNS3AV-375-8703, A27YRAVNS3AV-375-8703</vt:lpwstr>
  </property>
  <property fmtid="{D5CDD505-2E9C-101B-9397-08002B2CF9AE}" pid="14" name="Folder Path">
    <vt:lpwstr>/BU/Course Warehouse 201415/ACCO 1095 - Management Accounting/ACCO 1095 Course Materials 2014-15/Course material 2014</vt:lpwstr>
  </property>
  <property fmtid="{D5CDD505-2E9C-101B-9397-08002B2CF9AE}" pid="15" name="WorkflowCreationPath">
    <vt:lpwstr>fd924857-9418-4540-b61e-379b10d961bd,2;fd924857-9418-4540-b61e-379b10d961bd,3;fd924857-9418-4540-b61e-379b10d961bd,4;fd924857-9418-4540-b61e-379b10d961bd,4;fd924857-9418-4540-b61e-379b10d961bd,4;fd924857-9418-4540-b61e-379b10d961bd,4;fd924857-9418-4540-b6</vt:lpwstr>
  </property>
  <property fmtid="{D5CDD505-2E9C-101B-9397-08002B2CF9AE}" pid="16" name="BU_Course_Local">
    <vt:lpwstr>2008</vt:lpwstr>
  </property>
  <property fmtid="{D5CDD505-2E9C-101B-9397-08002B2CF9AE}" pid="17" name="Partners">
    <vt:lpwstr>BROMLEY; ERC; K COLL; NWK; NYC; SEGI KL; SEGI PENANG; SEGI SJ; VHEC; ANHUI; GUFE; HAU</vt:lpwstr>
  </property>
  <property fmtid="{D5CDD505-2E9C-101B-9397-08002B2CF9AE}" pid="18" name="Dept">
    <vt:lpwstr>A&amp;F</vt:lpwstr>
  </property>
  <property fmtid="{D5CDD505-2E9C-101B-9397-08002B2CF9AE}" pid="19" name="display_urn:schemas-microsoft-com:office:office#Reviewer">
    <vt:lpwstr>Gerhard Kristandl</vt:lpwstr>
  </property>
  <property fmtid="{D5CDD505-2E9C-101B-9397-08002B2CF9AE}" pid="20" name="Reviewer">
    <vt:lpwstr>99</vt:lpwstr>
  </property>
  <property fmtid="{D5CDD505-2E9C-101B-9397-08002B2CF9AE}" pid="21" name="UpdateN">
    <vt:lpwstr>2.00000000000000</vt:lpwstr>
  </property>
  <property fmtid="{D5CDD505-2E9C-101B-9397-08002B2CF9AE}" pid="22" name="WorkflowChangePath">
    <vt:lpwstr>fd924857-9418-4540-b61e-379b10d961bd,3;fd924857-9418-4540-b61e-379b10d961bd,4;fd924857-9418-4540-b61e-379b10d961bd,5;fd924857-9418-4540-b61e-379b10d961bd,5;fd924857-9418-4540-b61e-379b10d961bd,5;fd924857-9418-4540-b61e-379b10d961bd,5;0f865909-d874-4afa-bd</vt:lpwstr>
  </property>
  <property fmtid="{D5CDD505-2E9C-101B-9397-08002B2CF9AE}" pid="23" name="Viewable">
    <vt:lpwstr>1</vt:lpwstr>
  </property>
  <property fmtid="{D5CDD505-2E9C-101B-9397-08002B2CF9AE}" pid="24" name="Workflow OK">
    <vt:lpwstr>13</vt:lpwstr>
  </property>
  <property fmtid="{D5CDD505-2E9C-101B-9397-08002B2CF9AE}" pid="25" name="With Error">
    <vt:lpwstr>10</vt:lpwstr>
  </property>
  <property fmtid="{D5CDD505-2E9C-101B-9397-08002B2CF9AE}" pid="26" name="External Examiner">
    <vt:lpwstr>1130;#STAFF\pk2814s</vt:lpwstr>
  </property>
  <property fmtid="{D5CDD505-2E9C-101B-9397-08002B2CF9AE}" pid="27" name="display_urn:schemas-microsoft-com:office:office#External_x0020_Examiner">
    <vt:lpwstr>Vicky Kiosse</vt:lpwstr>
  </property>
  <property fmtid="{D5CDD505-2E9C-101B-9397-08002B2CF9AE}" pid="28" name="IconOverlay">
    <vt:lpwstr/>
  </property>
</Properties>
</file>