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7"/>
  </p:notesMasterIdLst>
  <p:handoutMasterIdLst>
    <p:handoutMasterId r:id="rId38"/>
  </p:handoutMasterIdLst>
  <p:sldIdLst>
    <p:sldId id="270" r:id="rId5"/>
    <p:sldId id="748" r:id="rId6"/>
    <p:sldId id="749" r:id="rId7"/>
    <p:sldId id="349" r:id="rId8"/>
    <p:sldId id="750" r:id="rId9"/>
    <p:sldId id="316" r:id="rId10"/>
    <p:sldId id="345" r:id="rId11"/>
    <p:sldId id="348" r:id="rId12"/>
    <p:sldId id="261" r:id="rId13"/>
    <p:sldId id="751" r:id="rId14"/>
    <p:sldId id="752" r:id="rId15"/>
    <p:sldId id="753" r:id="rId16"/>
    <p:sldId id="754" r:id="rId17"/>
    <p:sldId id="755" r:id="rId18"/>
    <p:sldId id="757" r:id="rId19"/>
    <p:sldId id="763" r:id="rId20"/>
    <p:sldId id="759" r:id="rId21"/>
    <p:sldId id="765" r:id="rId22"/>
    <p:sldId id="760" r:id="rId23"/>
    <p:sldId id="764" r:id="rId24"/>
    <p:sldId id="761" r:id="rId25"/>
    <p:sldId id="311" r:id="rId26"/>
    <p:sldId id="333" r:id="rId27"/>
    <p:sldId id="350" r:id="rId28"/>
    <p:sldId id="767" r:id="rId29"/>
    <p:sldId id="327" r:id="rId30"/>
    <p:sldId id="329" r:id="rId31"/>
    <p:sldId id="330" r:id="rId32"/>
    <p:sldId id="334" r:id="rId33"/>
    <p:sldId id="747" r:id="rId34"/>
    <p:sldId id="766" r:id="rId35"/>
    <p:sldId id="762"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CFBE32-062E-4CC5-AFF0-BBB6180DB730}" v="20" dt="2026-06-22T07:21:42.546"/>
    <p1510:client id="{B384F6AD-6ECF-46D1-A4A8-3DA1242E605D}" v="9" dt="2026-06-21T20:09:38.876"/>
  </p1510:revLst>
</p1510:revInfo>
</file>

<file path=ppt/tableStyles.xml><?xml version="1.0" encoding="utf-8"?>
<a:tblStyleLst xmlns:a="http://schemas.openxmlformats.org/drawingml/2006/main" def="{5C22544A-7EE6-4342-B048-85BDC9FD1C3A}">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36" autoAdjust="0"/>
    <p:restoredTop sz="79915" autoAdjust="0"/>
  </p:normalViewPr>
  <p:slideViewPr>
    <p:cSldViewPr snapToGrid="0" showGuides="1">
      <p:cViewPr varScale="1">
        <p:scale>
          <a:sx n="50" d="100"/>
          <a:sy n="50" d="100"/>
        </p:scale>
        <p:origin x="1416" y="4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6" d="100"/>
          <a:sy n="96" d="100"/>
        </p:scale>
        <p:origin x="3688"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ina Kaltenbrunner" userId="3b8b9665-b8c3-4cf0-9b41-a74eb52634e5" providerId="ADAL" clId="{47CDE80C-D597-45B2-825C-F1083B3FB098}"/>
    <pc:docChg chg="undo custSel addSld delSld modSld sldOrd">
      <pc:chgData name="Annina Kaltenbrunner" userId="3b8b9665-b8c3-4cf0-9b41-a74eb52634e5" providerId="ADAL" clId="{47CDE80C-D597-45B2-825C-F1083B3FB098}" dt="2026-06-22T07:25:31.573" v="781" actId="20577"/>
      <pc:docMkLst>
        <pc:docMk/>
      </pc:docMkLst>
      <pc:sldChg chg="modSp mod">
        <pc:chgData name="Annina Kaltenbrunner" userId="3b8b9665-b8c3-4cf0-9b41-a74eb52634e5" providerId="ADAL" clId="{47CDE80C-D597-45B2-825C-F1083B3FB098}" dt="2026-06-22T07:16:33.011" v="650" actId="20577"/>
        <pc:sldMkLst>
          <pc:docMk/>
          <pc:sldMk cId="3471065049" sldId="311"/>
        </pc:sldMkLst>
        <pc:spChg chg="mod">
          <ac:chgData name="Annina Kaltenbrunner" userId="3b8b9665-b8c3-4cf0-9b41-a74eb52634e5" providerId="ADAL" clId="{47CDE80C-D597-45B2-825C-F1083B3FB098}" dt="2026-06-22T07:14:02.826" v="631" actId="20577"/>
          <ac:spMkLst>
            <pc:docMk/>
            <pc:sldMk cId="3471065049" sldId="311"/>
            <ac:spMk id="2" creationId="{CF73B7FF-9A44-40ED-B851-384F79F6746C}"/>
          </ac:spMkLst>
        </pc:spChg>
        <pc:spChg chg="mod">
          <ac:chgData name="Annina Kaltenbrunner" userId="3b8b9665-b8c3-4cf0-9b41-a74eb52634e5" providerId="ADAL" clId="{47CDE80C-D597-45B2-825C-F1083B3FB098}" dt="2026-06-22T07:16:33.011" v="650" actId="20577"/>
          <ac:spMkLst>
            <pc:docMk/>
            <pc:sldMk cId="3471065049" sldId="311"/>
            <ac:spMk id="3" creationId="{E1D2BAEC-662D-477B-80EB-2FD9F48A21AD}"/>
          </ac:spMkLst>
        </pc:spChg>
      </pc:sldChg>
      <pc:sldChg chg="modSp add mod">
        <pc:chgData name="Annina Kaltenbrunner" userId="3b8b9665-b8c3-4cf0-9b41-a74eb52634e5" providerId="ADAL" clId="{47CDE80C-D597-45B2-825C-F1083B3FB098}" dt="2026-06-22T07:21:20.027" v="758" actId="20577"/>
        <pc:sldMkLst>
          <pc:docMk/>
          <pc:sldMk cId="3481094013" sldId="327"/>
        </pc:sldMkLst>
        <pc:spChg chg="mod">
          <ac:chgData name="Annina Kaltenbrunner" userId="3b8b9665-b8c3-4cf0-9b41-a74eb52634e5" providerId="ADAL" clId="{47CDE80C-D597-45B2-825C-F1083B3FB098}" dt="2026-06-22T07:21:20.027" v="758" actId="20577"/>
          <ac:spMkLst>
            <pc:docMk/>
            <pc:sldMk cId="3481094013" sldId="327"/>
            <ac:spMk id="2" creationId="{00000000-0000-0000-0000-000000000000}"/>
          </ac:spMkLst>
        </pc:spChg>
        <pc:spChg chg="mod">
          <ac:chgData name="Annina Kaltenbrunner" userId="3b8b9665-b8c3-4cf0-9b41-a74eb52634e5" providerId="ADAL" clId="{47CDE80C-D597-45B2-825C-F1083B3FB098}" dt="2026-06-22T07:20:57.787" v="675"/>
          <ac:spMkLst>
            <pc:docMk/>
            <pc:sldMk cId="3481094013" sldId="327"/>
            <ac:spMk id="9" creationId="{0C0E2451-905D-FC70-3083-3A2BF0FF11F4}"/>
          </ac:spMkLst>
        </pc:spChg>
      </pc:sldChg>
      <pc:sldChg chg="modSp add">
        <pc:chgData name="Annina Kaltenbrunner" userId="3b8b9665-b8c3-4cf0-9b41-a74eb52634e5" providerId="ADAL" clId="{47CDE80C-D597-45B2-825C-F1083B3FB098}" dt="2026-06-22T07:21:31.634" v="759"/>
        <pc:sldMkLst>
          <pc:docMk/>
          <pc:sldMk cId="3165726975" sldId="329"/>
        </pc:sldMkLst>
        <pc:spChg chg="mod">
          <ac:chgData name="Annina Kaltenbrunner" userId="3b8b9665-b8c3-4cf0-9b41-a74eb52634e5" providerId="ADAL" clId="{47CDE80C-D597-45B2-825C-F1083B3FB098}" dt="2026-06-22T07:21:31.634" v="759"/>
          <ac:spMkLst>
            <pc:docMk/>
            <pc:sldMk cId="3165726975" sldId="329"/>
            <ac:spMk id="2" creationId="{00000000-0000-0000-0000-000000000000}"/>
          </ac:spMkLst>
        </pc:spChg>
      </pc:sldChg>
      <pc:sldChg chg="modSp add">
        <pc:chgData name="Annina Kaltenbrunner" userId="3b8b9665-b8c3-4cf0-9b41-a74eb52634e5" providerId="ADAL" clId="{47CDE80C-D597-45B2-825C-F1083B3FB098}" dt="2026-06-22T07:21:42.546" v="760"/>
        <pc:sldMkLst>
          <pc:docMk/>
          <pc:sldMk cId="200406978" sldId="330"/>
        </pc:sldMkLst>
        <pc:spChg chg="mod">
          <ac:chgData name="Annina Kaltenbrunner" userId="3b8b9665-b8c3-4cf0-9b41-a74eb52634e5" providerId="ADAL" clId="{47CDE80C-D597-45B2-825C-F1083B3FB098}" dt="2026-06-22T07:21:42.546" v="760"/>
          <ac:spMkLst>
            <pc:docMk/>
            <pc:sldMk cId="200406978" sldId="330"/>
            <ac:spMk id="2" creationId="{00000000-0000-0000-0000-000000000000}"/>
          </ac:spMkLst>
        </pc:spChg>
      </pc:sldChg>
      <pc:sldChg chg="modSp mod">
        <pc:chgData name="Annina Kaltenbrunner" userId="3b8b9665-b8c3-4cf0-9b41-a74eb52634e5" providerId="ADAL" clId="{47CDE80C-D597-45B2-825C-F1083B3FB098}" dt="2026-06-22T07:16:52.575" v="669" actId="20577"/>
        <pc:sldMkLst>
          <pc:docMk/>
          <pc:sldMk cId="0" sldId="333"/>
        </pc:sldMkLst>
        <pc:spChg chg="mod">
          <ac:chgData name="Annina Kaltenbrunner" userId="3b8b9665-b8c3-4cf0-9b41-a74eb52634e5" providerId="ADAL" clId="{47CDE80C-D597-45B2-825C-F1083B3FB098}" dt="2026-06-22T07:16:52.575" v="669" actId="20577"/>
          <ac:spMkLst>
            <pc:docMk/>
            <pc:sldMk cId="0" sldId="333"/>
            <ac:spMk id="2" creationId="{00000000-0000-0000-0000-000000000000}"/>
          </ac:spMkLst>
        </pc:spChg>
      </pc:sldChg>
      <pc:sldChg chg="modSp add">
        <pc:chgData name="Annina Kaltenbrunner" userId="3b8b9665-b8c3-4cf0-9b41-a74eb52634e5" providerId="ADAL" clId="{47CDE80C-D597-45B2-825C-F1083B3FB098}" dt="2026-06-22T07:20:57.787" v="675"/>
        <pc:sldMkLst>
          <pc:docMk/>
          <pc:sldMk cId="3394160529" sldId="334"/>
        </pc:sldMkLst>
        <pc:spChg chg="mod">
          <ac:chgData name="Annina Kaltenbrunner" userId="3b8b9665-b8c3-4cf0-9b41-a74eb52634e5" providerId="ADAL" clId="{47CDE80C-D597-45B2-825C-F1083B3FB098}" dt="2026-06-22T07:20:57.787" v="675"/>
          <ac:spMkLst>
            <pc:docMk/>
            <pc:sldMk cId="3394160529" sldId="334"/>
            <ac:spMk id="4" creationId="{00000000-0000-0000-0000-000000000000}"/>
          </ac:spMkLst>
        </pc:spChg>
      </pc:sldChg>
      <pc:sldChg chg="del">
        <pc:chgData name="Annina Kaltenbrunner" userId="3b8b9665-b8c3-4cf0-9b41-a74eb52634e5" providerId="ADAL" clId="{47CDE80C-D597-45B2-825C-F1083B3FB098}" dt="2026-06-22T07:17:30.685" v="670" actId="47"/>
        <pc:sldMkLst>
          <pc:docMk/>
          <pc:sldMk cId="2837424185" sldId="337"/>
        </pc:sldMkLst>
      </pc:sldChg>
      <pc:sldChg chg="del">
        <pc:chgData name="Annina Kaltenbrunner" userId="3b8b9665-b8c3-4cf0-9b41-a74eb52634e5" providerId="ADAL" clId="{47CDE80C-D597-45B2-825C-F1083B3FB098}" dt="2026-06-22T07:17:30.685" v="670" actId="47"/>
        <pc:sldMkLst>
          <pc:docMk/>
          <pc:sldMk cId="2666710173" sldId="338"/>
        </pc:sldMkLst>
      </pc:sldChg>
      <pc:sldChg chg="del">
        <pc:chgData name="Annina Kaltenbrunner" userId="3b8b9665-b8c3-4cf0-9b41-a74eb52634e5" providerId="ADAL" clId="{47CDE80C-D597-45B2-825C-F1083B3FB098}" dt="2026-06-22T07:17:30.685" v="670" actId="47"/>
        <pc:sldMkLst>
          <pc:docMk/>
          <pc:sldMk cId="2517113422" sldId="339"/>
        </pc:sldMkLst>
      </pc:sldChg>
      <pc:sldChg chg="modSp mod">
        <pc:chgData name="Annina Kaltenbrunner" userId="3b8b9665-b8c3-4cf0-9b41-a74eb52634e5" providerId="ADAL" clId="{47CDE80C-D597-45B2-825C-F1083B3FB098}" dt="2026-06-22T06:35:54.781" v="261" actId="20577"/>
        <pc:sldMkLst>
          <pc:docMk/>
          <pc:sldMk cId="0" sldId="345"/>
        </pc:sldMkLst>
        <pc:graphicFrameChg chg="modGraphic">
          <ac:chgData name="Annina Kaltenbrunner" userId="3b8b9665-b8c3-4cf0-9b41-a74eb52634e5" providerId="ADAL" clId="{47CDE80C-D597-45B2-825C-F1083B3FB098}" dt="2026-06-22T06:35:54.781" v="261" actId="20577"/>
          <ac:graphicFrameMkLst>
            <pc:docMk/>
            <pc:sldMk cId="0" sldId="345"/>
            <ac:graphicFrameMk id="9" creationId="{00000000-0000-0000-0000-000000000000}"/>
          </ac:graphicFrameMkLst>
        </pc:graphicFrameChg>
      </pc:sldChg>
      <pc:sldChg chg="modSp mod">
        <pc:chgData name="Annina Kaltenbrunner" userId="3b8b9665-b8c3-4cf0-9b41-a74eb52634e5" providerId="ADAL" clId="{47CDE80C-D597-45B2-825C-F1083B3FB098}" dt="2026-06-22T06:39:33.268" v="264" actId="20577"/>
        <pc:sldMkLst>
          <pc:docMk/>
          <pc:sldMk cId="302060864" sldId="348"/>
        </pc:sldMkLst>
        <pc:graphicFrameChg chg="mod modGraphic">
          <ac:chgData name="Annina Kaltenbrunner" userId="3b8b9665-b8c3-4cf0-9b41-a74eb52634e5" providerId="ADAL" clId="{47CDE80C-D597-45B2-825C-F1083B3FB098}" dt="2026-06-22T06:39:33.268" v="264" actId="20577"/>
          <ac:graphicFrameMkLst>
            <pc:docMk/>
            <pc:sldMk cId="302060864" sldId="348"/>
            <ac:graphicFrameMk id="4" creationId="{00000000-0000-0000-0000-000000000000}"/>
          </ac:graphicFrameMkLst>
        </pc:graphicFrameChg>
      </pc:sldChg>
      <pc:sldChg chg="modSp add">
        <pc:chgData name="Annina Kaltenbrunner" userId="3b8b9665-b8c3-4cf0-9b41-a74eb52634e5" providerId="ADAL" clId="{47CDE80C-D597-45B2-825C-F1083B3FB098}" dt="2026-06-22T07:20:57.787" v="675"/>
        <pc:sldMkLst>
          <pc:docMk/>
          <pc:sldMk cId="1842866207" sldId="747"/>
        </pc:sldMkLst>
        <pc:spChg chg="mod">
          <ac:chgData name="Annina Kaltenbrunner" userId="3b8b9665-b8c3-4cf0-9b41-a74eb52634e5" providerId="ADAL" clId="{47CDE80C-D597-45B2-825C-F1083B3FB098}" dt="2026-06-22T07:20:57.787" v="675"/>
          <ac:spMkLst>
            <pc:docMk/>
            <pc:sldMk cId="1842866207" sldId="747"/>
            <ac:spMk id="4" creationId="{B4EC8705-7A6A-CD69-8272-B6B8051AE7CC}"/>
          </ac:spMkLst>
        </pc:spChg>
      </pc:sldChg>
      <pc:sldChg chg="modSp mod">
        <pc:chgData name="Annina Kaltenbrunner" userId="3b8b9665-b8c3-4cf0-9b41-a74eb52634e5" providerId="ADAL" clId="{47CDE80C-D597-45B2-825C-F1083B3FB098}" dt="2026-06-22T06:05:21.388" v="6" actId="20577"/>
        <pc:sldMkLst>
          <pc:docMk/>
          <pc:sldMk cId="1166809072" sldId="748"/>
        </pc:sldMkLst>
        <pc:spChg chg="mod">
          <ac:chgData name="Annina Kaltenbrunner" userId="3b8b9665-b8c3-4cf0-9b41-a74eb52634e5" providerId="ADAL" clId="{47CDE80C-D597-45B2-825C-F1083B3FB098}" dt="2026-06-22T06:05:21.388" v="6" actId="20577"/>
          <ac:spMkLst>
            <pc:docMk/>
            <pc:sldMk cId="1166809072" sldId="748"/>
            <ac:spMk id="3" creationId="{76EBE93A-9BD2-EDE5-0A3C-4D5354D67F44}"/>
          </ac:spMkLst>
        </pc:spChg>
      </pc:sldChg>
      <pc:sldChg chg="modSp mod modNotesTx">
        <pc:chgData name="Annina Kaltenbrunner" userId="3b8b9665-b8c3-4cf0-9b41-a74eb52634e5" providerId="ADAL" clId="{47CDE80C-D597-45B2-825C-F1083B3FB098}" dt="2026-06-22T06:12:28.755" v="104" actId="20577"/>
        <pc:sldMkLst>
          <pc:docMk/>
          <pc:sldMk cId="1705426392" sldId="749"/>
        </pc:sldMkLst>
        <pc:spChg chg="mod">
          <ac:chgData name="Annina Kaltenbrunner" userId="3b8b9665-b8c3-4cf0-9b41-a74eb52634e5" providerId="ADAL" clId="{47CDE80C-D597-45B2-825C-F1083B3FB098}" dt="2026-06-22T06:08:15.485" v="38" actId="20577"/>
          <ac:spMkLst>
            <pc:docMk/>
            <pc:sldMk cId="1705426392" sldId="749"/>
            <ac:spMk id="3" creationId="{FE6CB0C5-196F-4593-C907-796542681D03}"/>
          </ac:spMkLst>
        </pc:spChg>
      </pc:sldChg>
      <pc:sldChg chg="modSp mod modNotesTx">
        <pc:chgData name="Annina Kaltenbrunner" userId="3b8b9665-b8c3-4cf0-9b41-a74eb52634e5" providerId="ADAL" clId="{47CDE80C-D597-45B2-825C-F1083B3FB098}" dt="2026-06-22T06:34:02.597" v="204" actId="20577"/>
        <pc:sldMkLst>
          <pc:docMk/>
          <pc:sldMk cId="2972580322" sldId="750"/>
        </pc:sldMkLst>
        <pc:spChg chg="mod">
          <ac:chgData name="Annina Kaltenbrunner" userId="3b8b9665-b8c3-4cf0-9b41-a74eb52634e5" providerId="ADAL" clId="{47CDE80C-D597-45B2-825C-F1083B3FB098}" dt="2026-06-22T06:34:02.597" v="204" actId="20577"/>
          <ac:spMkLst>
            <pc:docMk/>
            <pc:sldMk cId="2972580322" sldId="750"/>
            <ac:spMk id="3" creationId="{073E06F6-A375-CBCF-A006-48635C511459}"/>
          </ac:spMkLst>
        </pc:spChg>
      </pc:sldChg>
      <pc:sldChg chg="addSp delSp modSp mod modClrScheme chgLayout">
        <pc:chgData name="Annina Kaltenbrunner" userId="3b8b9665-b8c3-4cf0-9b41-a74eb52634e5" providerId="ADAL" clId="{47CDE80C-D597-45B2-825C-F1083B3FB098}" dt="2026-06-22T07:07:58.494" v="591" actId="20577"/>
        <pc:sldMkLst>
          <pc:docMk/>
          <pc:sldMk cId="1051401945" sldId="751"/>
        </pc:sldMkLst>
        <pc:spChg chg="mod">
          <ac:chgData name="Annina Kaltenbrunner" userId="3b8b9665-b8c3-4cf0-9b41-a74eb52634e5" providerId="ADAL" clId="{47CDE80C-D597-45B2-825C-F1083B3FB098}" dt="2026-06-22T07:07:44.923" v="580" actId="26606"/>
          <ac:spMkLst>
            <pc:docMk/>
            <pc:sldMk cId="1051401945" sldId="751"/>
            <ac:spMk id="2" creationId="{66604CD4-6EF6-EFF3-D169-7CCA4FF2877F}"/>
          </ac:spMkLst>
        </pc:spChg>
        <pc:spChg chg="mod">
          <ac:chgData name="Annina Kaltenbrunner" userId="3b8b9665-b8c3-4cf0-9b41-a74eb52634e5" providerId="ADAL" clId="{47CDE80C-D597-45B2-825C-F1083B3FB098}" dt="2026-06-22T07:07:58.494" v="591" actId="20577"/>
          <ac:spMkLst>
            <pc:docMk/>
            <pc:sldMk cId="1051401945" sldId="751"/>
            <ac:spMk id="3" creationId="{DAF5D37B-BFFC-1264-665C-79529DAE1432}"/>
          </ac:spMkLst>
        </pc:spChg>
        <pc:spChg chg="add del mod">
          <ac:chgData name="Annina Kaltenbrunner" userId="3b8b9665-b8c3-4cf0-9b41-a74eb52634e5" providerId="ADAL" clId="{47CDE80C-D597-45B2-825C-F1083B3FB098}" dt="2026-06-22T07:07:44.923" v="580" actId="26606"/>
          <ac:spMkLst>
            <pc:docMk/>
            <pc:sldMk cId="1051401945" sldId="751"/>
            <ac:spMk id="9" creationId="{D2895C5A-D50A-1EFA-B282-C0CB4E382350}"/>
          </ac:spMkLst>
        </pc:spChg>
        <pc:picChg chg="add mod">
          <ac:chgData name="Annina Kaltenbrunner" userId="3b8b9665-b8c3-4cf0-9b41-a74eb52634e5" providerId="ADAL" clId="{47CDE80C-D597-45B2-825C-F1083B3FB098}" dt="2026-06-22T07:07:51.216" v="581" actId="1076"/>
          <ac:picMkLst>
            <pc:docMk/>
            <pc:sldMk cId="1051401945" sldId="751"/>
            <ac:picMk id="4" creationId="{BAF56FE6-DD53-A373-C63E-424E6A4E8BD2}"/>
          </ac:picMkLst>
        </pc:picChg>
      </pc:sldChg>
      <pc:sldChg chg="addSp delSp modSp mod modTransition modClrScheme chgLayout modNotesTx">
        <pc:chgData name="Annina Kaltenbrunner" userId="3b8b9665-b8c3-4cf0-9b41-a74eb52634e5" providerId="ADAL" clId="{47CDE80C-D597-45B2-825C-F1083B3FB098}" dt="2026-06-22T07:09:33.129" v="610" actId="1076"/>
        <pc:sldMkLst>
          <pc:docMk/>
          <pc:sldMk cId="2330482467" sldId="752"/>
        </pc:sldMkLst>
        <pc:spChg chg="mod">
          <ac:chgData name="Annina Kaltenbrunner" userId="3b8b9665-b8c3-4cf0-9b41-a74eb52634e5" providerId="ADAL" clId="{47CDE80C-D597-45B2-825C-F1083B3FB098}" dt="2026-06-22T07:09:10.594" v="598" actId="26606"/>
          <ac:spMkLst>
            <pc:docMk/>
            <pc:sldMk cId="2330482467" sldId="752"/>
            <ac:spMk id="2" creationId="{AF3CF4A2-24C4-6BD9-62A6-C10CA564B5AD}"/>
          </ac:spMkLst>
        </pc:spChg>
        <pc:spChg chg="mod">
          <ac:chgData name="Annina Kaltenbrunner" userId="3b8b9665-b8c3-4cf0-9b41-a74eb52634e5" providerId="ADAL" clId="{47CDE80C-D597-45B2-825C-F1083B3FB098}" dt="2026-06-22T07:09:27.368" v="608" actId="20577"/>
          <ac:spMkLst>
            <pc:docMk/>
            <pc:sldMk cId="2330482467" sldId="752"/>
            <ac:spMk id="3" creationId="{D3BC8896-8E20-9450-8E6F-4803CFA492BE}"/>
          </ac:spMkLst>
        </pc:spChg>
        <pc:spChg chg="add del mod">
          <ac:chgData name="Annina Kaltenbrunner" userId="3b8b9665-b8c3-4cf0-9b41-a74eb52634e5" providerId="ADAL" clId="{47CDE80C-D597-45B2-825C-F1083B3FB098}" dt="2026-06-22T07:09:04.845" v="596" actId="26606"/>
          <ac:spMkLst>
            <pc:docMk/>
            <pc:sldMk cId="2330482467" sldId="752"/>
            <ac:spMk id="9" creationId="{C0E593F9-F347-323C-BAD1-4465689BE683}"/>
          </ac:spMkLst>
        </pc:spChg>
        <pc:spChg chg="add del mod">
          <ac:chgData name="Annina Kaltenbrunner" userId="3b8b9665-b8c3-4cf0-9b41-a74eb52634e5" providerId="ADAL" clId="{47CDE80C-D597-45B2-825C-F1083B3FB098}" dt="2026-06-22T07:09:10.594" v="598" actId="26606"/>
          <ac:spMkLst>
            <pc:docMk/>
            <pc:sldMk cId="2330482467" sldId="752"/>
            <ac:spMk id="11" creationId="{43F54BFE-9E1A-5DE3-16CF-006EA9D098C8}"/>
          </ac:spMkLst>
        </pc:spChg>
        <pc:picChg chg="add mod">
          <ac:chgData name="Annina Kaltenbrunner" userId="3b8b9665-b8c3-4cf0-9b41-a74eb52634e5" providerId="ADAL" clId="{47CDE80C-D597-45B2-825C-F1083B3FB098}" dt="2026-06-22T07:09:33.129" v="610" actId="1076"/>
          <ac:picMkLst>
            <pc:docMk/>
            <pc:sldMk cId="2330482467" sldId="752"/>
            <ac:picMk id="4" creationId="{C11107C9-2EF8-2F2D-FD82-A6570D593E94}"/>
          </ac:picMkLst>
        </pc:picChg>
        <pc:picChg chg="add">
          <ac:chgData name="Annina Kaltenbrunner" userId="3b8b9665-b8c3-4cf0-9b41-a74eb52634e5" providerId="ADAL" clId="{47CDE80C-D597-45B2-825C-F1083B3FB098}" dt="2026-06-22T07:08:53.589" v="592"/>
          <ac:picMkLst>
            <pc:docMk/>
            <pc:sldMk cId="2330482467" sldId="752"/>
            <ac:picMk id="1026" creationId="{C1562668-43D3-70A8-625A-7691BE2E7A2F}"/>
          </ac:picMkLst>
        </pc:picChg>
      </pc:sldChg>
      <pc:sldChg chg="modNotesTx">
        <pc:chgData name="Annina Kaltenbrunner" userId="3b8b9665-b8c3-4cf0-9b41-a74eb52634e5" providerId="ADAL" clId="{47CDE80C-D597-45B2-825C-F1083B3FB098}" dt="2026-06-22T06:57:30.342" v="555" actId="20577"/>
        <pc:sldMkLst>
          <pc:docMk/>
          <pc:sldMk cId="3543747459" sldId="757"/>
        </pc:sldMkLst>
      </pc:sldChg>
      <pc:sldChg chg="addSp modSp mod">
        <pc:chgData name="Annina Kaltenbrunner" userId="3b8b9665-b8c3-4cf0-9b41-a74eb52634e5" providerId="ADAL" clId="{47CDE80C-D597-45B2-825C-F1083B3FB098}" dt="2026-06-22T07:10:14.054" v="612" actId="1076"/>
        <pc:sldMkLst>
          <pc:docMk/>
          <pc:sldMk cId="2365554040" sldId="760"/>
        </pc:sldMkLst>
        <pc:picChg chg="add mod">
          <ac:chgData name="Annina Kaltenbrunner" userId="3b8b9665-b8c3-4cf0-9b41-a74eb52634e5" providerId="ADAL" clId="{47CDE80C-D597-45B2-825C-F1083B3FB098}" dt="2026-06-22T07:10:14.054" v="612" actId="1076"/>
          <ac:picMkLst>
            <pc:docMk/>
            <pc:sldMk cId="2365554040" sldId="760"/>
            <ac:picMk id="4" creationId="{60E87483-B505-31D7-7A86-97CD89948360}"/>
          </ac:picMkLst>
        </pc:picChg>
      </pc:sldChg>
      <pc:sldChg chg="addSp delSp modSp mod">
        <pc:chgData name="Annina Kaltenbrunner" userId="3b8b9665-b8c3-4cf0-9b41-a74eb52634e5" providerId="ADAL" clId="{47CDE80C-D597-45B2-825C-F1083B3FB098}" dt="2026-06-22T07:13:36.854" v="616" actId="26606"/>
        <pc:sldMkLst>
          <pc:docMk/>
          <pc:sldMk cId="1670674002" sldId="761"/>
        </pc:sldMkLst>
        <pc:spChg chg="mod">
          <ac:chgData name="Annina Kaltenbrunner" userId="3b8b9665-b8c3-4cf0-9b41-a74eb52634e5" providerId="ADAL" clId="{47CDE80C-D597-45B2-825C-F1083B3FB098}" dt="2026-06-22T07:13:36.854" v="616" actId="26606"/>
          <ac:spMkLst>
            <pc:docMk/>
            <pc:sldMk cId="1670674002" sldId="761"/>
            <ac:spMk id="2" creationId="{8CCF25CE-B465-D731-E441-50F2843883ED}"/>
          </ac:spMkLst>
        </pc:spChg>
        <pc:spChg chg="add del">
          <ac:chgData name="Annina Kaltenbrunner" userId="3b8b9665-b8c3-4cf0-9b41-a74eb52634e5" providerId="ADAL" clId="{47CDE80C-D597-45B2-825C-F1083B3FB098}" dt="2026-06-22T07:13:36.854" v="616" actId="26606"/>
          <ac:spMkLst>
            <pc:docMk/>
            <pc:sldMk cId="1670674002" sldId="761"/>
            <ac:spMk id="3" creationId="{33559B04-D838-EFD2-48E7-3A3A74DDB889}"/>
          </ac:spMkLst>
        </pc:spChg>
        <pc:graphicFrameChg chg="add del">
          <ac:chgData name="Annina Kaltenbrunner" userId="3b8b9665-b8c3-4cf0-9b41-a74eb52634e5" providerId="ADAL" clId="{47CDE80C-D597-45B2-825C-F1083B3FB098}" dt="2026-06-22T07:13:36.854" v="616" actId="26606"/>
          <ac:graphicFrameMkLst>
            <pc:docMk/>
            <pc:sldMk cId="1670674002" sldId="761"/>
            <ac:graphicFrameMk id="5" creationId="{4FEEAF19-6296-317F-71A1-689284470C6D}"/>
          </ac:graphicFrameMkLst>
        </pc:graphicFrameChg>
      </pc:sldChg>
      <pc:sldChg chg="modSp mod">
        <pc:chgData name="Annina Kaltenbrunner" userId="3b8b9665-b8c3-4cf0-9b41-a74eb52634e5" providerId="ADAL" clId="{47CDE80C-D597-45B2-825C-F1083B3FB098}" dt="2026-06-22T07:17:42.613" v="672" actId="20577"/>
        <pc:sldMkLst>
          <pc:docMk/>
          <pc:sldMk cId="3876057143" sldId="762"/>
        </pc:sldMkLst>
        <pc:spChg chg="mod">
          <ac:chgData name="Annina Kaltenbrunner" userId="3b8b9665-b8c3-4cf0-9b41-a74eb52634e5" providerId="ADAL" clId="{47CDE80C-D597-45B2-825C-F1083B3FB098}" dt="2026-06-22T07:17:42.613" v="672" actId="20577"/>
          <ac:spMkLst>
            <pc:docMk/>
            <pc:sldMk cId="3876057143" sldId="762"/>
            <ac:spMk id="2" creationId="{16829DA3-5A0C-9C3A-9CD6-A70238057215}"/>
          </ac:spMkLst>
        </pc:spChg>
      </pc:sldChg>
      <pc:sldChg chg="addSp delSp modSp mod">
        <pc:chgData name="Annina Kaltenbrunner" userId="3b8b9665-b8c3-4cf0-9b41-a74eb52634e5" providerId="ADAL" clId="{47CDE80C-D597-45B2-825C-F1083B3FB098}" dt="2026-06-22T07:01:33.838" v="570"/>
        <pc:sldMkLst>
          <pc:docMk/>
          <pc:sldMk cId="1460678612" sldId="763"/>
        </pc:sldMkLst>
        <pc:spChg chg="del">
          <ac:chgData name="Annina Kaltenbrunner" userId="3b8b9665-b8c3-4cf0-9b41-a74eb52634e5" providerId="ADAL" clId="{47CDE80C-D597-45B2-825C-F1083B3FB098}" dt="2026-06-22T07:01:02.830" v="557" actId="478"/>
          <ac:spMkLst>
            <pc:docMk/>
            <pc:sldMk cId="1460678612" sldId="763"/>
            <ac:spMk id="5" creationId="{DEA37FFC-EFA5-2D90-40A8-4A48F7C256FB}"/>
          </ac:spMkLst>
        </pc:spChg>
        <pc:spChg chg="add del mod">
          <ac:chgData name="Annina Kaltenbrunner" userId="3b8b9665-b8c3-4cf0-9b41-a74eb52634e5" providerId="ADAL" clId="{47CDE80C-D597-45B2-825C-F1083B3FB098}" dt="2026-06-22T07:01:06.055" v="558"/>
          <ac:spMkLst>
            <pc:docMk/>
            <pc:sldMk cId="1460678612" sldId="763"/>
            <ac:spMk id="6" creationId="{C180D010-0ED4-AED3-6821-38A583B629B4}"/>
          </ac:spMkLst>
        </pc:spChg>
        <pc:spChg chg="add mod">
          <ac:chgData name="Annina Kaltenbrunner" userId="3b8b9665-b8c3-4cf0-9b41-a74eb52634e5" providerId="ADAL" clId="{47CDE80C-D597-45B2-825C-F1083B3FB098}" dt="2026-06-22T07:01:33.838" v="570"/>
          <ac:spMkLst>
            <pc:docMk/>
            <pc:sldMk cId="1460678612" sldId="763"/>
            <ac:spMk id="8" creationId="{D5BD45E4-D9DB-2AC2-91A1-8DEACC7BD782}"/>
          </ac:spMkLst>
        </pc:spChg>
        <pc:picChg chg="del">
          <ac:chgData name="Annina Kaltenbrunner" userId="3b8b9665-b8c3-4cf0-9b41-a74eb52634e5" providerId="ADAL" clId="{47CDE80C-D597-45B2-825C-F1083B3FB098}" dt="2026-06-22T07:00:59.164" v="556" actId="478"/>
          <ac:picMkLst>
            <pc:docMk/>
            <pc:sldMk cId="1460678612" sldId="763"/>
            <ac:picMk id="4" creationId="{5CDFD615-231A-AA58-E1DA-FBAA99FC9173}"/>
          </ac:picMkLst>
        </pc:picChg>
        <pc:picChg chg="add mod">
          <ac:chgData name="Annina Kaltenbrunner" userId="3b8b9665-b8c3-4cf0-9b41-a74eb52634e5" providerId="ADAL" clId="{47CDE80C-D597-45B2-825C-F1083B3FB098}" dt="2026-06-22T07:01:10.020" v="559" actId="1076"/>
          <ac:picMkLst>
            <pc:docMk/>
            <pc:sldMk cId="1460678612" sldId="763"/>
            <ac:picMk id="7" creationId="{5C4B8D45-AA37-9997-1D83-D0BC6201268A}"/>
          </ac:picMkLst>
        </pc:picChg>
      </pc:sldChg>
      <pc:sldChg chg="addSp delSp modSp new mod">
        <pc:chgData name="Annina Kaltenbrunner" userId="3b8b9665-b8c3-4cf0-9b41-a74eb52634e5" providerId="ADAL" clId="{47CDE80C-D597-45B2-825C-F1083B3FB098}" dt="2026-06-22T07:06:29.050" v="576" actId="1076"/>
        <pc:sldMkLst>
          <pc:docMk/>
          <pc:sldMk cId="3624711852" sldId="765"/>
        </pc:sldMkLst>
        <pc:spChg chg="mod">
          <ac:chgData name="Annina Kaltenbrunner" userId="3b8b9665-b8c3-4cf0-9b41-a74eb52634e5" providerId="ADAL" clId="{47CDE80C-D597-45B2-825C-F1083B3FB098}" dt="2026-06-22T07:06:05.151" v="572"/>
          <ac:spMkLst>
            <pc:docMk/>
            <pc:sldMk cId="3624711852" sldId="765"/>
            <ac:spMk id="2" creationId="{79056BBE-EBE9-C327-7057-CBA11544FF30}"/>
          </ac:spMkLst>
        </pc:spChg>
        <pc:spChg chg="del">
          <ac:chgData name="Annina Kaltenbrunner" userId="3b8b9665-b8c3-4cf0-9b41-a74eb52634e5" providerId="ADAL" clId="{47CDE80C-D597-45B2-825C-F1083B3FB098}" dt="2026-06-22T07:06:08.411" v="573" actId="22"/>
          <ac:spMkLst>
            <pc:docMk/>
            <pc:sldMk cId="3624711852" sldId="765"/>
            <ac:spMk id="3" creationId="{05F44C39-9C4A-6E7A-DBFA-75C71C77B37C}"/>
          </ac:spMkLst>
        </pc:spChg>
        <pc:spChg chg="add del mod">
          <ac:chgData name="Annina Kaltenbrunner" userId="3b8b9665-b8c3-4cf0-9b41-a74eb52634e5" providerId="ADAL" clId="{47CDE80C-D597-45B2-825C-F1083B3FB098}" dt="2026-06-22T07:06:25.416" v="575"/>
          <ac:spMkLst>
            <pc:docMk/>
            <pc:sldMk cId="3624711852" sldId="765"/>
            <ac:spMk id="7" creationId="{384B8D73-E7B7-89E5-D18E-B326B24CABBB}"/>
          </ac:spMkLst>
        </pc:spChg>
        <pc:picChg chg="add del mod ord">
          <ac:chgData name="Annina Kaltenbrunner" userId="3b8b9665-b8c3-4cf0-9b41-a74eb52634e5" providerId="ADAL" clId="{47CDE80C-D597-45B2-825C-F1083B3FB098}" dt="2026-06-22T07:06:11.029" v="574" actId="478"/>
          <ac:picMkLst>
            <pc:docMk/>
            <pc:sldMk cId="3624711852" sldId="765"/>
            <ac:picMk id="5" creationId="{FCA9C2DF-3642-6061-C851-0B408ACB4056}"/>
          </ac:picMkLst>
        </pc:picChg>
        <pc:picChg chg="add mod">
          <ac:chgData name="Annina Kaltenbrunner" userId="3b8b9665-b8c3-4cf0-9b41-a74eb52634e5" providerId="ADAL" clId="{47CDE80C-D597-45B2-825C-F1083B3FB098}" dt="2026-06-22T07:06:29.050" v="576" actId="1076"/>
          <ac:picMkLst>
            <pc:docMk/>
            <pc:sldMk cId="3624711852" sldId="765"/>
            <ac:picMk id="8" creationId="{EEC1E77E-ACF1-9CF2-D19A-CB2555F66511}"/>
          </ac:picMkLst>
        </pc:picChg>
      </pc:sldChg>
      <pc:sldChg chg="new del">
        <pc:chgData name="Annina Kaltenbrunner" userId="3b8b9665-b8c3-4cf0-9b41-a74eb52634e5" providerId="ADAL" clId="{47CDE80C-D597-45B2-825C-F1083B3FB098}" dt="2026-06-22T07:12:56.440" v="614" actId="47"/>
        <pc:sldMkLst>
          <pc:docMk/>
          <pc:sldMk cId="416791444" sldId="766"/>
        </pc:sldMkLst>
      </pc:sldChg>
      <pc:sldChg chg="modSp add">
        <pc:chgData name="Annina Kaltenbrunner" userId="3b8b9665-b8c3-4cf0-9b41-a74eb52634e5" providerId="ADAL" clId="{47CDE80C-D597-45B2-825C-F1083B3FB098}" dt="2026-06-22T07:20:57.787" v="675"/>
        <pc:sldMkLst>
          <pc:docMk/>
          <pc:sldMk cId="1325058369" sldId="766"/>
        </pc:sldMkLst>
        <pc:spChg chg="mod">
          <ac:chgData name="Annina Kaltenbrunner" userId="3b8b9665-b8c3-4cf0-9b41-a74eb52634e5" providerId="ADAL" clId="{47CDE80C-D597-45B2-825C-F1083B3FB098}" dt="2026-06-22T07:20:57.787" v="675"/>
          <ac:spMkLst>
            <pc:docMk/>
            <pc:sldMk cId="1325058369" sldId="766"/>
            <ac:spMk id="4" creationId="{80D26F4D-010C-2EEE-C934-B121E3198E7C}"/>
          </ac:spMkLst>
        </pc:spChg>
      </pc:sldChg>
      <pc:sldChg chg="new del">
        <pc:chgData name="Annina Kaltenbrunner" userId="3b8b9665-b8c3-4cf0-9b41-a74eb52634e5" providerId="ADAL" clId="{47CDE80C-D597-45B2-825C-F1083B3FB098}" dt="2026-06-22T07:17:49.964" v="674" actId="47"/>
        <pc:sldMkLst>
          <pc:docMk/>
          <pc:sldMk cId="2735173878" sldId="766"/>
        </pc:sldMkLst>
      </pc:sldChg>
      <pc:sldChg chg="addSp delSp modSp new mod ord">
        <pc:chgData name="Annina Kaltenbrunner" userId="3b8b9665-b8c3-4cf0-9b41-a74eb52634e5" providerId="ADAL" clId="{47CDE80C-D597-45B2-825C-F1083B3FB098}" dt="2026-06-22T07:25:31.573" v="781" actId="20577"/>
        <pc:sldMkLst>
          <pc:docMk/>
          <pc:sldMk cId="739451541" sldId="767"/>
        </pc:sldMkLst>
        <pc:spChg chg="mod">
          <ac:chgData name="Annina Kaltenbrunner" userId="3b8b9665-b8c3-4cf0-9b41-a74eb52634e5" providerId="ADAL" clId="{47CDE80C-D597-45B2-825C-F1083B3FB098}" dt="2026-06-22T07:25:31.573" v="781" actId="20577"/>
          <ac:spMkLst>
            <pc:docMk/>
            <pc:sldMk cId="739451541" sldId="767"/>
            <ac:spMk id="2" creationId="{B1D507FC-2F2D-7CC2-4B36-E3828AB10C8F}"/>
          </ac:spMkLst>
        </pc:spChg>
        <pc:spChg chg="del">
          <ac:chgData name="Annina Kaltenbrunner" userId="3b8b9665-b8c3-4cf0-9b41-a74eb52634e5" providerId="ADAL" clId="{47CDE80C-D597-45B2-825C-F1083B3FB098}" dt="2026-06-22T07:25:23.860" v="766" actId="22"/>
          <ac:spMkLst>
            <pc:docMk/>
            <pc:sldMk cId="739451541" sldId="767"/>
            <ac:spMk id="3" creationId="{6273386D-3445-A178-1DBE-B94EEBCD574A}"/>
          </ac:spMkLst>
        </pc:spChg>
        <pc:picChg chg="add mod ord">
          <ac:chgData name="Annina Kaltenbrunner" userId="3b8b9665-b8c3-4cf0-9b41-a74eb52634e5" providerId="ADAL" clId="{47CDE80C-D597-45B2-825C-F1083B3FB098}" dt="2026-06-22T07:25:23.860" v="766" actId="22"/>
          <ac:picMkLst>
            <pc:docMk/>
            <pc:sldMk cId="739451541" sldId="767"/>
            <ac:picMk id="5" creationId="{30157AB1-9EAC-253F-7C6A-E3ED2AA33F65}"/>
          </ac:picMkLst>
        </pc:picChg>
      </pc:sldChg>
      <pc:sldChg chg="new del">
        <pc:chgData name="Annina Kaltenbrunner" userId="3b8b9665-b8c3-4cf0-9b41-a74eb52634e5" providerId="ADAL" clId="{47CDE80C-D597-45B2-825C-F1083B3FB098}" dt="2026-06-22T07:24:04.053" v="762" actId="47"/>
        <pc:sldMkLst>
          <pc:docMk/>
          <pc:sldMk cId="3105494437" sldId="76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C63324-E45B-4846-AD6E-3A3F88E98B8E}" type="doc">
      <dgm:prSet loTypeId="urn:microsoft.com/office/officeart/2011/layout/RadialPictureList" loCatId="picture" qsTypeId="urn:microsoft.com/office/officeart/2005/8/quickstyle/simple1" qsCatId="simple" csTypeId="urn:microsoft.com/office/officeart/2005/8/colors/accent1_2" csCatId="accent1" phldr="1"/>
      <dgm:spPr/>
      <dgm:t>
        <a:bodyPr/>
        <a:lstStyle/>
        <a:p>
          <a:endParaRPr lang="en-GB"/>
        </a:p>
      </dgm:t>
    </dgm:pt>
    <dgm:pt modelId="{75116028-A12F-49F4-8E1A-6E04B0C4A499}">
      <dgm:prSet phldrT="[Text]"/>
      <dgm:spPr/>
      <dgm:t>
        <a:bodyPr/>
        <a:lstStyle/>
        <a:p>
          <a:r>
            <a:rPr lang="en-US" dirty="0"/>
            <a:t>PKE</a:t>
          </a:r>
          <a:endParaRPr lang="en-GB" dirty="0"/>
        </a:p>
      </dgm:t>
    </dgm:pt>
    <dgm:pt modelId="{8C550564-BF29-4E0A-AE4B-82BCB67DCD82}" type="parTrans" cxnId="{7742E4BB-D4DC-415A-B9AC-7371A55CD0BD}">
      <dgm:prSet/>
      <dgm:spPr/>
      <dgm:t>
        <a:bodyPr/>
        <a:lstStyle/>
        <a:p>
          <a:endParaRPr lang="en-GB"/>
        </a:p>
      </dgm:t>
    </dgm:pt>
    <dgm:pt modelId="{262BA140-C28D-43AD-96F6-4CD47772D86F}" type="sibTrans" cxnId="{7742E4BB-D4DC-415A-B9AC-7371A55CD0BD}">
      <dgm:prSet/>
      <dgm:spPr/>
      <dgm:t>
        <a:bodyPr/>
        <a:lstStyle/>
        <a:p>
          <a:endParaRPr lang="en-GB"/>
        </a:p>
      </dgm:t>
    </dgm:pt>
    <dgm:pt modelId="{7AFBEC8B-65A1-4A05-85BD-063A4F29A7ED}">
      <dgm:prSet phldrT="[Text]"/>
      <dgm:spPr/>
      <dgm:t>
        <a:bodyPr/>
        <a:lstStyle/>
        <a:p>
          <a:r>
            <a:rPr lang="en-US" dirty="0" err="1"/>
            <a:t>Kalecki</a:t>
          </a:r>
          <a:r>
            <a:rPr lang="en-US" dirty="0"/>
            <a:t>: wage-led growth</a:t>
          </a:r>
          <a:endParaRPr lang="en-GB" dirty="0"/>
        </a:p>
      </dgm:t>
    </dgm:pt>
    <dgm:pt modelId="{166F0389-26D4-4766-ABEE-3F8C65A0FA81}" type="parTrans" cxnId="{E9FB04EF-883E-4A8F-B22E-7BC85879EA60}">
      <dgm:prSet/>
      <dgm:spPr/>
      <dgm:t>
        <a:bodyPr/>
        <a:lstStyle/>
        <a:p>
          <a:endParaRPr lang="en-GB"/>
        </a:p>
      </dgm:t>
    </dgm:pt>
    <dgm:pt modelId="{512A41BC-6771-4CFB-ACE2-5EFFEE3EC44D}" type="sibTrans" cxnId="{E9FB04EF-883E-4A8F-B22E-7BC85879EA60}">
      <dgm:prSet/>
      <dgm:spPr/>
      <dgm:t>
        <a:bodyPr/>
        <a:lstStyle/>
        <a:p>
          <a:endParaRPr lang="en-GB"/>
        </a:p>
      </dgm:t>
    </dgm:pt>
    <dgm:pt modelId="{3D886EAA-A09C-4B3D-A134-60EE16005048}">
      <dgm:prSet phldrT="[Text]"/>
      <dgm:spPr/>
      <dgm:t>
        <a:bodyPr/>
        <a:lstStyle/>
        <a:p>
          <a:r>
            <a:rPr lang="en-US" dirty="0"/>
            <a:t>Minsky:  financial cycles</a:t>
          </a:r>
          <a:endParaRPr lang="en-GB" dirty="0"/>
        </a:p>
      </dgm:t>
    </dgm:pt>
    <dgm:pt modelId="{EA1AFC4E-11C4-4277-8903-E72B0DC9D75E}" type="parTrans" cxnId="{501EBB95-CC2F-4A21-B5C1-693BDF431316}">
      <dgm:prSet/>
      <dgm:spPr/>
      <dgm:t>
        <a:bodyPr/>
        <a:lstStyle/>
        <a:p>
          <a:endParaRPr lang="en-GB"/>
        </a:p>
      </dgm:t>
    </dgm:pt>
    <dgm:pt modelId="{F6C7E6A4-5BED-4E83-94B2-E7D3DD40CD71}" type="sibTrans" cxnId="{501EBB95-CC2F-4A21-B5C1-693BDF431316}">
      <dgm:prSet/>
      <dgm:spPr/>
      <dgm:t>
        <a:bodyPr/>
        <a:lstStyle/>
        <a:p>
          <a:endParaRPr lang="en-GB"/>
        </a:p>
      </dgm:t>
    </dgm:pt>
    <dgm:pt modelId="{69E7FFB1-138D-4C9F-9BF8-EE7477A36893}">
      <dgm:prSet phldrT="[Text]"/>
      <dgm:spPr/>
      <dgm:t>
        <a:bodyPr/>
        <a:lstStyle/>
        <a:p>
          <a:r>
            <a:rPr lang="en-US" dirty="0"/>
            <a:t>Kaldor: endogenous tech progress</a:t>
          </a:r>
          <a:endParaRPr lang="en-GB" dirty="0"/>
        </a:p>
      </dgm:t>
    </dgm:pt>
    <dgm:pt modelId="{43E3D3D9-651C-4A5A-8F88-EA4212523889}" type="parTrans" cxnId="{2FB2C578-493E-4860-9196-4A6834D4B924}">
      <dgm:prSet/>
      <dgm:spPr/>
      <dgm:t>
        <a:bodyPr/>
        <a:lstStyle/>
        <a:p>
          <a:endParaRPr lang="en-GB"/>
        </a:p>
      </dgm:t>
    </dgm:pt>
    <dgm:pt modelId="{BC99C8D8-43E2-42F7-9888-884280818CDD}" type="sibTrans" cxnId="{2FB2C578-493E-4860-9196-4A6834D4B924}">
      <dgm:prSet/>
      <dgm:spPr/>
      <dgm:t>
        <a:bodyPr/>
        <a:lstStyle/>
        <a:p>
          <a:endParaRPr lang="en-GB"/>
        </a:p>
      </dgm:t>
    </dgm:pt>
    <dgm:pt modelId="{9885DD69-26C6-4C55-8BD9-489C39B05FDF}">
      <dgm:prSet phldrT="[Text]"/>
      <dgm:spPr/>
      <dgm:t>
        <a:bodyPr/>
        <a:lstStyle/>
        <a:p>
          <a:r>
            <a:rPr lang="en-US" dirty="0"/>
            <a:t>Keynes: effective demand, multiplier, involuntary unemployment</a:t>
          </a:r>
          <a:endParaRPr lang="en-GB" dirty="0"/>
        </a:p>
      </dgm:t>
    </dgm:pt>
    <dgm:pt modelId="{8A9FBBA3-5A3B-4626-B615-A9C6B8B87AA0}" type="parTrans" cxnId="{1ECD3C42-70C5-4F21-B386-7D670BBB0946}">
      <dgm:prSet/>
      <dgm:spPr/>
      <dgm:t>
        <a:bodyPr/>
        <a:lstStyle/>
        <a:p>
          <a:endParaRPr lang="en-GB"/>
        </a:p>
      </dgm:t>
    </dgm:pt>
    <dgm:pt modelId="{2EB6895B-5969-4766-B605-165B6E2D0C05}" type="sibTrans" cxnId="{1ECD3C42-70C5-4F21-B386-7D670BBB0946}">
      <dgm:prSet/>
      <dgm:spPr/>
      <dgm:t>
        <a:bodyPr/>
        <a:lstStyle/>
        <a:p>
          <a:endParaRPr lang="en-GB"/>
        </a:p>
      </dgm:t>
    </dgm:pt>
    <dgm:pt modelId="{C9B06144-75DD-4343-8047-6BA0065542A9}" type="pres">
      <dgm:prSet presAssocID="{D5C63324-E45B-4846-AD6E-3A3F88E98B8E}" presName="Name0" presStyleCnt="0">
        <dgm:presLayoutVars>
          <dgm:chMax val="1"/>
          <dgm:chPref val="1"/>
          <dgm:dir/>
          <dgm:resizeHandles/>
        </dgm:presLayoutVars>
      </dgm:prSet>
      <dgm:spPr/>
    </dgm:pt>
    <dgm:pt modelId="{886AC6A3-B380-4C59-9CBF-C77DC89F951B}" type="pres">
      <dgm:prSet presAssocID="{75116028-A12F-49F4-8E1A-6E04B0C4A499}" presName="Parent" presStyleLbl="node1" presStyleIdx="0" presStyleCnt="2" custLinFactNeighborX="-63792" custLinFactNeighborY="2361">
        <dgm:presLayoutVars>
          <dgm:chMax val="4"/>
          <dgm:chPref val="3"/>
        </dgm:presLayoutVars>
      </dgm:prSet>
      <dgm:spPr/>
    </dgm:pt>
    <dgm:pt modelId="{F6295A1F-2B8B-49FD-AFB9-C05F03F6B536}" type="pres">
      <dgm:prSet presAssocID="{9885DD69-26C6-4C55-8BD9-489C39B05FDF}" presName="Accent" presStyleLbl="node1" presStyleIdx="1" presStyleCnt="2"/>
      <dgm:spPr/>
    </dgm:pt>
    <dgm:pt modelId="{99043777-B23B-445F-9E2B-7EAB87D1729C}" type="pres">
      <dgm:prSet presAssocID="{9885DD69-26C6-4C55-8BD9-489C39B05FDF}" presName="Image1" presStyleLbl="fgImgPlace1" presStyleIdx="0" presStyleCnt="4"/>
      <dgm:spPr/>
    </dgm:pt>
    <dgm:pt modelId="{0C3D6D3E-A676-48DD-AA64-65750BA410F2}" type="pres">
      <dgm:prSet presAssocID="{9885DD69-26C6-4C55-8BD9-489C39B05FDF}" presName="Child1" presStyleLbl="revTx" presStyleIdx="0" presStyleCnt="4" custScaleX="372779" custLinFactX="55425" custLinFactNeighborX="100000" custLinFactNeighborY="-43658">
        <dgm:presLayoutVars>
          <dgm:chMax val="0"/>
          <dgm:chPref val="0"/>
          <dgm:bulletEnabled val="1"/>
        </dgm:presLayoutVars>
      </dgm:prSet>
      <dgm:spPr/>
    </dgm:pt>
    <dgm:pt modelId="{02A11C43-D236-469F-B0C3-C373F8D31DE5}" type="pres">
      <dgm:prSet presAssocID="{7AFBEC8B-65A1-4A05-85BD-063A4F29A7ED}" presName="Image2" presStyleCnt="0"/>
      <dgm:spPr/>
    </dgm:pt>
    <dgm:pt modelId="{BDB1A3F9-A660-4DD2-82CB-C6D79BFD4A0D}" type="pres">
      <dgm:prSet presAssocID="{7AFBEC8B-65A1-4A05-85BD-063A4F29A7ED}" presName="Image" presStyleLbl="fgImgPlace1" presStyleIdx="1" presStyleCnt="4"/>
      <dgm:spPr/>
    </dgm:pt>
    <dgm:pt modelId="{03CD699C-E1A3-4945-81A0-775AE15D3F86}" type="pres">
      <dgm:prSet presAssocID="{7AFBEC8B-65A1-4A05-85BD-063A4F29A7ED}" presName="Child2" presStyleLbl="revTx" presStyleIdx="1" presStyleCnt="4" custScaleX="297111" custLinFactNeighborX="15023" custLinFactNeighborY="7421">
        <dgm:presLayoutVars>
          <dgm:chMax val="0"/>
          <dgm:chPref val="0"/>
          <dgm:bulletEnabled val="1"/>
        </dgm:presLayoutVars>
      </dgm:prSet>
      <dgm:spPr/>
    </dgm:pt>
    <dgm:pt modelId="{E8927CCE-4F68-4524-8DB0-93AA29AFD350}" type="pres">
      <dgm:prSet presAssocID="{3D886EAA-A09C-4B3D-A134-60EE16005048}" presName="Image3" presStyleCnt="0"/>
      <dgm:spPr/>
    </dgm:pt>
    <dgm:pt modelId="{91FBAD67-1A46-44E6-83D1-E7931C3A4904}" type="pres">
      <dgm:prSet presAssocID="{3D886EAA-A09C-4B3D-A134-60EE16005048}" presName="Image" presStyleLbl="fgImgPlace1" presStyleIdx="2" presStyleCnt="4"/>
      <dgm:spPr/>
    </dgm:pt>
    <dgm:pt modelId="{B2AA341D-81C7-4FC9-80EE-F415AFB7843B}" type="pres">
      <dgm:prSet presAssocID="{3D886EAA-A09C-4B3D-A134-60EE16005048}" presName="Child3" presStyleLbl="revTx" presStyleIdx="2" presStyleCnt="4" custScaleX="253956" custLinFactNeighborX="-958" custLinFactNeighborY="-3641">
        <dgm:presLayoutVars>
          <dgm:chMax val="0"/>
          <dgm:chPref val="0"/>
          <dgm:bulletEnabled val="1"/>
        </dgm:presLayoutVars>
      </dgm:prSet>
      <dgm:spPr/>
    </dgm:pt>
    <dgm:pt modelId="{119B4099-A014-4050-888B-D4D12226601C}" type="pres">
      <dgm:prSet presAssocID="{69E7FFB1-138D-4C9F-9BF8-EE7477A36893}" presName="Image4" presStyleCnt="0"/>
      <dgm:spPr/>
    </dgm:pt>
    <dgm:pt modelId="{3C194B7C-0065-4353-948C-40AEC25F915D}" type="pres">
      <dgm:prSet presAssocID="{69E7FFB1-138D-4C9F-9BF8-EE7477A36893}" presName="Image" presStyleLbl="fgImgPlace1" presStyleIdx="3" presStyleCnt="4"/>
      <dgm:spPr/>
    </dgm:pt>
    <dgm:pt modelId="{D1B323C5-9C30-49ED-83C5-B847AEF09E03}" type="pres">
      <dgm:prSet presAssocID="{69E7FFB1-138D-4C9F-9BF8-EE7477A36893}" presName="Child4" presStyleLbl="revTx" presStyleIdx="3" presStyleCnt="4" custScaleX="333805" custLinFactNeighborX="48916" custLinFactNeighborY="1778">
        <dgm:presLayoutVars>
          <dgm:chMax val="0"/>
          <dgm:chPref val="0"/>
          <dgm:bulletEnabled val="1"/>
        </dgm:presLayoutVars>
      </dgm:prSet>
      <dgm:spPr/>
    </dgm:pt>
  </dgm:ptLst>
  <dgm:cxnLst>
    <dgm:cxn modelId="{B9D9F70C-0F76-4D7E-982B-519DD0A6DE0A}" type="presOf" srcId="{3D886EAA-A09C-4B3D-A134-60EE16005048}" destId="{B2AA341D-81C7-4FC9-80EE-F415AFB7843B}" srcOrd="0" destOrd="0" presId="urn:microsoft.com/office/officeart/2011/layout/RadialPictureList"/>
    <dgm:cxn modelId="{9D4C5335-2D38-4CF9-B3C9-6B86784DC71E}" type="presOf" srcId="{7AFBEC8B-65A1-4A05-85BD-063A4F29A7ED}" destId="{03CD699C-E1A3-4945-81A0-775AE15D3F86}" srcOrd="0" destOrd="0" presId="urn:microsoft.com/office/officeart/2011/layout/RadialPictureList"/>
    <dgm:cxn modelId="{14F9B639-2CF6-4E2D-B14A-922AE4421E43}" type="presOf" srcId="{75116028-A12F-49F4-8E1A-6E04B0C4A499}" destId="{886AC6A3-B380-4C59-9CBF-C77DC89F951B}" srcOrd="0" destOrd="0" presId="urn:microsoft.com/office/officeart/2011/layout/RadialPictureList"/>
    <dgm:cxn modelId="{1ECD3C42-70C5-4F21-B386-7D670BBB0946}" srcId="{75116028-A12F-49F4-8E1A-6E04B0C4A499}" destId="{9885DD69-26C6-4C55-8BD9-489C39B05FDF}" srcOrd="0" destOrd="0" parTransId="{8A9FBBA3-5A3B-4626-B615-A9C6B8B87AA0}" sibTransId="{2EB6895B-5969-4766-B605-165B6E2D0C05}"/>
    <dgm:cxn modelId="{2FB2C578-493E-4860-9196-4A6834D4B924}" srcId="{75116028-A12F-49F4-8E1A-6E04B0C4A499}" destId="{69E7FFB1-138D-4C9F-9BF8-EE7477A36893}" srcOrd="3" destOrd="0" parTransId="{43E3D3D9-651C-4A5A-8F88-EA4212523889}" sibTransId="{BC99C8D8-43E2-42F7-9888-884280818CDD}"/>
    <dgm:cxn modelId="{501EBB95-CC2F-4A21-B5C1-693BDF431316}" srcId="{75116028-A12F-49F4-8E1A-6E04B0C4A499}" destId="{3D886EAA-A09C-4B3D-A134-60EE16005048}" srcOrd="2" destOrd="0" parTransId="{EA1AFC4E-11C4-4277-8903-E72B0DC9D75E}" sibTransId="{F6C7E6A4-5BED-4E83-94B2-E7D3DD40CD71}"/>
    <dgm:cxn modelId="{1529779E-921C-4828-AA4C-90BBEABFE8EB}" type="presOf" srcId="{D5C63324-E45B-4846-AD6E-3A3F88E98B8E}" destId="{C9B06144-75DD-4343-8047-6BA0065542A9}" srcOrd="0" destOrd="0" presId="urn:microsoft.com/office/officeart/2011/layout/RadialPictureList"/>
    <dgm:cxn modelId="{7742E4BB-D4DC-415A-B9AC-7371A55CD0BD}" srcId="{D5C63324-E45B-4846-AD6E-3A3F88E98B8E}" destId="{75116028-A12F-49F4-8E1A-6E04B0C4A499}" srcOrd="0" destOrd="0" parTransId="{8C550564-BF29-4E0A-AE4B-82BCB67DCD82}" sibTransId="{262BA140-C28D-43AD-96F6-4CD47772D86F}"/>
    <dgm:cxn modelId="{2C0B25BE-DDC7-45ED-BCE1-E9AD2C86BAB4}" type="presOf" srcId="{9885DD69-26C6-4C55-8BD9-489C39B05FDF}" destId="{0C3D6D3E-A676-48DD-AA64-65750BA410F2}" srcOrd="0" destOrd="0" presId="urn:microsoft.com/office/officeart/2011/layout/RadialPictureList"/>
    <dgm:cxn modelId="{E9FB04EF-883E-4A8F-B22E-7BC85879EA60}" srcId="{75116028-A12F-49F4-8E1A-6E04B0C4A499}" destId="{7AFBEC8B-65A1-4A05-85BD-063A4F29A7ED}" srcOrd="1" destOrd="0" parTransId="{166F0389-26D4-4766-ABEE-3F8C65A0FA81}" sibTransId="{512A41BC-6771-4CFB-ACE2-5EFFEE3EC44D}"/>
    <dgm:cxn modelId="{99C673EF-8ACA-4291-B420-619F027D01BA}" type="presOf" srcId="{69E7FFB1-138D-4C9F-9BF8-EE7477A36893}" destId="{D1B323C5-9C30-49ED-83C5-B847AEF09E03}" srcOrd="0" destOrd="0" presId="urn:microsoft.com/office/officeart/2011/layout/RadialPictureList"/>
    <dgm:cxn modelId="{95A71A4E-D9A0-434F-A6C6-DF1447131C34}" type="presParOf" srcId="{C9B06144-75DD-4343-8047-6BA0065542A9}" destId="{886AC6A3-B380-4C59-9CBF-C77DC89F951B}" srcOrd="0" destOrd="0" presId="urn:microsoft.com/office/officeart/2011/layout/RadialPictureList"/>
    <dgm:cxn modelId="{E16DC7BC-18CC-417F-8D6A-8FCF3D8C4907}" type="presParOf" srcId="{C9B06144-75DD-4343-8047-6BA0065542A9}" destId="{F6295A1F-2B8B-49FD-AFB9-C05F03F6B536}" srcOrd="1" destOrd="0" presId="urn:microsoft.com/office/officeart/2011/layout/RadialPictureList"/>
    <dgm:cxn modelId="{C10F760B-93CE-45AF-985E-4A8AE9868F34}" type="presParOf" srcId="{C9B06144-75DD-4343-8047-6BA0065542A9}" destId="{99043777-B23B-445F-9E2B-7EAB87D1729C}" srcOrd="2" destOrd="0" presId="urn:microsoft.com/office/officeart/2011/layout/RadialPictureList"/>
    <dgm:cxn modelId="{47A2BE4D-78C9-4A8C-89E1-A2780D711C69}" type="presParOf" srcId="{C9B06144-75DD-4343-8047-6BA0065542A9}" destId="{0C3D6D3E-A676-48DD-AA64-65750BA410F2}" srcOrd="3" destOrd="0" presId="urn:microsoft.com/office/officeart/2011/layout/RadialPictureList"/>
    <dgm:cxn modelId="{79A013C0-5508-439A-87B6-833B1ED412DD}" type="presParOf" srcId="{C9B06144-75DD-4343-8047-6BA0065542A9}" destId="{02A11C43-D236-469F-B0C3-C373F8D31DE5}" srcOrd="4" destOrd="0" presId="urn:microsoft.com/office/officeart/2011/layout/RadialPictureList"/>
    <dgm:cxn modelId="{BD2B478C-D60F-42DC-9477-35E615661674}" type="presParOf" srcId="{02A11C43-D236-469F-B0C3-C373F8D31DE5}" destId="{BDB1A3F9-A660-4DD2-82CB-C6D79BFD4A0D}" srcOrd="0" destOrd="0" presId="urn:microsoft.com/office/officeart/2011/layout/RadialPictureList"/>
    <dgm:cxn modelId="{598CC121-8BAB-4C47-963C-558A0DE62E3D}" type="presParOf" srcId="{C9B06144-75DD-4343-8047-6BA0065542A9}" destId="{03CD699C-E1A3-4945-81A0-775AE15D3F86}" srcOrd="5" destOrd="0" presId="urn:microsoft.com/office/officeart/2011/layout/RadialPictureList"/>
    <dgm:cxn modelId="{F4356B20-B2BF-41B7-AB14-10DE7390521C}" type="presParOf" srcId="{C9B06144-75DD-4343-8047-6BA0065542A9}" destId="{E8927CCE-4F68-4524-8DB0-93AA29AFD350}" srcOrd="6" destOrd="0" presId="urn:microsoft.com/office/officeart/2011/layout/RadialPictureList"/>
    <dgm:cxn modelId="{AC9CBB7D-B1F2-4FB3-A012-A77164D9CF6A}" type="presParOf" srcId="{E8927CCE-4F68-4524-8DB0-93AA29AFD350}" destId="{91FBAD67-1A46-44E6-83D1-E7931C3A4904}" srcOrd="0" destOrd="0" presId="urn:microsoft.com/office/officeart/2011/layout/RadialPictureList"/>
    <dgm:cxn modelId="{FF5860B9-6DB5-4792-87CD-85C89D1A2223}" type="presParOf" srcId="{C9B06144-75DD-4343-8047-6BA0065542A9}" destId="{B2AA341D-81C7-4FC9-80EE-F415AFB7843B}" srcOrd="7" destOrd="0" presId="urn:microsoft.com/office/officeart/2011/layout/RadialPictureList"/>
    <dgm:cxn modelId="{235E0A88-1A10-40F5-B591-B65C55CD6B83}" type="presParOf" srcId="{C9B06144-75DD-4343-8047-6BA0065542A9}" destId="{119B4099-A014-4050-888B-D4D12226601C}" srcOrd="8" destOrd="0" presId="urn:microsoft.com/office/officeart/2011/layout/RadialPictureList"/>
    <dgm:cxn modelId="{399BD74E-B712-47CD-9F27-0D538671D79E}" type="presParOf" srcId="{119B4099-A014-4050-888B-D4D12226601C}" destId="{3C194B7C-0065-4353-948C-40AEC25F915D}" srcOrd="0" destOrd="0" presId="urn:microsoft.com/office/officeart/2011/layout/RadialPictureList"/>
    <dgm:cxn modelId="{8C129C90-FF4A-405B-9221-22AE8DF6FD74}" type="presParOf" srcId="{C9B06144-75DD-4343-8047-6BA0065542A9}" destId="{D1B323C5-9C30-49ED-83C5-B847AEF09E03}" srcOrd="9" destOrd="0" presId="urn:microsoft.com/office/officeart/2011/layout/RadialPictur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A4AA22-1622-412F-834C-B92671EEE72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de-DE"/>
        </a:p>
      </dgm:t>
    </dgm:pt>
    <dgm:pt modelId="{790E4864-7F80-4B8D-83E6-D90AEC98D553}">
      <dgm:prSet phldrT="[Text]"/>
      <dgm:spPr/>
      <dgm:t>
        <a:bodyPr/>
        <a:lstStyle/>
        <a:p>
          <a:r>
            <a:rPr lang="en-GB" dirty="0"/>
            <a:t>Schools of thought in macroeconomics</a:t>
          </a:r>
          <a:endParaRPr lang="de-DE" dirty="0"/>
        </a:p>
      </dgm:t>
    </dgm:pt>
    <dgm:pt modelId="{7380D78D-B81A-43AF-BC2C-FCF0F27288BA}" type="parTrans" cxnId="{6A7B451E-253B-4F29-B028-DCABB4EDBA3D}">
      <dgm:prSet/>
      <dgm:spPr/>
      <dgm:t>
        <a:bodyPr/>
        <a:lstStyle/>
        <a:p>
          <a:endParaRPr lang="de-DE"/>
        </a:p>
      </dgm:t>
    </dgm:pt>
    <dgm:pt modelId="{695C5D5F-7142-4491-BC93-6CEB2D48D075}" type="sibTrans" cxnId="{6A7B451E-253B-4F29-B028-DCABB4EDBA3D}">
      <dgm:prSet/>
      <dgm:spPr/>
      <dgm:t>
        <a:bodyPr/>
        <a:lstStyle/>
        <a:p>
          <a:endParaRPr lang="de-DE"/>
        </a:p>
      </dgm:t>
    </dgm:pt>
    <dgm:pt modelId="{831DABEA-8285-4080-8425-4F156434BC3B}">
      <dgm:prSet phldrT="[Text]"/>
      <dgm:spPr/>
      <dgm:t>
        <a:bodyPr/>
        <a:lstStyle/>
        <a:p>
          <a:r>
            <a:rPr lang="en-GB" dirty="0"/>
            <a:t>Marx</a:t>
          </a:r>
          <a:endParaRPr lang="de-DE" dirty="0"/>
        </a:p>
      </dgm:t>
    </dgm:pt>
    <dgm:pt modelId="{1AE12CFF-B371-4E9A-A192-BA2B26805AE3}" type="parTrans" cxnId="{7CBA52BD-0893-4E2F-926B-7307511E1545}">
      <dgm:prSet/>
      <dgm:spPr/>
      <dgm:t>
        <a:bodyPr/>
        <a:lstStyle/>
        <a:p>
          <a:endParaRPr lang="de-DE"/>
        </a:p>
      </dgm:t>
    </dgm:pt>
    <dgm:pt modelId="{31E4AC6E-2364-4E5E-8AC1-C95F4E6209FE}" type="sibTrans" cxnId="{7CBA52BD-0893-4E2F-926B-7307511E1545}">
      <dgm:prSet/>
      <dgm:spPr/>
      <dgm:t>
        <a:bodyPr/>
        <a:lstStyle/>
        <a:p>
          <a:endParaRPr lang="de-DE"/>
        </a:p>
      </dgm:t>
    </dgm:pt>
    <dgm:pt modelId="{61C73BFE-4941-49FB-B5B1-F4F1DE2DC731}">
      <dgm:prSet phldrT="[Text]"/>
      <dgm:spPr/>
      <dgm:t>
        <a:bodyPr/>
        <a:lstStyle/>
        <a:p>
          <a:r>
            <a:rPr lang="en-GB" dirty="0"/>
            <a:t>Keynes </a:t>
          </a:r>
        </a:p>
      </dgm:t>
    </dgm:pt>
    <dgm:pt modelId="{77C6B2C4-EB59-40B2-8CEC-FCBE2544DCA8}" type="parTrans" cxnId="{32A969D6-F869-425B-AF5C-34DEC570BD79}">
      <dgm:prSet/>
      <dgm:spPr/>
      <dgm:t>
        <a:bodyPr/>
        <a:lstStyle/>
        <a:p>
          <a:endParaRPr lang="de-DE"/>
        </a:p>
      </dgm:t>
    </dgm:pt>
    <dgm:pt modelId="{0FF34F82-D727-4248-97E9-8AE9CBCC8F90}" type="sibTrans" cxnId="{32A969D6-F869-425B-AF5C-34DEC570BD79}">
      <dgm:prSet/>
      <dgm:spPr/>
      <dgm:t>
        <a:bodyPr/>
        <a:lstStyle/>
        <a:p>
          <a:endParaRPr lang="de-DE"/>
        </a:p>
      </dgm:t>
    </dgm:pt>
    <dgm:pt modelId="{52482403-48FF-400D-AD5D-AD2C6C22C43B}">
      <dgm:prSet phldrT="[Text]"/>
      <dgm:spPr/>
      <dgm:t>
        <a:bodyPr/>
        <a:lstStyle/>
        <a:p>
          <a:r>
            <a:rPr lang="en-GB" dirty="0"/>
            <a:t>Neoclassical</a:t>
          </a:r>
          <a:endParaRPr lang="de-DE" dirty="0"/>
        </a:p>
      </dgm:t>
    </dgm:pt>
    <dgm:pt modelId="{48567311-FF8C-4CA3-93C3-27331F4CDCC2}" type="parTrans" cxnId="{79F6F0D4-7683-445C-9FBA-69971B440263}">
      <dgm:prSet/>
      <dgm:spPr/>
      <dgm:t>
        <a:bodyPr/>
        <a:lstStyle/>
        <a:p>
          <a:endParaRPr lang="de-DE"/>
        </a:p>
      </dgm:t>
    </dgm:pt>
    <dgm:pt modelId="{0BE3C579-EDD1-48C5-90EE-54E0DA9A97A5}" type="sibTrans" cxnId="{79F6F0D4-7683-445C-9FBA-69971B440263}">
      <dgm:prSet/>
      <dgm:spPr/>
      <dgm:t>
        <a:bodyPr/>
        <a:lstStyle/>
        <a:p>
          <a:endParaRPr lang="de-DE"/>
        </a:p>
      </dgm:t>
    </dgm:pt>
    <dgm:pt modelId="{BCFC75EA-AEAD-40D6-B7FE-136489291D0B}" type="asst">
      <dgm:prSet/>
      <dgm:spPr/>
      <dgm:t>
        <a:bodyPr/>
        <a:lstStyle/>
        <a:p>
          <a:r>
            <a:rPr lang="en-GB" dirty="0"/>
            <a:t>Post-</a:t>
          </a:r>
          <a:r>
            <a:rPr lang="en-GB" dirty="0" err="1"/>
            <a:t>keynesians</a:t>
          </a:r>
          <a:endParaRPr lang="de-DE" dirty="0"/>
        </a:p>
      </dgm:t>
    </dgm:pt>
    <dgm:pt modelId="{0F29B1C8-A3EB-42AB-8C7C-5BB946310069}" type="parTrans" cxnId="{DE130CC4-F087-40EA-BD39-1E81C0B3F8E5}">
      <dgm:prSet/>
      <dgm:spPr/>
      <dgm:t>
        <a:bodyPr/>
        <a:lstStyle/>
        <a:p>
          <a:endParaRPr lang="de-DE"/>
        </a:p>
      </dgm:t>
    </dgm:pt>
    <dgm:pt modelId="{EF00323E-8817-40B2-88BE-1ED1A3989D97}" type="sibTrans" cxnId="{DE130CC4-F087-40EA-BD39-1E81C0B3F8E5}">
      <dgm:prSet/>
      <dgm:spPr/>
      <dgm:t>
        <a:bodyPr/>
        <a:lstStyle/>
        <a:p>
          <a:endParaRPr lang="de-DE"/>
        </a:p>
      </dgm:t>
    </dgm:pt>
    <dgm:pt modelId="{AB4D47E8-0C4C-4011-9400-E24CCD717CDE}" type="asst">
      <dgm:prSet/>
      <dgm:spPr/>
      <dgm:t>
        <a:bodyPr/>
        <a:lstStyle/>
        <a:p>
          <a:r>
            <a:rPr lang="en-GB" dirty="0"/>
            <a:t>Synthesis Keynesians</a:t>
          </a:r>
          <a:endParaRPr lang="de-DE" dirty="0"/>
        </a:p>
      </dgm:t>
    </dgm:pt>
    <dgm:pt modelId="{C1C98631-9816-4F6B-94A7-FF3308777C3E}" type="parTrans" cxnId="{E124B5E0-29D6-403A-8F79-71462D61C75A}">
      <dgm:prSet/>
      <dgm:spPr/>
      <dgm:t>
        <a:bodyPr/>
        <a:lstStyle/>
        <a:p>
          <a:endParaRPr lang="de-DE"/>
        </a:p>
      </dgm:t>
    </dgm:pt>
    <dgm:pt modelId="{F14931E0-2886-49FB-BCB8-5A79ACCFC037}" type="sibTrans" cxnId="{E124B5E0-29D6-403A-8F79-71462D61C75A}">
      <dgm:prSet/>
      <dgm:spPr/>
      <dgm:t>
        <a:bodyPr/>
        <a:lstStyle/>
        <a:p>
          <a:endParaRPr lang="de-DE"/>
        </a:p>
      </dgm:t>
    </dgm:pt>
    <dgm:pt modelId="{70B580AA-CA00-42BE-BC4B-AF6D86E1210A}">
      <dgm:prSet custT="1"/>
      <dgm:spPr/>
      <dgm:t>
        <a:bodyPr/>
        <a:lstStyle/>
        <a:p>
          <a:pPr algn="ctr"/>
          <a:r>
            <a:rPr lang="en-GB" sz="2800" dirty="0"/>
            <a:t>New </a:t>
          </a:r>
          <a:r>
            <a:rPr lang="en-GB" sz="2800" dirty="0" err="1"/>
            <a:t>Classcial</a:t>
          </a:r>
          <a:r>
            <a:rPr lang="en-GB" sz="2800" dirty="0"/>
            <a:t> Econ</a:t>
          </a:r>
        </a:p>
        <a:p>
          <a:pPr algn="l"/>
          <a:r>
            <a:rPr lang="en-GB" sz="1400" dirty="0"/>
            <a:t>Monetarism</a:t>
          </a:r>
        </a:p>
        <a:p>
          <a:pPr algn="l"/>
          <a:r>
            <a:rPr lang="en-GB" sz="1400" dirty="0"/>
            <a:t>Rational Expectations</a:t>
          </a:r>
        </a:p>
        <a:p>
          <a:pPr algn="l"/>
          <a:r>
            <a:rPr lang="en-GB" sz="1400" dirty="0"/>
            <a:t>RBC</a:t>
          </a:r>
          <a:endParaRPr lang="de-DE" sz="1800" dirty="0"/>
        </a:p>
      </dgm:t>
    </dgm:pt>
    <dgm:pt modelId="{A2311C9A-BB9F-4F1A-9547-B364E9DD1814}" type="parTrans" cxnId="{D6E54577-A0FD-49BD-A35B-150420EDED09}">
      <dgm:prSet/>
      <dgm:spPr/>
      <dgm:t>
        <a:bodyPr/>
        <a:lstStyle/>
        <a:p>
          <a:endParaRPr lang="de-DE"/>
        </a:p>
      </dgm:t>
    </dgm:pt>
    <dgm:pt modelId="{EC0F9BCD-71A0-416D-A362-4E6AD83CEFEE}" type="sibTrans" cxnId="{D6E54577-A0FD-49BD-A35B-150420EDED09}">
      <dgm:prSet/>
      <dgm:spPr/>
      <dgm:t>
        <a:bodyPr/>
        <a:lstStyle/>
        <a:p>
          <a:endParaRPr lang="de-DE"/>
        </a:p>
      </dgm:t>
    </dgm:pt>
    <dgm:pt modelId="{02D8BADD-D264-4D65-B2F1-1CBDDCFB9838}">
      <dgm:prSet/>
      <dgm:spPr/>
      <dgm:t>
        <a:bodyPr/>
        <a:lstStyle/>
        <a:p>
          <a:r>
            <a:rPr lang="en-GB" dirty="0"/>
            <a:t>New Keynesians</a:t>
          </a:r>
          <a:endParaRPr lang="de-DE" dirty="0"/>
        </a:p>
      </dgm:t>
    </dgm:pt>
    <dgm:pt modelId="{9F378CBC-C744-4BAF-8167-BC6912FCECE5}" type="parTrans" cxnId="{0F0E8ABD-79E5-483A-A60E-ADDFBEF2BD69}">
      <dgm:prSet/>
      <dgm:spPr/>
      <dgm:t>
        <a:bodyPr/>
        <a:lstStyle/>
        <a:p>
          <a:endParaRPr lang="de-DE"/>
        </a:p>
      </dgm:t>
    </dgm:pt>
    <dgm:pt modelId="{E8CE3128-BAA1-47E8-B666-7664C75D754A}" type="sibTrans" cxnId="{0F0E8ABD-79E5-483A-A60E-ADDFBEF2BD69}">
      <dgm:prSet/>
      <dgm:spPr/>
      <dgm:t>
        <a:bodyPr/>
        <a:lstStyle/>
        <a:p>
          <a:endParaRPr lang="de-DE"/>
        </a:p>
      </dgm:t>
    </dgm:pt>
    <dgm:pt modelId="{C4F3AF6A-CE61-42B3-9ED5-D2839290BCB5}" type="pres">
      <dgm:prSet presAssocID="{BAA4AA22-1622-412F-834C-B92671EEE723}" presName="hierChild1" presStyleCnt="0">
        <dgm:presLayoutVars>
          <dgm:orgChart val="1"/>
          <dgm:chPref val="1"/>
          <dgm:dir/>
          <dgm:animOne val="branch"/>
          <dgm:animLvl val="lvl"/>
          <dgm:resizeHandles/>
        </dgm:presLayoutVars>
      </dgm:prSet>
      <dgm:spPr/>
    </dgm:pt>
    <dgm:pt modelId="{3157D982-787D-46FA-97B6-6627B96E024A}" type="pres">
      <dgm:prSet presAssocID="{790E4864-7F80-4B8D-83E6-D90AEC98D553}" presName="hierRoot1" presStyleCnt="0">
        <dgm:presLayoutVars>
          <dgm:hierBranch val="init"/>
        </dgm:presLayoutVars>
      </dgm:prSet>
      <dgm:spPr/>
    </dgm:pt>
    <dgm:pt modelId="{2C421824-86C1-48FF-A21D-81C1C6FD78AB}" type="pres">
      <dgm:prSet presAssocID="{790E4864-7F80-4B8D-83E6-D90AEC98D553}" presName="rootComposite1" presStyleCnt="0"/>
      <dgm:spPr/>
    </dgm:pt>
    <dgm:pt modelId="{3C2D05D3-F96F-403F-B7D2-B5AFB91A7FC6}" type="pres">
      <dgm:prSet presAssocID="{790E4864-7F80-4B8D-83E6-D90AEC98D553}" presName="rootText1" presStyleLbl="node0" presStyleIdx="0" presStyleCnt="1" custScaleX="309975">
        <dgm:presLayoutVars>
          <dgm:chPref val="3"/>
        </dgm:presLayoutVars>
      </dgm:prSet>
      <dgm:spPr>
        <a:prstGeom prst="flowChartAlternateProcess">
          <a:avLst/>
        </a:prstGeom>
      </dgm:spPr>
    </dgm:pt>
    <dgm:pt modelId="{62A3CDCE-42B4-4458-BBCC-30A7C7BC8729}" type="pres">
      <dgm:prSet presAssocID="{790E4864-7F80-4B8D-83E6-D90AEC98D553}" presName="rootConnector1" presStyleLbl="node1" presStyleIdx="0" presStyleCnt="0"/>
      <dgm:spPr/>
    </dgm:pt>
    <dgm:pt modelId="{45D99E9D-901A-4B19-9603-6E583950B770}" type="pres">
      <dgm:prSet presAssocID="{790E4864-7F80-4B8D-83E6-D90AEC98D553}" presName="hierChild2" presStyleCnt="0"/>
      <dgm:spPr/>
    </dgm:pt>
    <dgm:pt modelId="{9351DE84-F475-4157-8036-07583513D1A0}" type="pres">
      <dgm:prSet presAssocID="{1AE12CFF-B371-4E9A-A192-BA2B26805AE3}" presName="Name37" presStyleLbl="parChTrans1D2" presStyleIdx="0" presStyleCnt="3"/>
      <dgm:spPr/>
    </dgm:pt>
    <dgm:pt modelId="{89BD7D9B-D1F0-43FB-8075-E96CA6874B60}" type="pres">
      <dgm:prSet presAssocID="{831DABEA-8285-4080-8425-4F156434BC3B}" presName="hierRoot2" presStyleCnt="0">
        <dgm:presLayoutVars>
          <dgm:hierBranch val="init"/>
        </dgm:presLayoutVars>
      </dgm:prSet>
      <dgm:spPr/>
    </dgm:pt>
    <dgm:pt modelId="{FEEFECCF-CEEC-4495-B2F4-0302F68C7582}" type="pres">
      <dgm:prSet presAssocID="{831DABEA-8285-4080-8425-4F156434BC3B}" presName="rootComposite" presStyleCnt="0"/>
      <dgm:spPr/>
    </dgm:pt>
    <dgm:pt modelId="{662F6A62-3619-48BC-A9B6-A2ACA603C45D}" type="pres">
      <dgm:prSet presAssocID="{831DABEA-8285-4080-8425-4F156434BC3B}" presName="rootText" presStyleLbl="node2" presStyleIdx="0" presStyleCnt="3">
        <dgm:presLayoutVars>
          <dgm:chPref val="3"/>
        </dgm:presLayoutVars>
      </dgm:prSet>
      <dgm:spPr/>
    </dgm:pt>
    <dgm:pt modelId="{7EEBFA71-3828-4001-A840-04459BFC787D}" type="pres">
      <dgm:prSet presAssocID="{831DABEA-8285-4080-8425-4F156434BC3B}" presName="rootConnector" presStyleLbl="node2" presStyleIdx="0" presStyleCnt="3"/>
      <dgm:spPr/>
    </dgm:pt>
    <dgm:pt modelId="{009DF249-D6DA-40D3-A8D1-83EBED85BD5D}" type="pres">
      <dgm:prSet presAssocID="{831DABEA-8285-4080-8425-4F156434BC3B}" presName="hierChild4" presStyleCnt="0"/>
      <dgm:spPr/>
    </dgm:pt>
    <dgm:pt modelId="{D7837C06-0277-437A-BFF6-83B8D10C514D}" type="pres">
      <dgm:prSet presAssocID="{831DABEA-8285-4080-8425-4F156434BC3B}" presName="hierChild5" presStyleCnt="0"/>
      <dgm:spPr/>
    </dgm:pt>
    <dgm:pt modelId="{4C11E797-85C5-4328-B817-DE4C8828AA75}" type="pres">
      <dgm:prSet presAssocID="{77C6B2C4-EB59-40B2-8CEC-FCBE2544DCA8}" presName="Name37" presStyleLbl="parChTrans1D2" presStyleIdx="1" presStyleCnt="3"/>
      <dgm:spPr/>
    </dgm:pt>
    <dgm:pt modelId="{50E6992E-16DF-40A1-AE31-C19291A07505}" type="pres">
      <dgm:prSet presAssocID="{61C73BFE-4941-49FB-B5B1-F4F1DE2DC731}" presName="hierRoot2" presStyleCnt="0">
        <dgm:presLayoutVars>
          <dgm:hierBranch val="init"/>
        </dgm:presLayoutVars>
      </dgm:prSet>
      <dgm:spPr/>
    </dgm:pt>
    <dgm:pt modelId="{54D35CFD-F4A4-4FFE-9DD1-67EFF2F5822D}" type="pres">
      <dgm:prSet presAssocID="{61C73BFE-4941-49FB-B5B1-F4F1DE2DC731}" presName="rootComposite" presStyleCnt="0"/>
      <dgm:spPr/>
    </dgm:pt>
    <dgm:pt modelId="{F1BC7AA1-A1B9-40E0-8472-D455E748B25F}" type="pres">
      <dgm:prSet presAssocID="{61C73BFE-4941-49FB-B5B1-F4F1DE2DC731}" presName="rootText" presStyleLbl="node2" presStyleIdx="1" presStyleCnt="3">
        <dgm:presLayoutVars>
          <dgm:chPref val="3"/>
        </dgm:presLayoutVars>
      </dgm:prSet>
      <dgm:spPr/>
    </dgm:pt>
    <dgm:pt modelId="{2316D350-827E-48B2-BD13-970449368198}" type="pres">
      <dgm:prSet presAssocID="{61C73BFE-4941-49FB-B5B1-F4F1DE2DC731}" presName="rootConnector" presStyleLbl="node2" presStyleIdx="1" presStyleCnt="3"/>
      <dgm:spPr/>
    </dgm:pt>
    <dgm:pt modelId="{33A8EDFC-86C1-4BD2-85B9-81C216F4551D}" type="pres">
      <dgm:prSet presAssocID="{61C73BFE-4941-49FB-B5B1-F4F1DE2DC731}" presName="hierChild4" presStyleCnt="0"/>
      <dgm:spPr/>
    </dgm:pt>
    <dgm:pt modelId="{21EDE3AF-D39C-43FC-9EFA-0E0F330346ED}" type="pres">
      <dgm:prSet presAssocID="{61C73BFE-4941-49FB-B5B1-F4F1DE2DC731}" presName="hierChild5" presStyleCnt="0"/>
      <dgm:spPr/>
    </dgm:pt>
    <dgm:pt modelId="{D877989E-52FD-4BB1-862D-DD7F9E0D7244}" type="pres">
      <dgm:prSet presAssocID="{0F29B1C8-A3EB-42AB-8C7C-5BB946310069}" presName="Name111" presStyleLbl="parChTrans1D3" presStyleIdx="0" presStyleCnt="3"/>
      <dgm:spPr/>
    </dgm:pt>
    <dgm:pt modelId="{780543BA-4CDE-464A-85D9-B2FCAE0CA84F}" type="pres">
      <dgm:prSet presAssocID="{BCFC75EA-AEAD-40D6-B7FE-136489291D0B}" presName="hierRoot3" presStyleCnt="0">
        <dgm:presLayoutVars>
          <dgm:hierBranch val="init"/>
        </dgm:presLayoutVars>
      </dgm:prSet>
      <dgm:spPr/>
    </dgm:pt>
    <dgm:pt modelId="{EE8DB5FD-8E7A-4A72-85BF-2DBDDD9E7C90}" type="pres">
      <dgm:prSet presAssocID="{BCFC75EA-AEAD-40D6-B7FE-136489291D0B}" presName="rootComposite3" presStyleCnt="0"/>
      <dgm:spPr/>
    </dgm:pt>
    <dgm:pt modelId="{1F0908C8-CAAA-4408-AD1F-60C7C5BE97A1}" type="pres">
      <dgm:prSet presAssocID="{BCFC75EA-AEAD-40D6-B7FE-136489291D0B}" presName="rootText3" presStyleLbl="asst2" presStyleIdx="0" presStyleCnt="2" custLinFactNeighborX="1220" custLinFactNeighborY="94616">
        <dgm:presLayoutVars>
          <dgm:chPref val="3"/>
        </dgm:presLayoutVars>
      </dgm:prSet>
      <dgm:spPr/>
    </dgm:pt>
    <dgm:pt modelId="{CEB8C2A8-A748-40A8-B241-D5E606EC9B09}" type="pres">
      <dgm:prSet presAssocID="{BCFC75EA-AEAD-40D6-B7FE-136489291D0B}" presName="rootConnector3" presStyleLbl="asst2" presStyleIdx="0" presStyleCnt="2"/>
      <dgm:spPr/>
    </dgm:pt>
    <dgm:pt modelId="{48548CA7-848C-4714-B662-9D55C8790013}" type="pres">
      <dgm:prSet presAssocID="{BCFC75EA-AEAD-40D6-B7FE-136489291D0B}" presName="hierChild6" presStyleCnt="0"/>
      <dgm:spPr/>
    </dgm:pt>
    <dgm:pt modelId="{B9E7E6A6-FC4E-4D9F-9CAE-BDCE7511F4F0}" type="pres">
      <dgm:prSet presAssocID="{BCFC75EA-AEAD-40D6-B7FE-136489291D0B}" presName="hierChild7" presStyleCnt="0"/>
      <dgm:spPr/>
    </dgm:pt>
    <dgm:pt modelId="{33C5B80B-7C66-43F8-96A9-843AA7A955DA}" type="pres">
      <dgm:prSet presAssocID="{C1C98631-9816-4F6B-94A7-FF3308777C3E}" presName="Name111" presStyleLbl="parChTrans1D3" presStyleIdx="1" presStyleCnt="3"/>
      <dgm:spPr/>
    </dgm:pt>
    <dgm:pt modelId="{D2025C3A-AC98-49E6-846A-3E776EC9AC6A}" type="pres">
      <dgm:prSet presAssocID="{AB4D47E8-0C4C-4011-9400-E24CCD717CDE}" presName="hierRoot3" presStyleCnt="0">
        <dgm:presLayoutVars>
          <dgm:hierBranch val="init"/>
        </dgm:presLayoutVars>
      </dgm:prSet>
      <dgm:spPr/>
    </dgm:pt>
    <dgm:pt modelId="{489C1015-F16D-436E-A0B3-0C22BBE9D151}" type="pres">
      <dgm:prSet presAssocID="{AB4D47E8-0C4C-4011-9400-E24CCD717CDE}" presName="rootComposite3" presStyleCnt="0"/>
      <dgm:spPr/>
    </dgm:pt>
    <dgm:pt modelId="{F83A9397-F77D-43F7-8021-6D6E8CFAA0BB}" type="pres">
      <dgm:prSet presAssocID="{AB4D47E8-0C4C-4011-9400-E24CCD717CDE}" presName="rootText3" presStyleLbl="asst2" presStyleIdx="1" presStyleCnt="2">
        <dgm:presLayoutVars>
          <dgm:chPref val="3"/>
        </dgm:presLayoutVars>
      </dgm:prSet>
      <dgm:spPr/>
    </dgm:pt>
    <dgm:pt modelId="{35286CF0-11AD-45BC-8F90-814FC15733CE}" type="pres">
      <dgm:prSet presAssocID="{AB4D47E8-0C4C-4011-9400-E24CCD717CDE}" presName="rootConnector3" presStyleLbl="asst2" presStyleIdx="1" presStyleCnt="2"/>
      <dgm:spPr/>
    </dgm:pt>
    <dgm:pt modelId="{9EAF3E05-30FE-4558-A1F9-6A69F1D72A51}" type="pres">
      <dgm:prSet presAssocID="{AB4D47E8-0C4C-4011-9400-E24CCD717CDE}" presName="hierChild6" presStyleCnt="0"/>
      <dgm:spPr/>
    </dgm:pt>
    <dgm:pt modelId="{A8864E38-1E9F-43B3-AB45-66D9E4F235B0}" type="pres">
      <dgm:prSet presAssocID="{9F378CBC-C744-4BAF-8167-BC6912FCECE5}" presName="Name37" presStyleLbl="parChTrans1D4" presStyleIdx="0" presStyleCnt="1"/>
      <dgm:spPr/>
    </dgm:pt>
    <dgm:pt modelId="{A10ED9CC-20A0-4524-ACCF-6FF89680F56A}" type="pres">
      <dgm:prSet presAssocID="{02D8BADD-D264-4D65-B2F1-1CBDDCFB9838}" presName="hierRoot2" presStyleCnt="0">
        <dgm:presLayoutVars>
          <dgm:hierBranch val="init"/>
        </dgm:presLayoutVars>
      </dgm:prSet>
      <dgm:spPr/>
    </dgm:pt>
    <dgm:pt modelId="{4397A0D3-BDBF-4E02-899C-DBE79123274B}" type="pres">
      <dgm:prSet presAssocID="{02D8BADD-D264-4D65-B2F1-1CBDDCFB9838}" presName="rootComposite" presStyleCnt="0"/>
      <dgm:spPr/>
    </dgm:pt>
    <dgm:pt modelId="{E37E2335-7278-4C19-B6A0-F17B2ECABDD6}" type="pres">
      <dgm:prSet presAssocID="{02D8BADD-D264-4D65-B2F1-1CBDDCFB9838}" presName="rootText" presStyleLbl="node4" presStyleIdx="0" presStyleCnt="1" custLinFactNeighborX="-462" custLinFactNeighborY="-537">
        <dgm:presLayoutVars>
          <dgm:chPref val="3"/>
        </dgm:presLayoutVars>
      </dgm:prSet>
      <dgm:spPr/>
    </dgm:pt>
    <dgm:pt modelId="{E1CE894C-CA30-4475-AA4E-A515DD9F3055}" type="pres">
      <dgm:prSet presAssocID="{02D8BADD-D264-4D65-B2F1-1CBDDCFB9838}" presName="rootConnector" presStyleLbl="node4" presStyleIdx="0" presStyleCnt="1"/>
      <dgm:spPr/>
    </dgm:pt>
    <dgm:pt modelId="{82E0AFD0-84AA-4E4F-9232-50D7D8916CED}" type="pres">
      <dgm:prSet presAssocID="{02D8BADD-D264-4D65-B2F1-1CBDDCFB9838}" presName="hierChild4" presStyleCnt="0"/>
      <dgm:spPr/>
    </dgm:pt>
    <dgm:pt modelId="{79A57B9D-2B37-43D2-B48E-4271A73AFCA2}" type="pres">
      <dgm:prSet presAssocID="{02D8BADD-D264-4D65-B2F1-1CBDDCFB9838}" presName="hierChild5" presStyleCnt="0"/>
      <dgm:spPr/>
    </dgm:pt>
    <dgm:pt modelId="{D3F76705-CC09-4B88-8FA7-CDA980B26628}" type="pres">
      <dgm:prSet presAssocID="{AB4D47E8-0C4C-4011-9400-E24CCD717CDE}" presName="hierChild7" presStyleCnt="0"/>
      <dgm:spPr/>
    </dgm:pt>
    <dgm:pt modelId="{10CBACE6-84E9-4C54-985D-AD9BA766B975}" type="pres">
      <dgm:prSet presAssocID="{48567311-FF8C-4CA3-93C3-27331F4CDCC2}" presName="Name37" presStyleLbl="parChTrans1D2" presStyleIdx="2" presStyleCnt="3"/>
      <dgm:spPr/>
    </dgm:pt>
    <dgm:pt modelId="{6838C004-3D38-4528-BFC0-9A259130FED1}" type="pres">
      <dgm:prSet presAssocID="{52482403-48FF-400D-AD5D-AD2C6C22C43B}" presName="hierRoot2" presStyleCnt="0">
        <dgm:presLayoutVars>
          <dgm:hierBranch val="init"/>
        </dgm:presLayoutVars>
      </dgm:prSet>
      <dgm:spPr/>
    </dgm:pt>
    <dgm:pt modelId="{EAF83BD7-4032-418F-A515-DFCAC83C8656}" type="pres">
      <dgm:prSet presAssocID="{52482403-48FF-400D-AD5D-AD2C6C22C43B}" presName="rootComposite" presStyleCnt="0"/>
      <dgm:spPr/>
    </dgm:pt>
    <dgm:pt modelId="{9F8052A9-A90C-4239-814C-07D0B1EDDC55}" type="pres">
      <dgm:prSet presAssocID="{52482403-48FF-400D-AD5D-AD2C6C22C43B}" presName="rootText" presStyleLbl="node2" presStyleIdx="2" presStyleCnt="3">
        <dgm:presLayoutVars>
          <dgm:chPref val="3"/>
        </dgm:presLayoutVars>
      </dgm:prSet>
      <dgm:spPr/>
    </dgm:pt>
    <dgm:pt modelId="{4C945362-1D79-4733-B403-2D345437C8EB}" type="pres">
      <dgm:prSet presAssocID="{52482403-48FF-400D-AD5D-AD2C6C22C43B}" presName="rootConnector" presStyleLbl="node2" presStyleIdx="2" presStyleCnt="3"/>
      <dgm:spPr/>
    </dgm:pt>
    <dgm:pt modelId="{A74FEC97-C5F9-475B-986B-F5B5389DD637}" type="pres">
      <dgm:prSet presAssocID="{52482403-48FF-400D-AD5D-AD2C6C22C43B}" presName="hierChild4" presStyleCnt="0"/>
      <dgm:spPr/>
    </dgm:pt>
    <dgm:pt modelId="{2B551AD4-A9FE-4532-B37F-9345AE698BF1}" type="pres">
      <dgm:prSet presAssocID="{A2311C9A-BB9F-4F1A-9547-B364E9DD1814}" presName="Name37" presStyleLbl="parChTrans1D3" presStyleIdx="2" presStyleCnt="3"/>
      <dgm:spPr/>
    </dgm:pt>
    <dgm:pt modelId="{6FE45E96-8AD5-4DBC-8DFA-20A061F7F203}" type="pres">
      <dgm:prSet presAssocID="{70B580AA-CA00-42BE-BC4B-AF6D86E1210A}" presName="hierRoot2" presStyleCnt="0">
        <dgm:presLayoutVars>
          <dgm:hierBranch val="init"/>
        </dgm:presLayoutVars>
      </dgm:prSet>
      <dgm:spPr/>
    </dgm:pt>
    <dgm:pt modelId="{198BBE2C-6388-4738-AE1A-52D7B091B4EF}" type="pres">
      <dgm:prSet presAssocID="{70B580AA-CA00-42BE-BC4B-AF6D86E1210A}" presName="rootComposite" presStyleCnt="0"/>
      <dgm:spPr/>
    </dgm:pt>
    <dgm:pt modelId="{922B570C-1EE0-438D-AE6D-F25B4FDE5A27}" type="pres">
      <dgm:prSet presAssocID="{70B580AA-CA00-42BE-BC4B-AF6D86E1210A}" presName="rootText" presStyleLbl="node3" presStyleIdx="0" presStyleCnt="1" custScaleY="253775">
        <dgm:presLayoutVars>
          <dgm:chPref val="3"/>
        </dgm:presLayoutVars>
      </dgm:prSet>
      <dgm:spPr/>
    </dgm:pt>
    <dgm:pt modelId="{DB037454-7085-46F2-9951-89325DDDA171}" type="pres">
      <dgm:prSet presAssocID="{70B580AA-CA00-42BE-BC4B-AF6D86E1210A}" presName="rootConnector" presStyleLbl="node3" presStyleIdx="0" presStyleCnt="1"/>
      <dgm:spPr/>
    </dgm:pt>
    <dgm:pt modelId="{5337D237-1847-4D11-8A01-8029A522C4C0}" type="pres">
      <dgm:prSet presAssocID="{70B580AA-CA00-42BE-BC4B-AF6D86E1210A}" presName="hierChild4" presStyleCnt="0"/>
      <dgm:spPr/>
    </dgm:pt>
    <dgm:pt modelId="{4D3FE32A-3E3B-4B84-8F8A-E6E74960380D}" type="pres">
      <dgm:prSet presAssocID="{70B580AA-CA00-42BE-BC4B-AF6D86E1210A}" presName="hierChild5" presStyleCnt="0"/>
      <dgm:spPr/>
    </dgm:pt>
    <dgm:pt modelId="{EF194A60-2A12-45F8-9D35-BC4C6D9F80A5}" type="pres">
      <dgm:prSet presAssocID="{52482403-48FF-400D-AD5D-AD2C6C22C43B}" presName="hierChild5" presStyleCnt="0"/>
      <dgm:spPr/>
    </dgm:pt>
    <dgm:pt modelId="{E8E75185-0912-460F-89CE-298A5AB18BF3}" type="pres">
      <dgm:prSet presAssocID="{790E4864-7F80-4B8D-83E6-D90AEC98D553}" presName="hierChild3" presStyleCnt="0"/>
      <dgm:spPr/>
    </dgm:pt>
  </dgm:ptLst>
  <dgm:cxnLst>
    <dgm:cxn modelId="{1D308202-1AEC-4D77-AC0B-D104345E0BA9}" type="presOf" srcId="{831DABEA-8285-4080-8425-4F156434BC3B}" destId="{662F6A62-3619-48BC-A9B6-A2ACA603C45D}" srcOrd="0" destOrd="0" presId="urn:microsoft.com/office/officeart/2005/8/layout/orgChart1"/>
    <dgm:cxn modelId="{6DD3DD07-C03D-4CA4-B51D-2D40BEB22ABB}" type="presOf" srcId="{AB4D47E8-0C4C-4011-9400-E24CCD717CDE}" destId="{35286CF0-11AD-45BC-8F90-814FC15733CE}" srcOrd="1" destOrd="0" presId="urn:microsoft.com/office/officeart/2005/8/layout/orgChart1"/>
    <dgm:cxn modelId="{E8581D10-5F63-4BB7-8B1F-B14DA856A2EC}" type="presOf" srcId="{BAA4AA22-1622-412F-834C-B92671EEE723}" destId="{C4F3AF6A-CE61-42B3-9ED5-D2839290BCB5}" srcOrd="0" destOrd="0" presId="urn:microsoft.com/office/officeart/2005/8/layout/orgChart1"/>
    <dgm:cxn modelId="{B3782E1C-D452-4C70-B533-9385F0978DE5}" type="presOf" srcId="{C1C98631-9816-4F6B-94A7-FF3308777C3E}" destId="{33C5B80B-7C66-43F8-96A9-843AA7A955DA}" srcOrd="0" destOrd="0" presId="urn:microsoft.com/office/officeart/2005/8/layout/orgChart1"/>
    <dgm:cxn modelId="{9F6B701D-6DCC-45A4-AEE1-50927CB13304}" type="presOf" srcId="{70B580AA-CA00-42BE-BC4B-AF6D86E1210A}" destId="{922B570C-1EE0-438D-AE6D-F25B4FDE5A27}" srcOrd="0" destOrd="0" presId="urn:microsoft.com/office/officeart/2005/8/layout/orgChart1"/>
    <dgm:cxn modelId="{6A7B451E-253B-4F29-B028-DCABB4EDBA3D}" srcId="{BAA4AA22-1622-412F-834C-B92671EEE723}" destId="{790E4864-7F80-4B8D-83E6-D90AEC98D553}" srcOrd="0" destOrd="0" parTransId="{7380D78D-B81A-43AF-BC2C-FCF0F27288BA}" sibTransId="{695C5D5F-7142-4491-BC93-6CEB2D48D075}"/>
    <dgm:cxn modelId="{0D052A26-2DF2-4E0E-82BB-B8612A23AD48}" type="presOf" srcId="{BCFC75EA-AEAD-40D6-B7FE-136489291D0B}" destId="{CEB8C2A8-A748-40A8-B241-D5E606EC9B09}" srcOrd="1" destOrd="0" presId="urn:microsoft.com/office/officeart/2005/8/layout/orgChart1"/>
    <dgm:cxn modelId="{7B01D033-5C75-4BD1-B256-1C6E77E14DA7}" type="presOf" srcId="{61C73BFE-4941-49FB-B5B1-F4F1DE2DC731}" destId="{F1BC7AA1-A1B9-40E0-8472-D455E748B25F}" srcOrd="0" destOrd="0" presId="urn:microsoft.com/office/officeart/2005/8/layout/orgChart1"/>
    <dgm:cxn modelId="{17A3C834-B7D1-4E5B-A189-A5E1631380C9}" type="presOf" srcId="{02D8BADD-D264-4D65-B2F1-1CBDDCFB9838}" destId="{E37E2335-7278-4C19-B6A0-F17B2ECABDD6}" srcOrd="0" destOrd="0" presId="urn:microsoft.com/office/officeart/2005/8/layout/orgChart1"/>
    <dgm:cxn modelId="{347BD93C-41B6-493A-A2F9-ECA1C49B6B5F}" type="presOf" srcId="{A2311C9A-BB9F-4F1A-9547-B364E9DD1814}" destId="{2B551AD4-A9FE-4532-B37F-9345AE698BF1}" srcOrd="0" destOrd="0" presId="urn:microsoft.com/office/officeart/2005/8/layout/orgChart1"/>
    <dgm:cxn modelId="{25B4326B-5D46-46D3-8B18-863B3CA36CDD}" type="presOf" srcId="{52482403-48FF-400D-AD5D-AD2C6C22C43B}" destId="{9F8052A9-A90C-4239-814C-07D0B1EDDC55}" srcOrd="0" destOrd="0" presId="urn:microsoft.com/office/officeart/2005/8/layout/orgChart1"/>
    <dgm:cxn modelId="{4052214E-B505-45BC-9B7F-3B65227B8AA4}" type="presOf" srcId="{790E4864-7F80-4B8D-83E6-D90AEC98D553}" destId="{62A3CDCE-42B4-4458-BBCC-30A7C7BC8729}" srcOrd="1" destOrd="0" presId="urn:microsoft.com/office/officeart/2005/8/layout/orgChart1"/>
    <dgm:cxn modelId="{239B584E-C7B6-418F-9599-560B0C5F21E0}" type="presOf" srcId="{02D8BADD-D264-4D65-B2F1-1CBDDCFB9838}" destId="{E1CE894C-CA30-4475-AA4E-A515DD9F3055}" srcOrd="1" destOrd="0" presId="urn:microsoft.com/office/officeart/2005/8/layout/orgChart1"/>
    <dgm:cxn modelId="{D6E54577-A0FD-49BD-A35B-150420EDED09}" srcId="{52482403-48FF-400D-AD5D-AD2C6C22C43B}" destId="{70B580AA-CA00-42BE-BC4B-AF6D86E1210A}" srcOrd="0" destOrd="0" parTransId="{A2311C9A-BB9F-4F1A-9547-B364E9DD1814}" sibTransId="{EC0F9BCD-71A0-416D-A362-4E6AD83CEFEE}"/>
    <dgm:cxn modelId="{907B7778-4AE0-46F3-8BD3-13D60DEE63C8}" type="presOf" srcId="{790E4864-7F80-4B8D-83E6-D90AEC98D553}" destId="{3C2D05D3-F96F-403F-B7D2-B5AFB91A7FC6}" srcOrd="0" destOrd="0" presId="urn:microsoft.com/office/officeart/2005/8/layout/orgChart1"/>
    <dgm:cxn modelId="{C9EADA79-2E36-45F6-8297-230F1380B921}" type="presOf" srcId="{70B580AA-CA00-42BE-BC4B-AF6D86E1210A}" destId="{DB037454-7085-46F2-9951-89325DDDA171}" srcOrd="1" destOrd="0" presId="urn:microsoft.com/office/officeart/2005/8/layout/orgChart1"/>
    <dgm:cxn modelId="{8779CF84-15E4-44F7-A788-8A21B062D1A2}" type="presOf" srcId="{77C6B2C4-EB59-40B2-8CEC-FCBE2544DCA8}" destId="{4C11E797-85C5-4328-B817-DE4C8828AA75}" srcOrd="0" destOrd="0" presId="urn:microsoft.com/office/officeart/2005/8/layout/orgChart1"/>
    <dgm:cxn modelId="{B51C2793-2EF8-45E0-93A6-4688CA109674}" type="presOf" srcId="{AB4D47E8-0C4C-4011-9400-E24CCD717CDE}" destId="{F83A9397-F77D-43F7-8021-6D6E8CFAA0BB}" srcOrd="0" destOrd="0" presId="urn:microsoft.com/office/officeart/2005/8/layout/orgChart1"/>
    <dgm:cxn modelId="{65895D93-2D24-421A-8382-6A0F109D6DE2}" type="presOf" srcId="{48567311-FF8C-4CA3-93C3-27331F4CDCC2}" destId="{10CBACE6-84E9-4C54-985D-AD9BA766B975}" srcOrd="0" destOrd="0" presId="urn:microsoft.com/office/officeart/2005/8/layout/orgChart1"/>
    <dgm:cxn modelId="{A3BE8E99-2A2F-4E38-A520-0C452199C497}" type="presOf" srcId="{52482403-48FF-400D-AD5D-AD2C6C22C43B}" destId="{4C945362-1D79-4733-B403-2D345437C8EB}" srcOrd="1" destOrd="0" presId="urn:microsoft.com/office/officeart/2005/8/layout/orgChart1"/>
    <dgm:cxn modelId="{6061779B-B335-445A-8F62-2E3A2D61F896}" type="presOf" srcId="{9F378CBC-C744-4BAF-8167-BC6912FCECE5}" destId="{A8864E38-1E9F-43B3-AB45-66D9E4F235B0}" srcOrd="0" destOrd="0" presId="urn:microsoft.com/office/officeart/2005/8/layout/orgChart1"/>
    <dgm:cxn modelId="{8E4BB0A8-8FA4-4415-92D5-460ACAA62DF9}" type="presOf" srcId="{1AE12CFF-B371-4E9A-A192-BA2B26805AE3}" destId="{9351DE84-F475-4157-8036-07583513D1A0}" srcOrd="0" destOrd="0" presId="urn:microsoft.com/office/officeart/2005/8/layout/orgChart1"/>
    <dgm:cxn modelId="{7CBA52BD-0893-4E2F-926B-7307511E1545}" srcId="{790E4864-7F80-4B8D-83E6-D90AEC98D553}" destId="{831DABEA-8285-4080-8425-4F156434BC3B}" srcOrd="0" destOrd="0" parTransId="{1AE12CFF-B371-4E9A-A192-BA2B26805AE3}" sibTransId="{31E4AC6E-2364-4E5E-8AC1-C95F4E6209FE}"/>
    <dgm:cxn modelId="{0F0E8ABD-79E5-483A-A60E-ADDFBEF2BD69}" srcId="{AB4D47E8-0C4C-4011-9400-E24CCD717CDE}" destId="{02D8BADD-D264-4D65-B2F1-1CBDDCFB9838}" srcOrd="0" destOrd="0" parTransId="{9F378CBC-C744-4BAF-8167-BC6912FCECE5}" sibTransId="{E8CE3128-BAA1-47E8-B666-7664C75D754A}"/>
    <dgm:cxn modelId="{DE130CC4-F087-40EA-BD39-1E81C0B3F8E5}" srcId="{61C73BFE-4941-49FB-B5B1-F4F1DE2DC731}" destId="{BCFC75EA-AEAD-40D6-B7FE-136489291D0B}" srcOrd="0" destOrd="0" parTransId="{0F29B1C8-A3EB-42AB-8C7C-5BB946310069}" sibTransId="{EF00323E-8817-40B2-88BE-1ED1A3989D97}"/>
    <dgm:cxn modelId="{4E1737CA-4544-4B66-9F0D-C9D62D9A5C1D}" type="presOf" srcId="{BCFC75EA-AEAD-40D6-B7FE-136489291D0B}" destId="{1F0908C8-CAAA-4408-AD1F-60C7C5BE97A1}" srcOrd="0" destOrd="0" presId="urn:microsoft.com/office/officeart/2005/8/layout/orgChart1"/>
    <dgm:cxn modelId="{9EDFE6D2-51D0-48B7-AD9E-24DF8B50BFD8}" type="presOf" srcId="{831DABEA-8285-4080-8425-4F156434BC3B}" destId="{7EEBFA71-3828-4001-A840-04459BFC787D}" srcOrd="1" destOrd="0" presId="urn:microsoft.com/office/officeart/2005/8/layout/orgChart1"/>
    <dgm:cxn modelId="{79F6F0D4-7683-445C-9FBA-69971B440263}" srcId="{790E4864-7F80-4B8D-83E6-D90AEC98D553}" destId="{52482403-48FF-400D-AD5D-AD2C6C22C43B}" srcOrd="2" destOrd="0" parTransId="{48567311-FF8C-4CA3-93C3-27331F4CDCC2}" sibTransId="{0BE3C579-EDD1-48C5-90EE-54E0DA9A97A5}"/>
    <dgm:cxn modelId="{32A969D6-F869-425B-AF5C-34DEC570BD79}" srcId="{790E4864-7F80-4B8D-83E6-D90AEC98D553}" destId="{61C73BFE-4941-49FB-B5B1-F4F1DE2DC731}" srcOrd="1" destOrd="0" parTransId="{77C6B2C4-EB59-40B2-8CEC-FCBE2544DCA8}" sibTransId="{0FF34F82-D727-4248-97E9-8AE9CBCC8F90}"/>
    <dgm:cxn modelId="{E124B5E0-29D6-403A-8F79-71462D61C75A}" srcId="{61C73BFE-4941-49FB-B5B1-F4F1DE2DC731}" destId="{AB4D47E8-0C4C-4011-9400-E24CCD717CDE}" srcOrd="1" destOrd="0" parTransId="{C1C98631-9816-4F6B-94A7-FF3308777C3E}" sibTransId="{F14931E0-2886-49FB-BCB8-5A79ACCFC037}"/>
    <dgm:cxn modelId="{BFAA49E9-D4B9-4D30-84F7-2E7DE32FF624}" type="presOf" srcId="{61C73BFE-4941-49FB-B5B1-F4F1DE2DC731}" destId="{2316D350-827E-48B2-BD13-970449368198}" srcOrd="1" destOrd="0" presId="urn:microsoft.com/office/officeart/2005/8/layout/orgChart1"/>
    <dgm:cxn modelId="{EA4F5FF5-3B6E-436A-8A5E-C8B955B6A1D8}" type="presOf" srcId="{0F29B1C8-A3EB-42AB-8C7C-5BB946310069}" destId="{D877989E-52FD-4BB1-862D-DD7F9E0D7244}" srcOrd="0" destOrd="0" presId="urn:microsoft.com/office/officeart/2005/8/layout/orgChart1"/>
    <dgm:cxn modelId="{266F1763-0E29-4832-8D19-6B83B48B8031}" type="presParOf" srcId="{C4F3AF6A-CE61-42B3-9ED5-D2839290BCB5}" destId="{3157D982-787D-46FA-97B6-6627B96E024A}" srcOrd="0" destOrd="0" presId="urn:microsoft.com/office/officeart/2005/8/layout/orgChart1"/>
    <dgm:cxn modelId="{077A933C-38FF-4C45-A726-4989671EB288}" type="presParOf" srcId="{3157D982-787D-46FA-97B6-6627B96E024A}" destId="{2C421824-86C1-48FF-A21D-81C1C6FD78AB}" srcOrd="0" destOrd="0" presId="urn:microsoft.com/office/officeart/2005/8/layout/orgChart1"/>
    <dgm:cxn modelId="{4C3DD891-A00F-4B6D-B74B-53AB9D5D66EA}" type="presParOf" srcId="{2C421824-86C1-48FF-A21D-81C1C6FD78AB}" destId="{3C2D05D3-F96F-403F-B7D2-B5AFB91A7FC6}" srcOrd="0" destOrd="0" presId="urn:microsoft.com/office/officeart/2005/8/layout/orgChart1"/>
    <dgm:cxn modelId="{20D697A4-33A2-4428-988F-8A8B94908422}" type="presParOf" srcId="{2C421824-86C1-48FF-A21D-81C1C6FD78AB}" destId="{62A3CDCE-42B4-4458-BBCC-30A7C7BC8729}" srcOrd="1" destOrd="0" presId="urn:microsoft.com/office/officeart/2005/8/layout/orgChart1"/>
    <dgm:cxn modelId="{DC6370EA-2F20-48E9-B730-3E03F9E490A4}" type="presParOf" srcId="{3157D982-787D-46FA-97B6-6627B96E024A}" destId="{45D99E9D-901A-4B19-9603-6E583950B770}" srcOrd="1" destOrd="0" presId="urn:microsoft.com/office/officeart/2005/8/layout/orgChart1"/>
    <dgm:cxn modelId="{7390EAF3-1277-4AEE-AF1C-21A2F6D9167C}" type="presParOf" srcId="{45D99E9D-901A-4B19-9603-6E583950B770}" destId="{9351DE84-F475-4157-8036-07583513D1A0}" srcOrd="0" destOrd="0" presId="urn:microsoft.com/office/officeart/2005/8/layout/orgChart1"/>
    <dgm:cxn modelId="{0C53F033-BDDF-47EC-9BD5-CE8AA46CACC4}" type="presParOf" srcId="{45D99E9D-901A-4B19-9603-6E583950B770}" destId="{89BD7D9B-D1F0-43FB-8075-E96CA6874B60}" srcOrd="1" destOrd="0" presId="urn:microsoft.com/office/officeart/2005/8/layout/orgChart1"/>
    <dgm:cxn modelId="{C00CAC04-B566-4C6F-B93B-8C8F199E8C70}" type="presParOf" srcId="{89BD7D9B-D1F0-43FB-8075-E96CA6874B60}" destId="{FEEFECCF-CEEC-4495-B2F4-0302F68C7582}" srcOrd="0" destOrd="0" presId="urn:microsoft.com/office/officeart/2005/8/layout/orgChart1"/>
    <dgm:cxn modelId="{829440BB-E01C-49A5-A6AD-97906AE25E45}" type="presParOf" srcId="{FEEFECCF-CEEC-4495-B2F4-0302F68C7582}" destId="{662F6A62-3619-48BC-A9B6-A2ACA603C45D}" srcOrd="0" destOrd="0" presId="urn:microsoft.com/office/officeart/2005/8/layout/orgChart1"/>
    <dgm:cxn modelId="{C1EF0783-D4C5-4D81-85D7-220354A90AC1}" type="presParOf" srcId="{FEEFECCF-CEEC-4495-B2F4-0302F68C7582}" destId="{7EEBFA71-3828-4001-A840-04459BFC787D}" srcOrd="1" destOrd="0" presId="urn:microsoft.com/office/officeart/2005/8/layout/orgChart1"/>
    <dgm:cxn modelId="{8F18141F-4361-4F89-8ABF-9376918A2018}" type="presParOf" srcId="{89BD7D9B-D1F0-43FB-8075-E96CA6874B60}" destId="{009DF249-D6DA-40D3-A8D1-83EBED85BD5D}" srcOrd="1" destOrd="0" presId="urn:microsoft.com/office/officeart/2005/8/layout/orgChart1"/>
    <dgm:cxn modelId="{580F0F3B-BCB1-45F2-8AA6-0067E76FF6D1}" type="presParOf" srcId="{89BD7D9B-D1F0-43FB-8075-E96CA6874B60}" destId="{D7837C06-0277-437A-BFF6-83B8D10C514D}" srcOrd="2" destOrd="0" presId="urn:microsoft.com/office/officeart/2005/8/layout/orgChart1"/>
    <dgm:cxn modelId="{55CD146D-7FE0-48DE-98CF-0C83E7A7C4AD}" type="presParOf" srcId="{45D99E9D-901A-4B19-9603-6E583950B770}" destId="{4C11E797-85C5-4328-B817-DE4C8828AA75}" srcOrd="2" destOrd="0" presId="urn:microsoft.com/office/officeart/2005/8/layout/orgChart1"/>
    <dgm:cxn modelId="{7CC6554D-81F2-4DA3-83C2-5FE3DCB32006}" type="presParOf" srcId="{45D99E9D-901A-4B19-9603-6E583950B770}" destId="{50E6992E-16DF-40A1-AE31-C19291A07505}" srcOrd="3" destOrd="0" presId="urn:microsoft.com/office/officeart/2005/8/layout/orgChart1"/>
    <dgm:cxn modelId="{82198E3A-193A-4D51-AA27-83CD9936B64C}" type="presParOf" srcId="{50E6992E-16DF-40A1-AE31-C19291A07505}" destId="{54D35CFD-F4A4-4FFE-9DD1-67EFF2F5822D}" srcOrd="0" destOrd="0" presId="urn:microsoft.com/office/officeart/2005/8/layout/orgChart1"/>
    <dgm:cxn modelId="{20B68C14-0FF3-4838-9B93-92F680AA3C30}" type="presParOf" srcId="{54D35CFD-F4A4-4FFE-9DD1-67EFF2F5822D}" destId="{F1BC7AA1-A1B9-40E0-8472-D455E748B25F}" srcOrd="0" destOrd="0" presId="urn:microsoft.com/office/officeart/2005/8/layout/orgChart1"/>
    <dgm:cxn modelId="{519F91D1-CD84-4368-8CE5-654464909817}" type="presParOf" srcId="{54D35CFD-F4A4-4FFE-9DD1-67EFF2F5822D}" destId="{2316D350-827E-48B2-BD13-970449368198}" srcOrd="1" destOrd="0" presId="urn:microsoft.com/office/officeart/2005/8/layout/orgChart1"/>
    <dgm:cxn modelId="{FB2C46D1-E296-43BE-AB4A-88F8DE229070}" type="presParOf" srcId="{50E6992E-16DF-40A1-AE31-C19291A07505}" destId="{33A8EDFC-86C1-4BD2-85B9-81C216F4551D}" srcOrd="1" destOrd="0" presId="urn:microsoft.com/office/officeart/2005/8/layout/orgChart1"/>
    <dgm:cxn modelId="{59E01A7E-F3F8-4B85-BF7E-9E3E1F805CDE}" type="presParOf" srcId="{50E6992E-16DF-40A1-AE31-C19291A07505}" destId="{21EDE3AF-D39C-43FC-9EFA-0E0F330346ED}" srcOrd="2" destOrd="0" presId="urn:microsoft.com/office/officeart/2005/8/layout/orgChart1"/>
    <dgm:cxn modelId="{B2C4121C-8FC1-4AE6-9ECC-43F3733E1DE7}" type="presParOf" srcId="{21EDE3AF-D39C-43FC-9EFA-0E0F330346ED}" destId="{D877989E-52FD-4BB1-862D-DD7F9E0D7244}" srcOrd="0" destOrd="0" presId="urn:microsoft.com/office/officeart/2005/8/layout/orgChart1"/>
    <dgm:cxn modelId="{3C4C9264-A241-4ED7-BBE6-E5E227736809}" type="presParOf" srcId="{21EDE3AF-D39C-43FC-9EFA-0E0F330346ED}" destId="{780543BA-4CDE-464A-85D9-B2FCAE0CA84F}" srcOrd="1" destOrd="0" presId="urn:microsoft.com/office/officeart/2005/8/layout/orgChart1"/>
    <dgm:cxn modelId="{08A2E10B-8B5D-448B-8636-FBD3589A83F7}" type="presParOf" srcId="{780543BA-4CDE-464A-85D9-B2FCAE0CA84F}" destId="{EE8DB5FD-8E7A-4A72-85BF-2DBDDD9E7C90}" srcOrd="0" destOrd="0" presId="urn:microsoft.com/office/officeart/2005/8/layout/orgChart1"/>
    <dgm:cxn modelId="{B83FCC9B-5A83-461D-B331-F69558AFAE71}" type="presParOf" srcId="{EE8DB5FD-8E7A-4A72-85BF-2DBDDD9E7C90}" destId="{1F0908C8-CAAA-4408-AD1F-60C7C5BE97A1}" srcOrd="0" destOrd="0" presId="urn:microsoft.com/office/officeart/2005/8/layout/orgChart1"/>
    <dgm:cxn modelId="{00202AC4-9531-4844-B984-F7A60FF89E61}" type="presParOf" srcId="{EE8DB5FD-8E7A-4A72-85BF-2DBDDD9E7C90}" destId="{CEB8C2A8-A748-40A8-B241-D5E606EC9B09}" srcOrd="1" destOrd="0" presId="urn:microsoft.com/office/officeart/2005/8/layout/orgChart1"/>
    <dgm:cxn modelId="{B43C51B7-81FE-47FF-AD62-F268BE81E350}" type="presParOf" srcId="{780543BA-4CDE-464A-85D9-B2FCAE0CA84F}" destId="{48548CA7-848C-4714-B662-9D55C8790013}" srcOrd="1" destOrd="0" presId="urn:microsoft.com/office/officeart/2005/8/layout/orgChart1"/>
    <dgm:cxn modelId="{C54B82C4-DDFA-400B-AB3C-4089CC54B6EC}" type="presParOf" srcId="{780543BA-4CDE-464A-85D9-B2FCAE0CA84F}" destId="{B9E7E6A6-FC4E-4D9F-9CAE-BDCE7511F4F0}" srcOrd="2" destOrd="0" presId="urn:microsoft.com/office/officeart/2005/8/layout/orgChart1"/>
    <dgm:cxn modelId="{11807FE1-D04C-4392-A3DB-2493EB3E90C8}" type="presParOf" srcId="{21EDE3AF-D39C-43FC-9EFA-0E0F330346ED}" destId="{33C5B80B-7C66-43F8-96A9-843AA7A955DA}" srcOrd="2" destOrd="0" presId="urn:microsoft.com/office/officeart/2005/8/layout/orgChart1"/>
    <dgm:cxn modelId="{AB8F86C8-9BD7-4025-B166-F14E10BCC0EA}" type="presParOf" srcId="{21EDE3AF-D39C-43FC-9EFA-0E0F330346ED}" destId="{D2025C3A-AC98-49E6-846A-3E776EC9AC6A}" srcOrd="3" destOrd="0" presId="urn:microsoft.com/office/officeart/2005/8/layout/orgChart1"/>
    <dgm:cxn modelId="{94182274-AF6C-4164-9360-8DCC66CDFB26}" type="presParOf" srcId="{D2025C3A-AC98-49E6-846A-3E776EC9AC6A}" destId="{489C1015-F16D-436E-A0B3-0C22BBE9D151}" srcOrd="0" destOrd="0" presId="urn:microsoft.com/office/officeart/2005/8/layout/orgChart1"/>
    <dgm:cxn modelId="{B6DD82A1-0C25-423D-9C89-DDCEBD45F252}" type="presParOf" srcId="{489C1015-F16D-436E-A0B3-0C22BBE9D151}" destId="{F83A9397-F77D-43F7-8021-6D6E8CFAA0BB}" srcOrd="0" destOrd="0" presId="urn:microsoft.com/office/officeart/2005/8/layout/orgChart1"/>
    <dgm:cxn modelId="{551EA0C9-B34C-4B7F-8852-6483BB6C61A6}" type="presParOf" srcId="{489C1015-F16D-436E-A0B3-0C22BBE9D151}" destId="{35286CF0-11AD-45BC-8F90-814FC15733CE}" srcOrd="1" destOrd="0" presId="urn:microsoft.com/office/officeart/2005/8/layout/orgChart1"/>
    <dgm:cxn modelId="{D7CA55B3-DED0-4EE9-81A8-BEB32A5AF50E}" type="presParOf" srcId="{D2025C3A-AC98-49E6-846A-3E776EC9AC6A}" destId="{9EAF3E05-30FE-4558-A1F9-6A69F1D72A51}" srcOrd="1" destOrd="0" presId="urn:microsoft.com/office/officeart/2005/8/layout/orgChart1"/>
    <dgm:cxn modelId="{0F827CEF-6BB0-49F3-80D7-A1825AED6831}" type="presParOf" srcId="{9EAF3E05-30FE-4558-A1F9-6A69F1D72A51}" destId="{A8864E38-1E9F-43B3-AB45-66D9E4F235B0}" srcOrd="0" destOrd="0" presId="urn:microsoft.com/office/officeart/2005/8/layout/orgChart1"/>
    <dgm:cxn modelId="{15B11ABC-B0A2-42B9-8BB9-DB37F5F5F1F2}" type="presParOf" srcId="{9EAF3E05-30FE-4558-A1F9-6A69F1D72A51}" destId="{A10ED9CC-20A0-4524-ACCF-6FF89680F56A}" srcOrd="1" destOrd="0" presId="urn:microsoft.com/office/officeart/2005/8/layout/orgChart1"/>
    <dgm:cxn modelId="{85FD4001-6492-4166-A35A-DDBC5F00B96C}" type="presParOf" srcId="{A10ED9CC-20A0-4524-ACCF-6FF89680F56A}" destId="{4397A0D3-BDBF-4E02-899C-DBE79123274B}" srcOrd="0" destOrd="0" presId="urn:microsoft.com/office/officeart/2005/8/layout/orgChart1"/>
    <dgm:cxn modelId="{3F96FB8F-ADCA-4200-B610-C304F8412A21}" type="presParOf" srcId="{4397A0D3-BDBF-4E02-899C-DBE79123274B}" destId="{E37E2335-7278-4C19-B6A0-F17B2ECABDD6}" srcOrd="0" destOrd="0" presId="urn:microsoft.com/office/officeart/2005/8/layout/orgChart1"/>
    <dgm:cxn modelId="{DEB29208-5A11-402E-A27E-96372411CBBE}" type="presParOf" srcId="{4397A0D3-BDBF-4E02-899C-DBE79123274B}" destId="{E1CE894C-CA30-4475-AA4E-A515DD9F3055}" srcOrd="1" destOrd="0" presId="urn:microsoft.com/office/officeart/2005/8/layout/orgChart1"/>
    <dgm:cxn modelId="{04BD2BB8-F1B5-407C-A258-5C9A8211344B}" type="presParOf" srcId="{A10ED9CC-20A0-4524-ACCF-6FF89680F56A}" destId="{82E0AFD0-84AA-4E4F-9232-50D7D8916CED}" srcOrd="1" destOrd="0" presId="urn:microsoft.com/office/officeart/2005/8/layout/orgChart1"/>
    <dgm:cxn modelId="{51804338-66E9-43BD-BE18-2D13EEFEC636}" type="presParOf" srcId="{A10ED9CC-20A0-4524-ACCF-6FF89680F56A}" destId="{79A57B9D-2B37-43D2-B48E-4271A73AFCA2}" srcOrd="2" destOrd="0" presId="urn:microsoft.com/office/officeart/2005/8/layout/orgChart1"/>
    <dgm:cxn modelId="{9F59505E-AAC0-417C-B9DE-7C529E5D41C3}" type="presParOf" srcId="{D2025C3A-AC98-49E6-846A-3E776EC9AC6A}" destId="{D3F76705-CC09-4B88-8FA7-CDA980B26628}" srcOrd="2" destOrd="0" presId="urn:microsoft.com/office/officeart/2005/8/layout/orgChart1"/>
    <dgm:cxn modelId="{CFFE47D6-7689-42CC-BE29-BA1463DEFA86}" type="presParOf" srcId="{45D99E9D-901A-4B19-9603-6E583950B770}" destId="{10CBACE6-84E9-4C54-985D-AD9BA766B975}" srcOrd="4" destOrd="0" presId="urn:microsoft.com/office/officeart/2005/8/layout/orgChart1"/>
    <dgm:cxn modelId="{0D970D8F-366B-4A0B-86E0-30D02F0B7CA2}" type="presParOf" srcId="{45D99E9D-901A-4B19-9603-6E583950B770}" destId="{6838C004-3D38-4528-BFC0-9A259130FED1}" srcOrd="5" destOrd="0" presId="urn:microsoft.com/office/officeart/2005/8/layout/orgChart1"/>
    <dgm:cxn modelId="{269D22B7-12CF-41D3-B211-A18D2C90A5BC}" type="presParOf" srcId="{6838C004-3D38-4528-BFC0-9A259130FED1}" destId="{EAF83BD7-4032-418F-A515-DFCAC83C8656}" srcOrd="0" destOrd="0" presId="urn:microsoft.com/office/officeart/2005/8/layout/orgChart1"/>
    <dgm:cxn modelId="{9B17F3A7-4E04-4567-8F3A-377490B79C90}" type="presParOf" srcId="{EAF83BD7-4032-418F-A515-DFCAC83C8656}" destId="{9F8052A9-A90C-4239-814C-07D0B1EDDC55}" srcOrd="0" destOrd="0" presId="urn:microsoft.com/office/officeart/2005/8/layout/orgChart1"/>
    <dgm:cxn modelId="{074ABD67-95D5-49B8-A9D9-0BD26578B822}" type="presParOf" srcId="{EAF83BD7-4032-418F-A515-DFCAC83C8656}" destId="{4C945362-1D79-4733-B403-2D345437C8EB}" srcOrd="1" destOrd="0" presId="urn:microsoft.com/office/officeart/2005/8/layout/orgChart1"/>
    <dgm:cxn modelId="{7F6F38A2-9A0D-4A06-B953-C2A981C8C9D3}" type="presParOf" srcId="{6838C004-3D38-4528-BFC0-9A259130FED1}" destId="{A74FEC97-C5F9-475B-986B-F5B5389DD637}" srcOrd="1" destOrd="0" presId="urn:microsoft.com/office/officeart/2005/8/layout/orgChart1"/>
    <dgm:cxn modelId="{FA93DC34-3AE0-4C2F-A57E-4FA5D55D3C06}" type="presParOf" srcId="{A74FEC97-C5F9-475B-986B-F5B5389DD637}" destId="{2B551AD4-A9FE-4532-B37F-9345AE698BF1}" srcOrd="0" destOrd="0" presId="urn:microsoft.com/office/officeart/2005/8/layout/orgChart1"/>
    <dgm:cxn modelId="{B73B77B9-8418-4291-8499-7B6B96394FCB}" type="presParOf" srcId="{A74FEC97-C5F9-475B-986B-F5B5389DD637}" destId="{6FE45E96-8AD5-4DBC-8DFA-20A061F7F203}" srcOrd="1" destOrd="0" presId="urn:microsoft.com/office/officeart/2005/8/layout/orgChart1"/>
    <dgm:cxn modelId="{B2E10944-EB6B-456C-B834-9A4C56D9816C}" type="presParOf" srcId="{6FE45E96-8AD5-4DBC-8DFA-20A061F7F203}" destId="{198BBE2C-6388-4738-AE1A-52D7B091B4EF}" srcOrd="0" destOrd="0" presId="urn:microsoft.com/office/officeart/2005/8/layout/orgChart1"/>
    <dgm:cxn modelId="{79ED7AB5-F3B8-4688-BAA8-038C04D759E6}" type="presParOf" srcId="{198BBE2C-6388-4738-AE1A-52D7B091B4EF}" destId="{922B570C-1EE0-438D-AE6D-F25B4FDE5A27}" srcOrd="0" destOrd="0" presId="urn:microsoft.com/office/officeart/2005/8/layout/orgChart1"/>
    <dgm:cxn modelId="{86920EFF-4C9A-417B-BCD4-434C5BE042E6}" type="presParOf" srcId="{198BBE2C-6388-4738-AE1A-52D7B091B4EF}" destId="{DB037454-7085-46F2-9951-89325DDDA171}" srcOrd="1" destOrd="0" presId="urn:microsoft.com/office/officeart/2005/8/layout/orgChart1"/>
    <dgm:cxn modelId="{77A19629-56B6-41BD-BC5B-D57F6332A408}" type="presParOf" srcId="{6FE45E96-8AD5-4DBC-8DFA-20A061F7F203}" destId="{5337D237-1847-4D11-8A01-8029A522C4C0}" srcOrd="1" destOrd="0" presId="urn:microsoft.com/office/officeart/2005/8/layout/orgChart1"/>
    <dgm:cxn modelId="{EE066AA9-D97B-40C2-A589-2920A3B12441}" type="presParOf" srcId="{6FE45E96-8AD5-4DBC-8DFA-20A061F7F203}" destId="{4D3FE32A-3E3B-4B84-8F8A-E6E74960380D}" srcOrd="2" destOrd="0" presId="urn:microsoft.com/office/officeart/2005/8/layout/orgChart1"/>
    <dgm:cxn modelId="{43DEB958-DD22-46C6-9DBE-E6FA4CBFF15B}" type="presParOf" srcId="{6838C004-3D38-4528-BFC0-9A259130FED1}" destId="{EF194A60-2A12-45F8-9D35-BC4C6D9F80A5}" srcOrd="2" destOrd="0" presId="urn:microsoft.com/office/officeart/2005/8/layout/orgChart1"/>
    <dgm:cxn modelId="{8A7D2DBA-5CF8-42F6-8BD4-B8526DE30C09}" type="presParOf" srcId="{3157D982-787D-46FA-97B6-6627B96E024A}" destId="{E8E75185-0912-460F-89CE-298A5AB18BF3}"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6AC6A3-B380-4C59-9CBF-C77DC89F951B}">
      <dsp:nvSpPr>
        <dsp:cNvPr id="0" name=""/>
        <dsp:cNvSpPr/>
      </dsp:nvSpPr>
      <dsp:spPr>
        <a:xfrm>
          <a:off x="291408" y="1325121"/>
          <a:ext cx="2001343" cy="200116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n-US" sz="5000" kern="1200" dirty="0"/>
            <a:t>PKE</a:t>
          </a:r>
          <a:endParaRPr lang="en-GB" sz="5000" kern="1200" dirty="0"/>
        </a:p>
      </dsp:txBody>
      <dsp:txXfrm>
        <a:off x="584498" y="1618185"/>
        <a:ext cx="1415163" cy="1415036"/>
      </dsp:txXfrm>
    </dsp:sp>
    <dsp:sp modelId="{F6295A1F-2B8B-49FD-AFB9-C05F03F6B536}">
      <dsp:nvSpPr>
        <dsp:cNvPr id="0" name=""/>
        <dsp:cNvSpPr/>
      </dsp:nvSpPr>
      <dsp:spPr>
        <a:xfrm>
          <a:off x="536291" y="165049"/>
          <a:ext cx="4033828" cy="4204868"/>
        </a:xfrm>
        <a:prstGeom prst="blockArc">
          <a:avLst>
            <a:gd name="adj1" fmla="val 16509444"/>
            <a:gd name="adj2" fmla="val 5088054"/>
            <a:gd name="adj3" fmla="val 524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043777-B23B-445F-9E2B-7EAB87D1729C}">
      <dsp:nvSpPr>
        <dsp:cNvPr id="0" name=""/>
        <dsp:cNvSpPr/>
      </dsp:nvSpPr>
      <dsp:spPr>
        <a:xfrm>
          <a:off x="3033563" y="0"/>
          <a:ext cx="1072358" cy="1072134"/>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3D6D3E-A676-48DD-AA64-65750BA410F2}">
      <dsp:nvSpPr>
        <dsp:cNvPr id="0" name=""/>
        <dsp:cNvSpPr/>
      </dsp:nvSpPr>
      <dsp:spPr>
        <a:xfrm>
          <a:off x="3012063" y="0"/>
          <a:ext cx="5351208" cy="10378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l" defTabSz="1022350">
            <a:lnSpc>
              <a:spcPct val="90000"/>
            </a:lnSpc>
            <a:spcBef>
              <a:spcPct val="0"/>
            </a:spcBef>
            <a:spcAft>
              <a:spcPct val="10000"/>
            </a:spcAft>
            <a:buNone/>
          </a:pPr>
          <a:r>
            <a:rPr lang="en-US" sz="2300" kern="1200" dirty="0"/>
            <a:t>Keynes: effective demand, multiplier, involuntary unemployment</a:t>
          </a:r>
          <a:endParaRPr lang="en-GB" sz="2300" kern="1200" dirty="0"/>
        </a:p>
      </dsp:txBody>
      <dsp:txXfrm>
        <a:off x="3012063" y="0"/>
        <a:ext cx="5351208" cy="1037844"/>
      </dsp:txXfrm>
    </dsp:sp>
    <dsp:sp modelId="{BDB1A3F9-A660-4DD2-82CB-C6D79BFD4A0D}">
      <dsp:nvSpPr>
        <dsp:cNvPr id="0" name=""/>
        <dsp:cNvSpPr/>
      </dsp:nvSpPr>
      <dsp:spPr>
        <a:xfrm>
          <a:off x="3825639" y="998524"/>
          <a:ext cx="1072358" cy="1072134"/>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CD699C-E1A3-4945-81A0-775AE15D3F86}">
      <dsp:nvSpPr>
        <dsp:cNvPr id="0" name=""/>
        <dsp:cNvSpPr/>
      </dsp:nvSpPr>
      <dsp:spPr>
        <a:xfrm>
          <a:off x="3777633" y="1094288"/>
          <a:ext cx="4265000" cy="10378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l" defTabSz="1022350">
            <a:lnSpc>
              <a:spcPct val="90000"/>
            </a:lnSpc>
            <a:spcBef>
              <a:spcPct val="0"/>
            </a:spcBef>
            <a:spcAft>
              <a:spcPct val="10000"/>
            </a:spcAft>
            <a:buNone/>
          </a:pPr>
          <a:r>
            <a:rPr lang="en-US" sz="2300" kern="1200" dirty="0" err="1"/>
            <a:t>Kalecki</a:t>
          </a:r>
          <a:r>
            <a:rPr lang="en-US" sz="2300" kern="1200" dirty="0"/>
            <a:t>: wage-led growth</a:t>
          </a:r>
          <a:endParaRPr lang="en-GB" sz="2300" kern="1200" dirty="0"/>
        </a:p>
      </dsp:txBody>
      <dsp:txXfrm>
        <a:off x="3777633" y="1094288"/>
        <a:ext cx="4265000" cy="1037844"/>
      </dsp:txXfrm>
    </dsp:sp>
    <dsp:sp modelId="{91FBAD67-1A46-44E6-83D1-E7931C3A4904}">
      <dsp:nvSpPr>
        <dsp:cNvPr id="0" name=""/>
        <dsp:cNvSpPr/>
      </dsp:nvSpPr>
      <dsp:spPr>
        <a:xfrm>
          <a:off x="3821526" y="2466593"/>
          <a:ext cx="1072358" cy="1072134"/>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AA341D-81C7-4FC9-80EE-F415AFB7843B}">
      <dsp:nvSpPr>
        <dsp:cNvPr id="0" name=""/>
        <dsp:cNvSpPr/>
      </dsp:nvSpPr>
      <dsp:spPr>
        <a:xfrm>
          <a:off x="3857970" y="2446179"/>
          <a:ext cx="3645514" cy="10378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l" defTabSz="1022350">
            <a:lnSpc>
              <a:spcPct val="90000"/>
            </a:lnSpc>
            <a:spcBef>
              <a:spcPct val="0"/>
            </a:spcBef>
            <a:spcAft>
              <a:spcPct val="10000"/>
            </a:spcAft>
            <a:buNone/>
          </a:pPr>
          <a:r>
            <a:rPr lang="en-US" sz="2300" kern="1200" dirty="0"/>
            <a:t>Minsky:  financial cycles</a:t>
          </a:r>
          <a:endParaRPr lang="en-GB" sz="2300" kern="1200" dirty="0"/>
        </a:p>
      </dsp:txBody>
      <dsp:txXfrm>
        <a:off x="3857970" y="2446179"/>
        <a:ext cx="3645514" cy="1037844"/>
      </dsp:txXfrm>
    </dsp:sp>
    <dsp:sp modelId="{3C194B7C-0065-4353-948C-40AEC25F915D}">
      <dsp:nvSpPr>
        <dsp:cNvPr id="0" name=""/>
        <dsp:cNvSpPr/>
      </dsp:nvSpPr>
      <dsp:spPr>
        <a:xfrm>
          <a:off x="3033563" y="3499866"/>
          <a:ext cx="1072358" cy="1072134"/>
        </a:xfrm>
        <a:prstGeom prst="ellipse">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1B323C5-9C30-49ED-83C5-B847AEF09E03}">
      <dsp:nvSpPr>
        <dsp:cNvPr id="0" name=""/>
        <dsp:cNvSpPr/>
      </dsp:nvSpPr>
      <dsp:spPr>
        <a:xfrm>
          <a:off x="3211656" y="3534156"/>
          <a:ext cx="4791739" cy="10378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l" defTabSz="977900">
            <a:lnSpc>
              <a:spcPct val="90000"/>
            </a:lnSpc>
            <a:spcBef>
              <a:spcPct val="0"/>
            </a:spcBef>
            <a:spcAft>
              <a:spcPct val="10000"/>
            </a:spcAft>
            <a:buNone/>
          </a:pPr>
          <a:r>
            <a:rPr lang="en-US" sz="2200" kern="1200" dirty="0"/>
            <a:t>Kaldor: endogenous tech progress</a:t>
          </a:r>
          <a:endParaRPr lang="en-GB" sz="2200" kern="1200" dirty="0"/>
        </a:p>
      </dsp:txBody>
      <dsp:txXfrm>
        <a:off x="3211656" y="3534156"/>
        <a:ext cx="4791739" cy="10378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551AD4-A9FE-4532-B37F-9345AE698BF1}">
      <dsp:nvSpPr>
        <dsp:cNvPr id="0" name=""/>
        <dsp:cNvSpPr/>
      </dsp:nvSpPr>
      <dsp:spPr>
        <a:xfrm>
          <a:off x="6202463" y="2540996"/>
          <a:ext cx="263704" cy="1484548"/>
        </a:xfrm>
        <a:custGeom>
          <a:avLst/>
          <a:gdLst/>
          <a:ahLst/>
          <a:cxnLst/>
          <a:rect l="0" t="0" r="0" b="0"/>
          <a:pathLst>
            <a:path>
              <a:moveTo>
                <a:pt x="0" y="0"/>
              </a:moveTo>
              <a:lnTo>
                <a:pt x="0" y="1484548"/>
              </a:lnTo>
              <a:lnTo>
                <a:pt x="263704" y="1484548"/>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0CBACE6-84E9-4C54-985D-AD9BA766B975}">
      <dsp:nvSpPr>
        <dsp:cNvPr id="0" name=""/>
        <dsp:cNvSpPr/>
      </dsp:nvSpPr>
      <dsp:spPr>
        <a:xfrm>
          <a:off x="3895045" y="1292793"/>
          <a:ext cx="3010630" cy="369186"/>
        </a:xfrm>
        <a:custGeom>
          <a:avLst/>
          <a:gdLst/>
          <a:ahLst/>
          <a:cxnLst/>
          <a:rect l="0" t="0" r="0" b="0"/>
          <a:pathLst>
            <a:path>
              <a:moveTo>
                <a:pt x="0" y="0"/>
              </a:moveTo>
              <a:lnTo>
                <a:pt x="0" y="184593"/>
              </a:lnTo>
              <a:lnTo>
                <a:pt x="3010630" y="184593"/>
              </a:lnTo>
              <a:lnTo>
                <a:pt x="3010630" y="36918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864E38-1E9F-43B3-AB45-66D9E4F235B0}">
      <dsp:nvSpPr>
        <dsp:cNvPr id="0" name=""/>
        <dsp:cNvSpPr/>
      </dsp:nvSpPr>
      <dsp:spPr>
        <a:xfrm>
          <a:off x="4075244" y="3789198"/>
          <a:ext cx="255582" cy="803974"/>
        </a:xfrm>
        <a:custGeom>
          <a:avLst/>
          <a:gdLst/>
          <a:ahLst/>
          <a:cxnLst/>
          <a:rect l="0" t="0" r="0" b="0"/>
          <a:pathLst>
            <a:path>
              <a:moveTo>
                <a:pt x="0" y="0"/>
              </a:moveTo>
              <a:lnTo>
                <a:pt x="0" y="803974"/>
              </a:lnTo>
              <a:lnTo>
                <a:pt x="255582" y="80397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3C5B80B-7C66-43F8-96A9-843AA7A955DA}">
      <dsp:nvSpPr>
        <dsp:cNvPr id="0" name=""/>
        <dsp:cNvSpPr/>
      </dsp:nvSpPr>
      <dsp:spPr>
        <a:xfrm>
          <a:off x="3011634" y="2540996"/>
          <a:ext cx="184593" cy="808694"/>
        </a:xfrm>
        <a:custGeom>
          <a:avLst/>
          <a:gdLst/>
          <a:ahLst/>
          <a:cxnLst/>
          <a:rect l="0" t="0" r="0" b="0"/>
          <a:pathLst>
            <a:path>
              <a:moveTo>
                <a:pt x="0" y="0"/>
              </a:moveTo>
              <a:lnTo>
                <a:pt x="0" y="808694"/>
              </a:lnTo>
              <a:lnTo>
                <a:pt x="184593" y="80869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877989E-52FD-4BB1-862D-DD7F9E0D7244}">
      <dsp:nvSpPr>
        <dsp:cNvPr id="0" name=""/>
        <dsp:cNvSpPr/>
      </dsp:nvSpPr>
      <dsp:spPr>
        <a:xfrm>
          <a:off x="2848489" y="2540996"/>
          <a:ext cx="163145" cy="1640384"/>
        </a:xfrm>
        <a:custGeom>
          <a:avLst/>
          <a:gdLst/>
          <a:ahLst/>
          <a:cxnLst/>
          <a:rect l="0" t="0" r="0" b="0"/>
          <a:pathLst>
            <a:path>
              <a:moveTo>
                <a:pt x="163145" y="0"/>
              </a:moveTo>
              <a:lnTo>
                <a:pt x="163145" y="1640384"/>
              </a:lnTo>
              <a:lnTo>
                <a:pt x="0" y="164038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11E797-85C5-4328-B817-DE4C8828AA75}">
      <dsp:nvSpPr>
        <dsp:cNvPr id="0" name=""/>
        <dsp:cNvSpPr/>
      </dsp:nvSpPr>
      <dsp:spPr>
        <a:xfrm>
          <a:off x="3011634" y="1292793"/>
          <a:ext cx="883411" cy="369186"/>
        </a:xfrm>
        <a:custGeom>
          <a:avLst/>
          <a:gdLst/>
          <a:ahLst/>
          <a:cxnLst/>
          <a:rect l="0" t="0" r="0" b="0"/>
          <a:pathLst>
            <a:path>
              <a:moveTo>
                <a:pt x="883411" y="0"/>
              </a:moveTo>
              <a:lnTo>
                <a:pt x="883411" y="184593"/>
              </a:lnTo>
              <a:lnTo>
                <a:pt x="0" y="184593"/>
              </a:lnTo>
              <a:lnTo>
                <a:pt x="0" y="36918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351DE84-F475-4157-8036-07583513D1A0}">
      <dsp:nvSpPr>
        <dsp:cNvPr id="0" name=""/>
        <dsp:cNvSpPr/>
      </dsp:nvSpPr>
      <dsp:spPr>
        <a:xfrm>
          <a:off x="884415" y="1292793"/>
          <a:ext cx="3010630" cy="369186"/>
        </a:xfrm>
        <a:custGeom>
          <a:avLst/>
          <a:gdLst/>
          <a:ahLst/>
          <a:cxnLst/>
          <a:rect l="0" t="0" r="0" b="0"/>
          <a:pathLst>
            <a:path>
              <a:moveTo>
                <a:pt x="3010630" y="0"/>
              </a:moveTo>
              <a:lnTo>
                <a:pt x="3010630" y="184593"/>
              </a:lnTo>
              <a:lnTo>
                <a:pt x="0" y="184593"/>
              </a:lnTo>
              <a:lnTo>
                <a:pt x="0" y="36918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C2D05D3-F96F-403F-B7D2-B5AFB91A7FC6}">
      <dsp:nvSpPr>
        <dsp:cNvPr id="0" name=""/>
        <dsp:cNvSpPr/>
      </dsp:nvSpPr>
      <dsp:spPr>
        <a:xfrm>
          <a:off x="1170315" y="413777"/>
          <a:ext cx="5449460" cy="879016"/>
        </a:xfrm>
        <a:prstGeom prst="flowChartAlternateProcess">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t>Schools of thought in macroeconomics</a:t>
          </a:r>
          <a:endParaRPr lang="de-DE" sz="2400" kern="1200" dirty="0"/>
        </a:p>
      </dsp:txBody>
      <dsp:txXfrm>
        <a:off x="1213224" y="456686"/>
        <a:ext cx="5363642" cy="793198"/>
      </dsp:txXfrm>
    </dsp:sp>
    <dsp:sp modelId="{662F6A62-3619-48BC-A9B6-A2ACA603C45D}">
      <dsp:nvSpPr>
        <dsp:cNvPr id="0" name=""/>
        <dsp:cNvSpPr/>
      </dsp:nvSpPr>
      <dsp:spPr>
        <a:xfrm>
          <a:off x="5399" y="1661979"/>
          <a:ext cx="1758032" cy="8790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t>Marx</a:t>
          </a:r>
          <a:endParaRPr lang="de-DE" sz="2400" kern="1200" dirty="0"/>
        </a:p>
      </dsp:txBody>
      <dsp:txXfrm>
        <a:off x="5399" y="1661979"/>
        <a:ext cx="1758032" cy="879016"/>
      </dsp:txXfrm>
    </dsp:sp>
    <dsp:sp modelId="{F1BC7AA1-A1B9-40E0-8472-D455E748B25F}">
      <dsp:nvSpPr>
        <dsp:cNvPr id="0" name=""/>
        <dsp:cNvSpPr/>
      </dsp:nvSpPr>
      <dsp:spPr>
        <a:xfrm>
          <a:off x="2132618" y="1661979"/>
          <a:ext cx="1758032" cy="8790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t>Keynes </a:t>
          </a:r>
        </a:p>
      </dsp:txBody>
      <dsp:txXfrm>
        <a:off x="2132618" y="1661979"/>
        <a:ext cx="1758032" cy="879016"/>
      </dsp:txXfrm>
    </dsp:sp>
    <dsp:sp modelId="{1F0908C8-CAAA-4408-AD1F-60C7C5BE97A1}">
      <dsp:nvSpPr>
        <dsp:cNvPr id="0" name=""/>
        <dsp:cNvSpPr/>
      </dsp:nvSpPr>
      <dsp:spPr>
        <a:xfrm>
          <a:off x="1090457" y="3741872"/>
          <a:ext cx="1758032" cy="8790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t>Post-</a:t>
          </a:r>
          <a:r>
            <a:rPr lang="en-GB" sz="2400" kern="1200" dirty="0" err="1"/>
            <a:t>keynesians</a:t>
          </a:r>
          <a:endParaRPr lang="de-DE" sz="2400" kern="1200" dirty="0"/>
        </a:p>
      </dsp:txBody>
      <dsp:txXfrm>
        <a:off x="1090457" y="3741872"/>
        <a:ext cx="1758032" cy="879016"/>
      </dsp:txXfrm>
    </dsp:sp>
    <dsp:sp modelId="{F83A9397-F77D-43F7-8021-6D6E8CFAA0BB}">
      <dsp:nvSpPr>
        <dsp:cNvPr id="0" name=""/>
        <dsp:cNvSpPr/>
      </dsp:nvSpPr>
      <dsp:spPr>
        <a:xfrm>
          <a:off x="3196228" y="2910182"/>
          <a:ext cx="1758032" cy="8790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t>Synthesis Keynesians</a:t>
          </a:r>
          <a:endParaRPr lang="de-DE" sz="2400" kern="1200" dirty="0"/>
        </a:p>
      </dsp:txBody>
      <dsp:txXfrm>
        <a:off x="3196228" y="2910182"/>
        <a:ext cx="1758032" cy="879016"/>
      </dsp:txXfrm>
    </dsp:sp>
    <dsp:sp modelId="{E37E2335-7278-4C19-B6A0-F17B2ECABDD6}">
      <dsp:nvSpPr>
        <dsp:cNvPr id="0" name=""/>
        <dsp:cNvSpPr/>
      </dsp:nvSpPr>
      <dsp:spPr>
        <a:xfrm>
          <a:off x="4330827" y="4153665"/>
          <a:ext cx="1758032" cy="8790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t>New Keynesians</a:t>
          </a:r>
          <a:endParaRPr lang="de-DE" sz="2400" kern="1200" dirty="0"/>
        </a:p>
      </dsp:txBody>
      <dsp:txXfrm>
        <a:off x="4330827" y="4153665"/>
        <a:ext cx="1758032" cy="879016"/>
      </dsp:txXfrm>
    </dsp:sp>
    <dsp:sp modelId="{9F8052A9-A90C-4239-814C-07D0B1EDDC55}">
      <dsp:nvSpPr>
        <dsp:cNvPr id="0" name=""/>
        <dsp:cNvSpPr/>
      </dsp:nvSpPr>
      <dsp:spPr>
        <a:xfrm>
          <a:off x="6026660" y="1661979"/>
          <a:ext cx="1758032" cy="879016"/>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t>Neoclassical</a:t>
          </a:r>
          <a:endParaRPr lang="de-DE" sz="2400" kern="1200" dirty="0"/>
        </a:p>
      </dsp:txBody>
      <dsp:txXfrm>
        <a:off x="6026660" y="1661979"/>
        <a:ext cx="1758032" cy="879016"/>
      </dsp:txXfrm>
    </dsp:sp>
    <dsp:sp modelId="{922B570C-1EE0-438D-AE6D-F25B4FDE5A27}">
      <dsp:nvSpPr>
        <dsp:cNvPr id="0" name=""/>
        <dsp:cNvSpPr/>
      </dsp:nvSpPr>
      <dsp:spPr>
        <a:xfrm>
          <a:off x="6466168" y="2910182"/>
          <a:ext cx="1758032" cy="223072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GB" sz="2800" kern="1200" dirty="0"/>
            <a:t>New </a:t>
          </a:r>
          <a:r>
            <a:rPr lang="en-GB" sz="2800" kern="1200" dirty="0" err="1"/>
            <a:t>Classcial</a:t>
          </a:r>
          <a:r>
            <a:rPr lang="en-GB" sz="2800" kern="1200" dirty="0"/>
            <a:t> Econ</a:t>
          </a:r>
        </a:p>
        <a:p>
          <a:pPr marL="0" lvl="0" indent="0" algn="l" defTabSz="1244600">
            <a:lnSpc>
              <a:spcPct val="90000"/>
            </a:lnSpc>
            <a:spcBef>
              <a:spcPct val="0"/>
            </a:spcBef>
            <a:spcAft>
              <a:spcPct val="35000"/>
            </a:spcAft>
            <a:buNone/>
          </a:pPr>
          <a:r>
            <a:rPr lang="en-GB" sz="1400" kern="1200" dirty="0"/>
            <a:t>Monetarism</a:t>
          </a:r>
        </a:p>
        <a:p>
          <a:pPr marL="0" lvl="0" indent="0" algn="l" defTabSz="1244600">
            <a:lnSpc>
              <a:spcPct val="90000"/>
            </a:lnSpc>
            <a:spcBef>
              <a:spcPct val="0"/>
            </a:spcBef>
            <a:spcAft>
              <a:spcPct val="35000"/>
            </a:spcAft>
            <a:buNone/>
          </a:pPr>
          <a:r>
            <a:rPr lang="en-GB" sz="1400" kern="1200" dirty="0"/>
            <a:t>Rational Expectations</a:t>
          </a:r>
        </a:p>
        <a:p>
          <a:pPr marL="0" lvl="0" indent="0" algn="l" defTabSz="1244600">
            <a:lnSpc>
              <a:spcPct val="90000"/>
            </a:lnSpc>
            <a:spcBef>
              <a:spcPct val="0"/>
            </a:spcBef>
            <a:spcAft>
              <a:spcPct val="35000"/>
            </a:spcAft>
            <a:buNone/>
          </a:pPr>
          <a:r>
            <a:rPr lang="en-GB" sz="1400" kern="1200" dirty="0"/>
            <a:t>RBC</a:t>
          </a:r>
          <a:endParaRPr lang="de-DE" sz="1800" kern="1200" dirty="0"/>
        </a:p>
      </dsp:txBody>
      <dsp:txXfrm>
        <a:off x="6466168" y="2910182"/>
        <a:ext cx="1758032" cy="2230723"/>
      </dsp:txXfrm>
    </dsp:sp>
  </dsp:spTree>
</dsp:drawing>
</file>

<file path=ppt/diagrams/layout1.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C6DED0-E5DE-00DE-FC58-62E7D320F7F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0ECFC65-2877-4521-9116-28EB914EB4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03A03B-980A-F94E-8C6C-459E6C605C0C}" type="datetimeFigureOut">
              <a:rPr lang="en-US" smtClean="0"/>
              <a:t>6/22/2026</a:t>
            </a:fld>
            <a:endParaRPr lang="en-US"/>
          </a:p>
        </p:txBody>
      </p:sp>
      <p:sp>
        <p:nvSpPr>
          <p:cNvPr id="4" name="Footer Placeholder 3">
            <a:extLst>
              <a:ext uri="{FF2B5EF4-FFF2-40B4-BE49-F238E27FC236}">
                <a16:creationId xmlns:a16="http://schemas.microsoft.com/office/drawing/2014/main" id="{6D5E1175-85C2-9616-8AD9-F7590C5E245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8C17467-1944-CDBA-ED4B-81255EC9F2B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820B52-F0A3-8146-83FC-B209CCDEB7B0}" type="slidenum">
              <a:rPr lang="en-US" smtClean="0"/>
              <a:t>‹#›</a:t>
            </a:fld>
            <a:endParaRPr lang="en-US"/>
          </a:p>
        </p:txBody>
      </p:sp>
    </p:spTree>
    <p:extLst>
      <p:ext uri="{BB962C8B-B14F-4D97-AF65-F5344CB8AC3E}">
        <p14:creationId xmlns:p14="http://schemas.microsoft.com/office/powerpoint/2010/main" val="22215233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AF68AC-FD13-49EA-ACEC-27A60FBF89D4}" type="datetimeFigureOut">
              <a:rPr lang="en-GB" smtClean="0"/>
              <a:t>22/06/2026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BBD2AA-7C5C-4166-A101-2BB874D6EADD}" type="slidenum">
              <a:rPr lang="en-GB" smtClean="0"/>
              <a:t>‹#›</a:t>
            </a:fld>
            <a:endParaRPr lang="en-GB"/>
          </a:p>
        </p:txBody>
      </p:sp>
    </p:spTree>
    <p:extLst>
      <p:ext uri="{BB962C8B-B14F-4D97-AF65-F5344CB8AC3E}">
        <p14:creationId xmlns:p14="http://schemas.microsoft.com/office/powerpoint/2010/main" val="3719239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ambridge.org/core/books/postkeynesian-theory-revisited/effective-demand/A07A9FED3467A4CEC23AAE060E72DE16"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en.wikipedia.org/wiki/Principle_of_effective_demand"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8" Type="http://schemas.openxmlformats.org/officeDocument/2006/relationships/hyperlink" Target="https://mpra.ub.uni-muenchen.de/54853/1/MPRA_paper_54853.pdf" TargetMode="External"/><Relationship Id="rId3" Type="http://schemas.openxmlformats.org/officeDocument/2006/relationships/hyperlink" Target="https://www.levyinstitute.org/pubs/wp_697.pdf" TargetMode="External"/><Relationship Id="rId7" Type="http://schemas.openxmlformats.org/officeDocument/2006/relationships/hyperlink" Target="https://link.springer.com/content/pdf/10.1007/978-1-349-10376-8_12.pdf" TargetMode="External"/><Relationship Id="rId2" Type="http://schemas.openxmlformats.org/officeDocument/2006/relationships/slide" Target="../slides/slide11.xml"/><Relationship Id="rId1" Type="http://schemas.openxmlformats.org/officeDocument/2006/relationships/notesMaster" Target="../notesMasters/notesMaster1.xml"/><Relationship Id="rId6" Type="http://schemas.openxmlformats.org/officeDocument/2006/relationships/hyperlink" Target="https://www.econstor.eu/bitstream/10419/301870/1/1899479139.pdf" TargetMode="External"/><Relationship Id="rId5" Type="http://schemas.openxmlformats.org/officeDocument/2006/relationships/hyperlink" Target="https://www.networkideas.org/wp-content/uploads/2016/09/Michal_Kalecki.pdf" TargetMode="External"/><Relationship Id="rId4" Type="http://schemas.openxmlformats.org/officeDocument/2006/relationships/hyperlink" Target="https://en.wikipedia.org/wiki/Micha%C5%82_Kalecki"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economicshelp.org/blog/1948/economics/the-multiplier-effect/"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www.economicshelp.org/2007/02/keyness-paradox-of-thrift.html"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sz="1200" b="0" u="none" strike="noStrike" kern="1200" dirty="0">
                <a:solidFill>
                  <a:schemeClr val="tx1"/>
                </a:solidFill>
                <a:effectLst/>
                <a:latin typeface="+mn-lt"/>
                <a:ea typeface="+mn-ea"/>
                <a:cs typeface="+mn-cs"/>
              </a:rPr>
              <a:t>Famous Sraffians: Luigi Pasinetti</a:t>
            </a:r>
            <a:r>
              <a:rPr lang="it-IT" b="0" dirty="0"/>
              <a:t>, </a:t>
            </a:r>
            <a:r>
              <a:rPr lang="it-IT" sz="1200" b="0" u="none" strike="noStrike" kern="1200" dirty="0">
                <a:solidFill>
                  <a:schemeClr val="tx1"/>
                </a:solidFill>
                <a:effectLst/>
                <a:latin typeface="+mn-lt"/>
                <a:ea typeface="+mn-ea"/>
                <a:cs typeface="+mn-cs"/>
              </a:rPr>
              <a:t>Pierangelo Garegnani</a:t>
            </a:r>
            <a:r>
              <a:rPr lang="it-IT" b="0" dirty="0"/>
              <a:t>, </a:t>
            </a:r>
            <a:r>
              <a:rPr lang="it-IT" sz="1200" b="0" u="none" strike="noStrike" kern="1200" dirty="0">
                <a:solidFill>
                  <a:schemeClr val="tx1"/>
                </a:solidFill>
                <a:effectLst/>
                <a:latin typeface="+mn-lt"/>
                <a:ea typeface="+mn-ea"/>
                <a:cs typeface="+mn-cs"/>
              </a:rPr>
              <a:t>Geoffrey Harcourt</a:t>
            </a:r>
            <a:r>
              <a:rPr lang="it-IT" b="0" dirty="0"/>
              <a:t>, Heinz Kurz, Franklin Serrano</a:t>
            </a:r>
            <a:endParaRPr lang="en-GB" b="0" dirty="0"/>
          </a:p>
        </p:txBody>
      </p:sp>
      <p:sp>
        <p:nvSpPr>
          <p:cNvPr id="4" name="Slide Number Placeholder 3"/>
          <p:cNvSpPr>
            <a:spLocks noGrp="1"/>
          </p:cNvSpPr>
          <p:nvPr>
            <p:ph type="sldNum" sz="quarter" idx="5"/>
          </p:nvPr>
        </p:nvSpPr>
        <p:spPr/>
        <p:txBody>
          <a:bodyPr/>
          <a:lstStyle/>
          <a:p>
            <a:fld id="{42BBD2AA-7C5C-4166-A101-2BB874D6EADD}" type="slidenum">
              <a:rPr lang="en-GB" smtClean="0"/>
              <a:t>3</a:t>
            </a:fld>
            <a:endParaRPr lang="en-GB"/>
          </a:p>
        </p:txBody>
      </p:sp>
    </p:spTree>
    <p:extLst>
      <p:ext uri="{BB962C8B-B14F-4D97-AF65-F5344CB8AC3E}">
        <p14:creationId xmlns:p14="http://schemas.microsoft.com/office/powerpoint/2010/main" val="1860119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Post-Keynesian tradition, </a:t>
            </a:r>
            <a:r>
              <a:rPr lang="en-GB" sz="1200" b="1" u="none" strike="noStrike" kern="1200" dirty="0">
                <a:solidFill>
                  <a:schemeClr val="tx1"/>
                </a:solidFill>
                <a:effectLst/>
                <a:latin typeface="+mn-lt"/>
                <a:ea typeface="+mn-ea"/>
                <a:cs typeface="+mn-cs"/>
              </a:rPr>
              <a:t>effective demand</a:t>
            </a:r>
            <a:r>
              <a:rPr lang="en-GB" dirty="0"/>
              <a:t> is the foundational macroeconomic principle that aggregate spending—not the supply of </a:t>
            </a:r>
            <a:r>
              <a:rPr lang="en-GB" dirty="0" err="1"/>
              <a:t>labor</a:t>
            </a:r>
            <a:r>
              <a:rPr lang="en-GB" dirty="0"/>
              <a:t> or capital—determines the actual level of output, income, and employment in both the short and long run</a:t>
            </a:r>
          </a:p>
          <a:p>
            <a:endParaRPr lang="en-GB" dirty="0"/>
          </a:p>
          <a:p>
            <a:r>
              <a:rPr lang="en-GB" dirty="0"/>
              <a:t>It flips the classical "Say's Law" (that supply creates its own demand) on its head, meaning that economic activity is strictly demand-determined</a:t>
            </a:r>
          </a:p>
          <a:p>
            <a:endParaRPr lang="en-GB" dirty="0"/>
          </a:p>
          <a:p>
            <a:r>
              <a:rPr lang="en-GB" sz="1200" b="1" u="none" strike="noStrike" kern="1200" dirty="0">
                <a:solidFill>
                  <a:schemeClr val="tx1"/>
                </a:solidFill>
                <a:effectLst/>
                <a:latin typeface="+mn-lt"/>
                <a:ea typeface="+mn-ea"/>
                <a:cs typeface="+mn-cs"/>
              </a:rPr>
              <a:t>No Automatic Full Employment:</a:t>
            </a:r>
            <a:r>
              <a:rPr lang="en-GB" sz="1200" b="0" u="none" strike="noStrike" kern="1200" dirty="0">
                <a:solidFill>
                  <a:schemeClr val="tx1"/>
                </a:solidFill>
                <a:effectLst/>
                <a:latin typeface="+mn-lt"/>
                <a:ea typeface="+mn-ea"/>
                <a:cs typeface="+mn-cs"/>
              </a:rPr>
              <a:t> Unlike mainstream neoclassical models that assume markets perfectly clear to guarantee full employment, Post-Keynesians argue that effective demand frequently settles at a point of </a:t>
            </a:r>
            <a:r>
              <a:rPr lang="en-GB" sz="1200" b="1" u="none" strike="noStrike" kern="1200" dirty="0">
                <a:solidFill>
                  <a:schemeClr val="tx1"/>
                </a:solidFill>
                <a:effectLst/>
                <a:latin typeface="+mn-lt"/>
                <a:ea typeface="+mn-ea"/>
                <a:cs typeface="+mn-cs"/>
              </a:rPr>
              <a:t>involuntary unemployment</a:t>
            </a:r>
            <a:r>
              <a:rPr lang="en-GB" sz="1200" b="0" u="none" strike="noStrike" kern="1200" dirty="0">
                <a:solidFill>
                  <a:schemeClr val="tx1"/>
                </a:solidFill>
                <a:effectLst/>
                <a:latin typeface="+mn-lt"/>
                <a:ea typeface="+mn-ea"/>
                <a:cs typeface="+mn-cs"/>
              </a:rPr>
              <a:t> and idle productive capacity. The economy can be stuck in a sub-optimal equilibrium because expected demand is simply not high enough to warrant full employment.</a:t>
            </a:r>
            <a:r>
              <a:rPr lang="en-GB" dirty="0"/>
              <a:t> [</a:t>
            </a:r>
            <a:r>
              <a:rPr lang="en-GB" dirty="0">
                <a:hlinkClick r:id="rId3"/>
              </a:rPr>
              <a:t>1</a:t>
            </a:r>
            <a:r>
              <a:rPr lang="en-GB" dirty="0"/>
              <a:t>, </a:t>
            </a:r>
            <a:r>
              <a:rPr lang="en-GB" dirty="0">
                <a:hlinkClick r:id="rId4"/>
              </a:rPr>
              <a:t>2</a:t>
            </a:r>
            <a:r>
              <a:rPr lang="en-GB" dirty="0"/>
              <a:t>]</a:t>
            </a:r>
          </a:p>
        </p:txBody>
      </p:sp>
      <p:sp>
        <p:nvSpPr>
          <p:cNvPr id="4" name="Slide Number Placeholder 3"/>
          <p:cNvSpPr>
            <a:spLocks noGrp="1"/>
          </p:cNvSpPr>
          <p:nvPr>
            <p:ph type="sldNum" sz="quarter" idx="5"/>
          </p:nvPr>
        </p:nvSpPr>
        <p:spPr/>
        <p:txBody>
          <a:bodyPr/>
          <a:lstStyle/>
          <a:p>
            <a:fld id="{42BBD2AA-7C5C-4166-A101-2BB874D6EADD}" type="slidenum">
              <a:rPr lang="en-GB" smtClean="0"/>
              <a:t>5</a:t>
            </a:fld>
            <a:endParaRPr lang="en-GB"/>
          </a:p>
        </p:txBody>
      </p:sp>
    </p:spTree>
    <p:extLst>
      <p:ext uri="{BB962C8B-B14F-4D97-AF65-F5344CB8AC3E}">
        <p14:creationId xmlns:p14="http://schemas.microsoft.com/office/powerpoint/2010/main" val="4033414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r>
              <a:rPr lang="en-AU" sz="2800" dirty="0"/>
              <a:t>Estranged cousins of PKE</a:t>
            </a:r>
          </a:p>
          <a:p>
            <a:pPr eaLnBrk="1" hangingPunct="1">
              <a:lnSpc>
                <a:spcPct val="80000"/>
              </a:lnSpc>
            </a:pPr>
            <a:r>
              <a:rPr lang="en-AU" sz="2800" dirty="0"/>
              <a:t>reaction to New Classicals - </a:t>
            </a:r>
            <a:r>
              <a:rPr lang="en-AU" sz="2800" dirty="0">
                <a:solidFill>
                  <a:srgbClr val="FF0000"/>
                </a:solidFill>
              </a:rPr>
              <a:t>accept </a:t>
            </a:r>
            <a:r>
              <a:rPr lang="en-AU" sz="2800" dirty="0" err="1">
                <a:solidFill>
                  <a:srgbClr val="FF0000"/>
                </a:solidFill>
              </a:rPr>
              <a:t>microfoundations</a:t>
            </a:r>
            <a:r>
              <a:rPr lang="en-AU" sz="2800" dirty="0"/>
              <a:t> and often rational expectations</a:t>
            </a:r>
          </a:p>
          <a:p>
            <a:pPr eaLnBrk="1" hangingPunct="1">
              <a:lnSpc>
                <a:spcPct val="80000"/>
              </a:lnSpc>
            </a:pPr>
            <a:r>
              <a:rPr lang="en-AU" sz="2800" dirty="0"/>
              <a:t>but assumes (or derives) </a:t>
            </a:r>
            <a:r>
              <a:rPr lang="en-AU" sz="2800" dirty="0">
                <a:solidFill>
                  <a:srgbClr val="FF0000"/>
                </a:solidFill>
              </a:rPr>
              <a:t>imperfect markets </a:t>
            </a:r>
            <a:r>
              <a:rPr lang="en-AU" sz="2800" dirty="0"/>
              <a:t>– </a:t>
            </a:r>
          </a:p>
          <a:p>
            <a:pPr lvl="1">
              <a:lnSpc>
                <a:spcPct val="80000"/>
              </a:lnSpc>
            </a:pPr>
            <a:r>
              <a:rPr lang="en-AU" sz="2400" dirty="0"/>
              <a:t>menu  costs, </a:t>
            </a:r>
          </a:p>
          <a:p>
            <a:pPr lvl="1">
              <a:lnSpc>
                <a:spcPct val="80000"/>
              </a:lnSpc>
            </a:pPr>
            <a:r>
              <a:rPr lang="en-AU" sz="2400" dirty="0"/>
              <a:t>NAIRU, insider outsider models</a:t>
            </a:r>
          </a:p>
          <a:p>
            <a:pPr lvl="1">
              <a:lnSpc>
                <a:spcPct val="80000"/>
              </a:lnSpc>
            </a:pPr>
            <a:r>
              <a:rPr lang="en-AU" sz="2400" dirty="0"/>
              <a:t>credit rationing / asymmetric information</a:t>
            </a:r>
          </a:p>
          <a:p>
            <a:pPr>
              <a:lnSpc>
                <a:spcPct val="80000"/>
              </a:lnSpc>
            </a:pPr>
            <a:r>
              <a:rPr lang="en-AU" sz="2800" dirty="0"/>
              <a:t>in 1980s: many partial equilibrium models (Mankiw, Blanchard, Stiglitz, Fisher)</a:t>
            </a:r>
          </a:p>
          <a:p>
            <a:pPr eaLnBrk="1" hangingPunct="1">
              <a:lnSpc>
                <a:spcPct val="80000"/>
              </a:lnSpc>
            </a:pPr>
            <a:r>
              <a:rPr lang="en-AU" sz="2800" dirty="0"/>
              <a:t>1990s: “New Consensus Model” (New Keynesian-Neoclassical Synthesis) and DSGE </a:t>
            </a:r>
          </a:p>
          <a:p>
            <a:pPr lvl="1">
              <a:lnSpc>
                <a:spcPct val="80000"/>
              </a:lnSpc>
            </a:pPr>
            <a:r>
              <a:rPr lang="en-AU" sz="2400" dirty="0"/>
              <a:t>short run/long run dichotomy, but with strict </a:t>
            </a:r>
            <a:r>
              <a:rPr lang="en-AU" sz="2400" dirty="0" err="1"/>
              <a:t>microfoundations</a:t>
            </a:r>
            <a:endParaRPr lang="en-AU" sz="2400" dirty="0"/>
          </a:p>
          <a:p>
            <a:pPr lvl="1">
              <a:lnSpc>
                <a:spcPct val="80000"/>
              </a:lnSpc>
            </a:pPr>
            <a:r>
              <a:rPr lang="en-AU" dirty="0"/>
              <a:t>Pseudo IS curve: downwards sloping because of intertemporal consumption </a:t>
            </a:r>
          </a:p>
          <a:p>
            <a:pPr>
              <a:lnSpc>
                <a:spcPct val="80000"/>
              </a:lnSpc>
            </a:pPr>
            <a:r>
              <a:rPr lang="en-AU" dirty="0"/>
              <a:t>Since 2008: rediscovering PK arguments: hysteresis, financial instability</a:t>
            </a:r>
          </a:p>
          <a:p>
            <a:endParaRPr lang="en-GB" dirty="0"/>
          </a:p>
        </p:txBody>
      </p:sp>
      <p:sp>
        <p:nvSpPr>
          <p:cNvPr id="4" name="Slide Number Placeholder 3"/>
          <p:cNvSpPr>
            <a:spLocks noGrp="1"/>
          </p:cNvSpPr>
          <p:nvPr>
            <p:ph type="sldNum" sz="quarter" idx="5"/>
          </p:nvPr>
        </p:nvSpPr>
        <p:spPr/>
        <p:txBody>
          <a:bodyPr/>
          <a:lstStyle/>
          <a:p>
            <a:fld id="{42BBD2AA-7C5C-4166-A101-2BB874D6EADD}" type="slidenum">
              <a:rPr lang="en-GB" smtClean="0"/>
              <a:t>6</a:t>
            </a:fld>
            <a:endParaRPr lang="en-GB"/>
          </a:p>
        </p:txBody>
      </p:sp>
    </p:spTree>
    <p:extLst>
      <p:ext uri="{BB962C8B-B14F-4D97-AF65-F5344CB8AC3E}">
        <p14:creationId xmlns:p14="http://schemas.microsoft.com/office/powerpoint/2010/main" val="792593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BBD2AA-7C5C-4166-A101-2BB874D6EADD}" type="slidenum">
              <a:rPr lang="en-GB" smtClean="0"/>
              <a:t>7</a:t>
            </a:fld>
            <a:endParaRPr lang="en-GB"/>
          </a:p>
        </p:txBody>
      </p:sp>
    </p:spTree>
    <p:extLst>
      <p:ext uri="{BB962C8B-B14F-4D97-AF65-F5344CB8AC3E}">
        <p14:creationId xmlns:p14="http://schemas.microsoft.com/office/powerpoint/2010/main" val="2717980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u="none" strike="noStrike" kern="1200" dirty="0">
                <a:solidFill>
                  <a:schemeClr val="tx1"/>
                </a:solidFill>
                <a:effectLst/>
                <a:latin typeface="+mn-lt"/>
                <a:ea typeface="+mn-ea"/>
                <a:cs typeface="+mn-cs"/>
              </a:rPr>
              <a:t>Workers:</a:t>
            </a:r>
            <a:r>
              <a:rPr lang="en-GB" sz="1200" b="0" u="none" strike="noStrike" kern="1200" dirty="0">
                <a:solidFill>
                  <a:schemeClr val="tx1"/>
                </a:solidFill>
                <a:effectLst/>
                <a:latin typeface="+mn-lt"/>
                <a:ea typeface="+mn-ea"/>
                <a:cs typeface="+mn-cs"/>
              </a:rPr>
              <a:t> </a:t>
            </a:r>
            <a:r>
              <a:rPr lang="en-GB" sz="1200" b="0" u="none" strike="noStrike" kern="1200" dirty="0" err="1">
                <a:solidFill>
                  <a:schemeClr val="tx1"/>
                </a:solidFill>
                <a:effectLst/>
                <a:latin typeface="+mn-lt"/>
                <a:ea typeface="+mn-ea"/>
                <a:cs typeface="+mn-cs"/>
              </a:rPr>
              <a:t>Kalecki</a:t>
            </a:r>
            <a:r>
              <a:rPr lang="en-GB" sz="1200" b="0" u="none" strike="noStrike" kern="1200" dirty="0">
                <a:solidFill>
                  <a:schemeClr val="tx1"/>
                </a:solidFill>
                <a:effectLst/>
                <a:latin typeface="+mn-lt"/>
                <a:ea typeface="+mn-ea"/>
                <a:cs typeface="+mn-cs"/>
              </a:rPr>
              <a:t> assumed that workers spend all of their income on basic goods (their marginal propensity to consume is practically 1). Consequently, workers generate almost no savings.</a:t>
            </a:r>
            <a:r>
              <a:rPr lang="en-GB" dirty="0"/>
              <a:t> [</a:t>
            </a:r>
            <a:r>
              <a:rPr lang="en-GB" dirty="0">
                <a:hlinkClick r:id="rId3"/>
              </a:rPr>
              <a:t>1</a:t>
            </a:r>
            <a:r>
              <a:rPr lang="en-GB" dirty="0"/>
              <a:t>, </a:t>
            </a:r>
            <a:r>
              <a:rPr lang="en-GB" dirty="0">
                <a:hlinkClick r:id="rId4"/>
              </a:rPr>
              <a:t>2</a:t>
            </a:r>
            <a:r>
              <a:rPr lang="en-GB" dirty="0"/>
              <a:t>, </a:t>
            </a:r>
            <a:r>
              <a:rPr lang="en-GB" dirty="0">
                <a:hlinkClick r:id="rId5"/>
              </a:rPr>
              <a:t>3</a:t>
            </a:r>
            <a:r>
              <a:rPr lang="en-GB" dirty="0"/>
              <a:t>]</a:t>
            </a:r>
            <a:r>
              <a:rPr lang="en-GB" sz="1200" b="1" u="none" strike="noStrike" kern="1200" dirty="0">
                <a:solidFill>
                  <a:schemeClr val="tx1"/>
                </a:solidFill>
                <a:effectLst/>
                <a:latin typeface="+mn-lt"/>
                <a:ea typeface="+mn-ea"/>
                <a:cs typeface="+mn-cs"/>
              </a:rPr>
              <a:t>Capitalists:</a:t>
            </a:r>
            <a:r>
              <a:rPr lang="en-GB" sz="1200" b="0" u="none" strike="noStrike" kern="1200" dirty="0">
                <a:solidFill>
                  <a:schemeClr val="tx1"/>
                </a:solidFill>
                <a:effectLst/>
                <a:latin typeface="+mn-lt"/>
                <a:ea typeface="+mn-ea"/>
                <a:cs typeface="+mn-cs"/>
              </a:rPr>
              <a:t> Capitalists receive profit income and have a higher capacity to save. Their consumption is a function of their profits (a fixed baseline plus a fraction of realized profits)</a:t>
            </a:r>
          </a:p>
          <a:p>
            <a:endParaRPr lang="en-GB" sz="1200" b="0" u="none" strike="noStrike" kern="1200" dirty="0">
              <a:solidFill>
                <a:schemeClr val="tx1"/>
              </a:solidFill>
              <a:effectLst/>
              <a:latin typeface="+mn-lt"/>
              <a:ea typeface="+mn-ea"/>
              <a:cs typeface="+mn-cs"/>
            </a:endParaRPr>
          </a:p>
          <a:p>
            <a:r>
              <a:rPr lang="en-GB" sz="1200" b="0" u="none" strike="noStrike" kern="1200" dirty="0">
                <a:solidFill>
                  <a:schemeClr val="tx1"/>
                </a:solidFill>
                <a:effectLst/>
                <a:latin typeface="+mn-lt"/>
                <a:ea typeface="+mn-ea"/>
                <a:cs typeface="+mn-cs"/>
              </a:rPr>
              <a:t>The most famous application of consumption propensities in </a:t>
            </a:r>
            <a:r>
              <a:rPr lang="en-GB" sz="1200" b="0" u="none" strike="noStrike" kern="1200" dirty="0" err="1">
                <a:solidFill>
                  <a:schemeClr val="tx1"/>
                </a:solidFill>
                <a:effectLst/>
                <a:latin typeface="+mn-lt"/>
                <a:ea typeface="+mn-ea"/>
                <a:cs typeface="+mn-cs"/>
              </a:rPr>
              <a:t>Kalecki's</a:t>
            </a:r>
            <a:r>
              <a:rPr lang="en-GB" sz="1200" b="0" u="none" strike="noStrike" kern="1200" dirty="0">
                <a:solidFill>
                  <a:schemeClr val="tx1"/>
                </a:solidFill>
                <a:effectLst/>
                <a:latin typeface="+mn-lt"/>
                <a:ea typeface="+mn-ea"/>
                <a:cs typeface="+mn-cs"/>
              </a:rPr>
              <a:t> model is his profit equation. Rather than income depending on savings, </a:t>
            </a:r>
            <a:r>
              <a:rPr lang="en-GB" sz="1200" b="0" u="none" strike="noStrike" kern="1200" dirty="0" err="1">
                <a:solidFill>
                  <a:schemeClr val="tx1"/>
                </a:solidFill>
                <a:effectLst/>
                <a:latin typeface="+mn-lt"/>
                <a:ea typeface="+mn-ea"/>
                <a:cs typeface="+mn-cs"/>
              </a:rPr>
              <a:t>Kalecki</a:t>
            </a:r>
            <a:r>
              <a:rPr lang="en-GB" sz="1200" b="0" u="none" strike="noStrike" kern="1200" dirty="0">
                <a:solidFill>
                  <a:schemeClr val="tx1"/>
                </a:solidFill>
                <a:effectLst/>
                <a:latin typeface="+mn-lt"/>
                <a:ea typeface="+mn-ea"/>
                <a:cs typeface="+mn-cs"/>
              </a:rPr>
              <a:t> argued that causality runs in reverse. In a simplified economy, the volume of gross profits (\(P\)) equals the sum of gross investment (\(I\)) and capitalists' consumption (\(C_{K}\)): [</a:t>
            </a:r>
            <a:r>
              <a:rPr lang="en-GB" sz="1200" b="0" u="none" strike="noStrike" kern="1200" dirty="0">
                <a:solidFill>
                  <a:schemeClr val="tx1"/>
                </a:solidFill>
                <a:effectLst/>
                <a:latin typeface="+mn-lt"/>
                <a:ea typeface="+mn-ea"/>
                <a:cs typeface="+mn-cs"/>
                <a:hlinkClick r:id="rId6"/>
              </a:rPr>
              <a:t>1</a:t>
            </a:r>
            <a:r>
              <a:rPr lang="en-GB" sz="1200" b="0" u="none" strike="noStrike" kern="1200" dirty="0">
                <a:solidFill>
                  <a:schemeClr val="tx1"/>
                </a:solidFill>
                <a:effectLst/>
                <a:latin typeface="+mn-lt"/>
                <a:ea typeface="+mn-ea"/>
                <a:cs typeface="+mn-cs"/>
              </a:rPr>
              <a:t>, </a:t>
            </a:r>
            <a:r>
              <a:rPr lang="en-GB" sz="1200" b="0" u="none" strike="noStrike" kern="1200" dirty="0">
                <a:solidFill>
                  <a:schemeClr val="tx1"/>
                </a:solidFill>
                <a:effectLst/>
                <a:latin typeface="+mn-lt"/>
                <a:ea typeface="+mn-ea"/>
                <a:cs typeface="+mn-cs"/>
                <a:hlinkClick r:id="rId7"/>
              </a:rPr>
              <a:t>2</a:t>
            </a:r>
            <a:r>
              <a:rPr lang="en-GB" sz="1200" b="0" u="none" strike="noStrike" kern="1200" dirty="0">
                <a:solidFill>
                  <a:schemeClr val="tx1"/>
                </a:solidFill>
                <a:effectLst/>
                <a:latin typeface="+mn-lt"/>
                <a:ea typeface="+mn-ea"/>
                <a:cs typeface="+mn-cs"/>
              </a:rPr>
              <a:t>, </a:t>
            </a:r>
            <a:r>
              <a:rPr lang="en-GB" sz="1200" b="0" u="none" strike="noStrike" kern="1200" dirty="0">
                <a:solidFill>
                  <a:schemeClr val="tx1"/>
                </a:solidFill>
                <a:effectLst/>
                <a:latin typeface="+mn-lt"/>
                <a:ea typeface="+mn-ea"/>
                <a:cs typeface="+mn-cs"/>
                <a:hlinkClick r:id="rId4"/>
              </a:rPr>
              <a:t>3</a:t>
            </a:r>
            <a:r>
              <a:rPr lang="en-GB" sz="1200" b="0" u="none" strike="noStrike" kern="1200" dirty="0">
                <a:solidFill>
                  <a:schemeClr val="tx1"/>
                </a:solidFill>
                <a:effectLst/>
                <a:latin typeface="+mn-lt"/>
                <a:ea typeface="+mn-ea"/>
                <a:cs typeface="+mn-cs"/>
              </a:rPr>
              <a:t>, </a:t>
            </a:r>
            <a:r>
              <a:rPr lang="en-GB" sz="1200" b="0" u="none" strike="noStrike" kern="1200" dirty="0">
                <a:solidFill>
                  <a:schemeClr val="tx1"/>
                </a:solidFill>
                <a:effectLst/>
                <a:latin typeface="+mn-lt"/>
                <a:ea typeface="+mn-ea"/>
                <a:cs typeface="+mn-cs"/>
                <a:hlinkClick r:id="rId8"/>
              </a:rPr>
              <a:t>4</a:t>
            </a:r>
            <a:r>
              <a:rPr lang="en-GB" sz="1200" b="0" u="none" strike="noStrike" kern="1200" dirty="0">
                <a:solidFill>
                  <a:schemeClr val="tx1"/>
                </a:solidFill>
                <a:effectLst/>
                <a:latin typeface="+mn-lt"/>
                <a:ea typeface="+mn-ea"/>
                <a:cs typeface="+mn-cs"/>
              </a:rPr>
              <a:t>]</a:t>
            </a:r>
          </a:p>
          <a:p>
            <a:r>
              <a:rPr lang="en-GB" sz="1200" b="0" u="none" strike="noStrike" kern="1200" dirty="0">
                <a:solidFill>
                  <a:schemeClr val="tx1"/>
                </a:solidFill>
                <a:effectLst/>
                <a:latin typeface="+mn-lt"/>
                <a:ea typeface="+mn-ea"/>
                <a:cs typeface="+mn-cs"/>
              </a:rPr>
              <a:t>\(P = I + C_K\)</a:t>
            </a:r>
          </a:p>
          <a:p>
            <a:r>
              <a:rPr lang="en-GB" sz="1200" b="0" u="none" strike="noStrike" kern="1200" dirty="0">
                <a:solidFill>
                  <a:schemeClr val="tx1"/>
                </a:solidFill>
                <a:effectLst/>
                <a:latin typeface="+mn-lt"/>
                <a:ea typeface="+mn-ea"/>
                <a:cs typeface="+mn-cs"/>
              </a:rPr>
              <a:t>Because workers do not save, any money capitalists spend on investments or luxury consumption flows right back into the economy as profits. Therefore, the consumption propensity of capitalists is the main engine that realizes aggregate profits</a:t>
            </a:r>
          </a:p>
          <a:p>
            <a:endParaRPr lang="en-GB" sz="1200" b="0" u="none" strike="noStrike" kern="1200" dirty="0">
              <a:solidFill>
                <a:schemeClr val="tx1"/>
              </a:solidFill>
              <a:effectLst/>
              <a:latin typeface="+mn-lt"/>
              <a:ea typeface="+mn-ea"/>
              <a:cs typeface="+mn-cs"/>
            </a:endParaRPr>
          </a:p>
          <a:p>
            <a:endParaRPr lang="en-GB" sz="1200" b="0" u="none" strike="noStrike" kern="1200" dirty="0">
              <a:solidFill>
                <a:schemeClr val="tx1"/>
              </a:solidFill>
              <a:effectLst/>
              <a:latin typeface="+mn-lt"/>
              <a:ea typeface="+mn-ea"/>
              <a:cs typeface="+mn-cs"/>
            </a:endParaRPr>
          </a:p>
          <a:p>
            <a:endParaRPr lang="en-GB" sz="1200" b="0" u="none" strike="noStrike" kern="1200" dirty="0">
              <a:solidFill>
                <a:schemeClr val="tx1"/>
              </a:solidFill>
              <a:effectLst/>
              <a:latin typeface="+mn-lt"/>
              <a:ea typeface="+mn-ea"/>
              <a:cs typeface="+mn-cs"/>
            </a:endParaRPr>
          </a:p>
          <a:p>
            <a:endParaRPr lang="en-GB" sz="1200" b="0" u="none" strike="noStrike"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2BBD2AA-7C5C-4166-A101-2BB874D6EADD}" type="slidenum">
              <a:rPr lang="en-GB" smtClean="0"/>
              <a:t>11</a:t>
            </a:fld>
            <a:endParaRPr lang="en-GB"/>
          </a:p>
        </p:txBody>
      </p:sp>
    </p:spTree>
    <p:extLst>
      <p:ext uri="{BB962C8B-B14F-4D97-AF65-F5344CB8AC3E}">
        <p14:creationId xmlns:p14="http://schemas.microsoft.com/office/powerpoint/2010/main" val="15176435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Say’s Law: supply creates its own demand </a:t>
            </a:r>
          </a:p>
          <a:p>
            <a:endParaRPr lang="en-GB" dirty="0"/>
          </a:p>
        </p:txBody>
      </p:sp>
      <p:sp>
        <p:nvSpPr>
          <p:cNvPr id="4" name="Slide Number Placeholder 3"/>
          <p:cNvSpPr>
            <a:spLocks noGrp="1"/>
          </p:cNvSpPr>
          <p:nvPr>
            <p:ph type="sldNum" sz="quarter" idx="5"/>
          </p:nvPr>
        </p:nvSpPr>
        <p:spPr/>
        <p:txBody>
          <a:bodyPr/>
          <a:lstStyle/>
          <a:p>
            <a:fld id="{42BBD2AA-7C5C-4166-A101-2BB874D6EADD}" type="slidenum">
              <a:rPr lang="en-GB" smtClean="0"/>
              <a:t>12</a:t>
            </a:fld>
            <a:endParaRPr lang="en-GB"/>
          </a:p>
        </p:txBody>
      </p:sp>
    </p:spTree>
    <p:extLst>
      <p:ext uri="{BB962C8B-B14F-4D97-AF65-F5344CB8AC3E}">
        <p14:creationId xmlns:p14="http://schemas.microsoft.com/office/powerpoint/2010/main" val="974312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Unemployment in neoclassical economics due to wage rigidity </a:t>
            </a:r>
          </a:p>
          <a:p>
            <a:endParaRPr lang="en-GB" dirty="0"/>
          </a:p>
          <a:p>
            <a:pPr algn="l">
              <a:buFont typeface="Arial" panose="020B0604020202020204" pitchFamily="34" charset="0"/>
              <a:buChar char="•"/>
            </a:pPr>
            <a:r>
              <a:rPr lang="en-GB" b="0" i="0" dirty="0">
                <a:solidFill>
                  <a:srgbClr val="3A3A3A"/>
                </a:solidFill>
                <a:effectLst/>
                <a:latin typeface="Georgia" panose="02040502050405020303" pitchFamily="18" charset="0"/>
              </a:rPr>
              <a:t>Workers may resist nominal wage cuts. Wages are ‘sticky downwards’.</a:t>
            </a:r>
          </a:p>
          <a:p>
            <a:pPr algn="l">
              <a:buFont typeface="Arial" panose="020B0604020202020204" pitchFamily="34" charset="0"/>
              <a:buChar char="•"/>
            </a:pPr>
            <a:r>
              <a:rPr lang="en-GB" b="0" i="0" dirty="0">
                <a:solidFill>
                  <a:srgbClr val="3A3A3A"/>
                </a:solidFill>
                <a:effectLst/>
                <a:latin typeface="Georgia" panose="02040502050405020303" pitchFamily="18" charset="0"/>
              </a:rPr>
              <a:t>If firms did manage to cut wages, this would lead to a further fall in consumer spending and aggregate demand, causing more unemployment</a:t>
            </a:r>
          </a:p>
          <a:p>
            <a:pPr algn="l">
              <a:buFont typeface="Arial" panose="020B0604020202020204" pitchFamily="34" charset="0"/>
              <a:buChar char="•"/>
            </a:pPr>
            <a:r>
              <a:rPr lang="en-GB" b="0" i="0" u="none" strike="noStrike" dirty="0">
                <a:solidFill>
                  <a:srgbClr val="1E73BE"/>
                </a:solidFill>
                <a:effectLst/>
                <a:latin typeface="Georgia" panose="02040502050405020303" pitchFamily="18" charset="0"/>
                <a:hlinkClick r:id="rId3"/>
              </a:rPr>
              <a:t>Negative multiplier effect</a:t>
            </a:r>
            <a:r>
              <a:rPr lang="en-GB" b="0" i="0" dirty="0">
                <a:solidFill>
                  <a:srgbClr val="3A3A3A"/>
                </a:solidFill>
                <a:effectLst/>
                <a:latin typeface="Georgia" panose="02040502050405020303" pitchFamily="18" charset="0"/>
              </a:rPr>
              <a:t>. A rise in unemployment will cause a fall in consumer spending and therefore further cause a rise in unemployment.</a:t>
            </a:r>
          </a:p>
          <a:p>
            <a:pPr algn="l">
              <a:buFont typeface="Arial" panose="020B0604020202020204" pitchFamily="34" charset="0"/>
              <a:buChar char="•"/>
            </a:pPr>
            <a:r>
              <a:rPr lang="en-GB" b="0" i="0" dirty="0">
                <a:solidFill>
                  <a:srgbClr val="3A3A3A"/>
                </a:solidFill>
                <a:effectLst/>
                <a:latin typeface="Georgia" panose="02040502050405020303" pitchFamily="18" charset="0"/>
              </a:rPr>
              <a:t>Furthermore, a rise in unemployment can adversely affect consumer confidence and consumer spending. The fear of unemployment can cause a rise in savings which further reduce economic growth. Keynes referred to this as a </a:t>
            </a:r>
            <a:r>
              <a:rPr lang="en-GB" b="0" i="0" u="none" strike="noStrike" dirty="0">
                <a:solidFill>
                  <a:srgbClr val="1E73BE"/>
                </a:solidFill>
                <a:effectLst/>
                <a:latin typeface="Georgia" panose="02040502050405020303" pitchFamily="18" charset="0"/>
                <a:hlinkClick r:id="rId4"/>
              </a:rPr>
              <a:t>paradox of thrift</a:t>
            </a:r>
            <a:r>
              <a:rPr lang="en-GB" b="0" i="0" dirty="0">
                <a:solidFill>
                  <a:srgbClr val="3A3A3A"/>
                </a:solidFill>
                <a:effectLst/>
                <a:latin typeface="Georgia" panose="02040502050405020303" pitchFamily="18" charset="0"/>
              </a:rPr>
              <a:t>.</a:t>
            </a:r>
          </a:p>
          <a:p>
            <a:pPr algn="l">
              <a:buFont typeface="Arial" panose="020B0604020202020204" pitchFamily="34" charset="0"/>
              <a:buChar char="•"/>
            </a:pPr>
            <a:endParaRPr lang="en-GB" b="0" i="0" dirty="0">
              <a:solidFill>
                <a:srgbClr val="3A3A3A"/>
              </a:solidFill>
              <a:effectLst/>
              <a:latin typeface="Georgia" panose="02040502050405020303" pitchFamily="18" charset="0"/>
            </a:endParaRPr>
          </a:p>
          <a:p>
            <a:pPr algn="l">
              <a:buFont typeface="Arial" panose="020B0604020202020204" pitchFamily="34" charset="0"/>
              <a:buChar char="•"/>
            </a:pPr>
            <a:r>
              <a:rPr lang="en-GB" dirty="0"/>
              <a:t>Hysteresis: the economic theory that temporary periods of high unemployment can cause permanent, long-term damage to the workforce. It means that even after an economic recession ends and business conditions recover, the unemployment rate fails to return to its pre-recession baseline</a:t>
            </a:r>
            <a:endParaRPr lang="en-GB" b="0" i="0" dirty="0">
              <a:solidFill>
                <a:srgbClr val="3A3A3A"/>
              </a:solidFill>
              <a:effectLst/>
              <a:latin typeface="Georgia" panose="02040502050405020303" pitchFamily="18" charset="0"/>
            </a:endParaRPr>
          </a:p>
          <a:p>
            <a:endParaRPr lang="en-GB" dirty="0"/>
          </a:p>
        </p:txBody>
      </p:sp>
      <p:sp>
        <p:nvSpPr>
          <p:cNvPr id="4" name="Slide Number Placeholder 3"/>
          <p:cNvSpPr>
            <a:spLocks noGrp="1"/>
          </p:cNvSpPr>
          <p:nvPr>
            <p:ph type="sldNum" sz="quarter" idx="5"/>
          </p:nvPr>
        </p:nvSpPr>
        <p:spPr/>
        <p:txBody>
          <a:bodyPr/>
          <a:lstStyle/>
          <a:p>
            <a:fld id="{42BBD2AA-7C5C-4166-A101-2BB874D6EADD}" type="slidenum">
              <a:rPr lang="en-GB" smtClean="0"/>
              <a:t>15</a:t>
            </a:fld>
            <a:endParaRPr lang="en-GB"/>
          </a:p>
        </p:txBody>
      </p:sp>
    </p:spTree>
    <p:extLst>
      <p:ext uri="{BB962C8B-B14F-4D97-AF65-F5344CB8AC3E}">
        <p14:creationId xmlns:p14="http://schemas.microsoft.com/office/powerpoint/2010/main" val="1231149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BBD2AA-7C5C-4166-A101-2BB874D6EADD}" type="slidenum">
              <a:rPr lang="en-GB" smtClean="0"/>
              <a:t>16</a:t>
            </a:fld>
            <a:endParaRPr lang="en-GB"/>
          </a:p>
        </p:txBody>
      </p:sp>
    </p:spTree>
    <p:extLst>
      <p:ext uri="{BB962C8B-B14F-4D97-AF65-F5344CB8AC3E}">
        <p14:creationId xmlns:p14="http://schemas.microsoft.com/office/powerpoint/2010/main" val="271142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BBD2AA-7C5C-4166-A101-2BB874D6EADD}" type="slidenum">
              <a:rPr lang="en-GB" smtClean="0"/>
              <a:t>21</a:t>
            </a:fld>
            <a:endParaRPr lang="en-GB"/>
          </a:p>
        </p:txBody>
      </p:sp>
    </p:spTree>
    <p:extLst>
      <p:ext uri="{BB962C8B-B14F-4D97-AF65-F5344CB8AC3E}">
        <p14:creationId xmlns:p14="http://schemas.microsoft.com/office/powerpoint/2010/main" val="3795575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how do we do that? </a:t>
            </a:r>
          </a:p>
        </p:txBody>
      </p:sp>
      <p:sp>
        <p:nvSpPr>
          <p:cNvPr id="4" name="Slide Number Placeholder 3"/>
          <p:cNvSpPr>
            <a:spLocks noGrp="1"/>
          </p:cNvSpPr>
          <p:nvPr>
            <p:ph type="sldNum" sz="quarter" idx="10"/>
          </p:nvPr>
        </p:nvSpPr>
        <p:spPr/>
        <p:txBody>
          <a:bodyPr/>
          <a:lstStyle/>
          <a:p>
            <a:fld id="{D3FD97D4-552F-4F85-BFA0-BF6822DDF943}" type="slidenum">
              <a:rPr lang="en-GB" smtClean="0"/>
              <a:t>27</a:t>
            </a:fld>
            <a:endParaRPr lang="en-GB"/>
          </a:p>
        </p:txBody>
      </p:sp>
    </p:spTree>
    <p:extLst>
      <p:ext uri="{BB962C8B-B14F-4D97-AF65-F5344CB8AC3E}">
        <p14:creationId xmlns:p14="http://schemas.microsoft.com/office/powerpoint/2010/main" val="296066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that dependency theorists are theoretically quite diverse; from LA structuralists to more Marxist scholars </a:t>
            </a:r>
          </a:p>
          <a:p>
            <a:endParaRPr lang="en-GB" dirty="0"/>
          </a:p>
          <a:p>
            <a:r>
              <a:rPr lang="en-GB" sz="1200" b="0" i="0" u="none" strike="noStrike" kern="1200" baseline="0" dirty="0">
                <a:solidFill>
                  <a:schemeClr val="tx1"/>
                </a:solidFill>
                <a:latin typeface="+mn-lt"/>
                <a:ea typeface="+mn-ea"/>
                <a:cs typeface="+mn-cs"/>
              </a:rPr>
              <a:t>A more contemporary</a:t>
            </a:r>
          </a:p>
          <a:p>
            <a:r>
              <a:rPr lang="en-GB" sz="1200" b="0" i="0" u="none" strike="noStrike" kern="1200" baseline="0" dirty="0">
                <a:solidFill>
                  <a:schemeClr val="tx1"/>
                </a:solidFill>
                <a:latin typeface="+mn-lt"/>
                <a:ea typeface="+mn-ea"/>
                <a:cs typeface="+mn-cs"/>
              </a:rPr>
              <a:t>application of dependency theory is that of Musthaq (2021), who demonstrates</a:t>
            </a:r>
          </a:p>
          <a:p>
            <a:r>
              <a:rPr lang="en-GB" sz="1200" b="0" i="0" u="none" strike="noStrike" kern="1200" baseline="0" dirty="0">
                <a:solidFill>
                  <a:schemeClr val="tx1"/>
                </a:solidFill>
                <a:latin typeface="+mn-lt"/>
                <a:ea typeface="+mn-ea"/>
                <a:cs typeface="+mn-cs"/>
              </a:rPr>
              <a:t>how Amin’s conceptualization of imperialist ‘</a:t>
            </a:r>
            <a:r>
              <a:rPr lang="en-GB" sz="1200" b="0" i="0" u="none" strike="noStrike" kern="1200" baseline="0" dirty="0" err="1">
                <a:solidFill>
                  <a:schemeClr val="tx1"/>
                </a:solidFill>
                <a:latin typeface="+mn-lt"/>
                <a:ea typeface="+mn-ea"/>
                <a:cs typeface="+mn-cs"/>
              </a:rPr>
              <a:t>labor</a:t>
            </a:r>
            <a:r>
              <a:rPr lang="en-GB" sz="1200" b="0" i="0" u="none" strike="noStrike" kern="1200" baseline="0" dirty="0">
                <a:solidFill>
                  <a:schemeClr val="tx1"/>
                </a:solidFill>
                <a:latin typeface="+mn-lt"/>
                <a:ea typeface="+mn-ea"/>
                <a:cs typeface="+mn-cs"/>
              </a:rPr>
              <a:t> arbitrage’ can be extended to</a:t>
            </a:r>
          </a:p>
          <a:p>
            <a:r>
              <a:rPr lang="en-GB" sz="1200" b="0" i="0" u="none" strike="noStrike" kern="1200" baseline="0" dirty="0">
                <a:solidFill>
                  <a:schemeClr val="tx1"/>
                </a:solidFill>
                <a:latin typeface="+mn-lt"/>
                <a:ea typeface="+mn-ea"/>
                <a:cs typeface="+mn-cs"/>
              </a:rPr>
              <a:t>account for the hierarchical nature of global monetary and financial relations, creating</a:t>
            </a:r>
          </a:p>
          <a:p>
            <a:r>
              <a:rPr lang="en-GB" sz="1200" b="0" i="0" u="none" strike="noStrike" kern="1200" baseline="0" dirty="0">
                <a:solidFill>
                  <a:schemeClr val="tx1"/>
                </a:solidFill>
                <a:latin typeface="+mn-lt"/>
                <a:ea typeface="+mn-ea"/>
                <a:cs typeface="+mn-cs"/>
              </a:rPr>
              <a:t>opportunities for imperial ‘financial arbitrage’. In a hierarchical monetary system</a:t>
            </a:r>
          </a:p>
          <a:p>
            <a:r>
              <a:rPr lang="en-GB" sz="1200" b="0" i="0" u="none" strike="noStrike" kern="1200" baseline="0" dirty="0">
                <a:solidFill>
                  <a:schemeClr val="tx1"/>
                </a:solidFill>
                <a:latin typeface="+mn-lt"/>
                <a:ea typeface="+mn-ea"/>
                <a:cs typeface="+mn-cs"/>
              </a:rPr>
              <a:t>that privileges world money, the growing responsiveness of capital movements</a:t>
            </a:r>
          </a:p>
          <a:p>
            <a:r>
              <a:rPr lang="en-GB" sz="1200" b="0" i="0" u="none" strike="noStrike" kern="1200" baseline="0" dirty="0">
                <a:solidFill>
                  <a:schemeClr val="tx1"/>
                </a:solidFill>
                <a:latin typeface="+mn-lt"/>
                <a:ea typeface="+mn-ea"/>
                <a:cs typeface="+mn-cs"/>
              </a:rPr>
              <a:t>to monetary policy in advanced countries worsens the situation for countries in a</a:t>
            </a:r>
          </a:p>
          <a:p>
            <a:r>
              <a:rPr lang="en-GB" sz="1200" b="0" i="0" u="none" strike="noStrike" kern="1200" baseline="0" dirty="0">
                <a:solidFill>
                  <a:schemeClr val="tx1"/>
                </a:solidFill>
                <a:latin typeface="+mn-lt"/>
                <a:ea typeface="+mn-ea"/>
                <a:cs typeface="+mn-cs"/>
              </a:rPr>
              <a:t>subordinate monetary position in the global economy (see also Sylla, 2021; Reis &amp;</a:t>
            </a:r>
          </a:p>
          <a:p>
            <a:r>
              <a:rPr lang="en-GB" sz="1200" b="0" i="0" u="none" strike="noStrike" kern="1200" baseline="0" dirty="0">
                <a:solidFill>
                  <a:schemeClr val="tx1"/>
                </a:solidFill>
                <a:latin typeface="+mn-lt"/>
                <a:ea typeface="+mn-ea"/>
                <a:cs typeface="+mn-cs"/>
              </a:rPr>
              <a:t>Antunes de Oliveira, 2021).</a:t>
            </a:r>
            <a:endParaRPr lang="en-GB" dirty="0"/>
          </a:p>
        </p:txBody>
      </p:sp>
      <p:sp>
        <p:nvSpPr>
          <p:cNvPr id="4" name="Slide Number Placeholder 3"/>
          <p:cNvSpPr>
            <a:spLocks noGrp="1"/>
          </p:cNvSpPr>
          <p:nvPr>
            <p:ph type="sldNum" sz="quarter" idx="5"/>
          </p:nvPr>
        </p:nvSpPr>
        <p:spPr/>
        <p:txBody>
          <a:bodyPr/>
          <a:lstStyle/>
          <a:p>
            <a:fld id="{42BBD2AA-7C5C-4166-A101-2BB874D6EADD}" type="slidenum">
              <a:rPr lang="en-GB" smtClean="0"/>
              <a:t>29</a:t>
            </a:fld>
            <a:endParaRPr lang="en-GB"/>
          </a:p>
        </p:txBody>
      </p:sp>
    </p:spTree>
    <p:extLst>
      <p:ext uri="{BB962C8B-B14F-4D97-AF65-F5344CB8AC3E}">
        <p14:creationId xmlns:p14="http://schemas.microsoft.com/office/powerpoint/2010/main" val="472500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mn-ea"/>
                <a:cs typeface="+mn-cs"/>
              </a:rPr>
              <a:t>Coercive integration here refers to a broad set of both historical and</a:t>
            </a:r>
          </a:p>
          <a:p>
            <a:r>
              <a:rPr lang="en-GB" sz="1200" b="0" i="0" u="none" strike="noStrike" kern="1200" baseline="0" dirty="0">
                <a:solidFill>
                  <a:schemeClr val="tx1"/>
                </a:solidFill>
                <a:latin typeface="+mn-lt"/>
                <a:ea typeface="+mn-ea"/>
                <a:cs typeface="+mn-cs"/>
              </a:rPr>
              <a:t>more contemporary processes of imperialism, such as colonization, structural</a:t>
            </a:r>
          </a:p>
          <a:p>
            <a:r>
              <a:rPr lang="en-GB" sz="1200" b="0" i="0" u="none" strike="noStrike" kern="1200" baseline="0" dirty="0">
                <a:solidFill>
                  <a:schemeClr val="tx1"/>
                </a:solidFill>
                <a:latin typeface="+mn-lt"/>
                <a:ea typeface="+mn-ea"/>
                <a:cs typeface="+mn-cs"/>
              </a:rPr>
              <a:t>adjustment programs, free trade agreements and various other forms of extra-economic</a:t>
            </a:r>
          </a:p>
          <a:p>
            <a:r>
              <a:rPr lang="en-GB" sz="1200" b="0" i="0" u="none" strike="noStrike" kern="1200" baseline="0" dirty="0">
                <a:solidFill>
                  <a:schemeClr val="tx1"/>
                </a:solidFill>
                <a:latin typeface="+mn-lt"/>
                <a:ea typeface="+mn-ea"/>
                <a:cs typeface="+mn-cs"/>
              </a:rPr>
              <a:t>pressure.</a:t>
            </a:r>
          </a:p>
          <a:p>
            <a:endParaRPr lang="en-GB" sz="1200" b="0" i="0" u="none" strike="noStrike" kern="1200" baseline="0" dirty="0">
              <a:solidFill>
                <a:schemeClr val="tx1"/>
              </a:solidFill>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42BBD2AA-7C5C-4166-A101-2BB874D6EADD}" type="slidenum">
              <a:rPr lang="en-GB" smtClean="0"/>
              <a:t>31</a:t>
            </a:fld>
            <a:endParaRPr lang="en-GB"/>
          </a:p>
        </p:txBody>
      </p:sp>
    </p:spTree>
    <p:extLst>
      <p:ext uri="{BB962C8B-B14F-4D97-AF65-F5344CB8AC3E}">
        <p14:creationId xmlns:p14="http://schemas.microsoft.com/office/powerpoint/2010/main" val="15640607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uits longer title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8463C-608D-13B5-1D2F-79AF21D7231E}"/>
              </a:ext>
            </a:extLst>
          </p:cNvPr>
          <p:cNvSpPr>
            <a:spLocks noGrp="1"/>
          </p:cNvSpPr>
          <p:nvPr>
            <p:ph type="ctrTitle" hasCustomPrompt="1"/>
          </p:nvPr>
        </p:nvSpPr>
        <p:spPr>
          <a:xfrm>
            <a:off x="434975" y="1600200"/>
            <a:ext cx="9690802" cy="3035298"/>
          </a:xfrm>
        </p:spPr>
        <p:txBody>
          <a:bodyPr anchor="b">
            <a:normAutofit/>
          </a:bodyPr>
          <a:lstStyle>
            <a:lvl1pPr algn="l">
              <a:lnSpc>
                <a:spcPct val="95000"/>
              </a:lnSpc>
              <a:defRPr sz="4400">
                <a:solidFill>
                  <a:schemeClr val="bg1"/>
                </a:solidFill>
              </a:defRPr>
            </a:lvl1pPr>
          </a:lstStyle>
          <a:p>
            <a:r>
              <a:rPr lang="en-GB" dirty="0"/>
              <a:t>Add the class title here</a:t>
            </a:r>
          </a:p>
        </p:txBody>
      </p:sp>
      <p:sp>
        <p:nvSpPr>
          <p:cNvPr id="3" name="Subtitle 2">
            <a:extLst>
              <a:ext uri="{FF2B5EF4-FFF2-40B4-BE49-F238E27FC236}">
                <a16:creationId xmlns:a16="http://schemas.microsoft.com/office/drawing/2014/main" id="{564946EB-A0AB-A529-4A80-84180658CB1A}"/>
              </a:ext>
            </a:extLst>
          </p:cNvPr>
          <p:cNvSpPr>
            <a:spLocks noGrp="1"/>
          </p:cNvSpPr>
          <p:nvPr>
            <p:ph type="subTitle" idx="1" hasCustomPrompt="1"/>
          </p:nvPr>
        </p:nvSpPr>
        <p:spPr>
          <a:xfrm>
            <a:off x="434975" y="5257800"/>
            <a:ext cx="9690802" cy="777241"/>
          </a:xfrm>
        </p:spPr>
        <p:txBody>
          <a:bodyPr>
            <a:normAutofit/>
          </a:bodyPr>
          <a:lstStyle>
            <a:lvl1pPr marL="0" indent="0" algn="l">
              <a:buNone/>
              <a:defRPr sz="16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Add your name here</a:t>
            </a:r>
          </a:p>
          <a:p>
            <a:r>
              <a:rPr lang="en-GB" dirty="0"/>
              <a:t>Add the module code here</a:t>
            </a:r>
          </a:p>
        </p:txBody>
      </p:sp>
      <p:sp>
        <p:nvSpPr>
          <p:cNvPr id="9" name="Rule">
            <a:extLst>
              <a:ext uri="{FF2B5EF4-FFF2-40B4-BE49-F238E27FC236}">
                <a16:creationId xmlns:a16="http://schemas.microsoft.com/office/drawing/2014/main" id="{1AA8658B-489D-937F-E54E-8F837064043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474659" y="4996987"/>
            <a:ext cx="379415" cy="957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pic>
        <p:nvPicPr>
          <p:cNvPr id="11" name="Business School wordmark">
            <a:extLst>
              <a:ext uri="{FF2B5EF4-FFF2-40B4-BE49-F238E27FC236}">
                <a16:creationId xmlns:a16="http://schemas.microsoft.com/office/drawing/2014/main" id="{15B8D312-1B6D-671B-7A71-D91E3145B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34976" y="419101"/>
            <a:ext cx="1244599" cy="937958"/>
          </a:xfrm>
          <a:prstGeom prst="rect">
            <a:avLst/>
          </a:prstGeom>
        </p:spPr>
      </p:pic>
      <p:pic>
        <p:nvPicPr>
          <p:cNvPr id="8" name="Triple Accreditation logo">
            <a:extLst>
              <a:ext uri="{FF2B5EF4-FFF2-40B4-BE49-F238E27FC236}">
                <a16:creationId xmlns:a16="http://schemas.microsoft.com/office/drawing/2014/main" id="{EF45011F-11D8-136B-CF52-6F2ECE475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a:ext>
            </a:extLst>
          </a:blip>
          <a:srcRect/>
          <a:stretch/>
        </p:blipFill>
        <p:spPr>
          <a:xfrm>
            <a:off x="435429" y="6113001"/>
            <a:ext cx="2735943" cy="346136"/>
          </a:xfrm>
          <a:prstGeom prst="rect">
            <a:avLst/>
          </a:prstGeom>
        </p:spPr>
      </p:pic>
      <p:pic>
        <p:nvPicPr>
          <p:cNvPr id="10" name="University of Leeds logo">
            <a:extLst>
              <a:ext uri="{FF2B5EF4-FFF2-40B4-BE49-F238E27FC236}">
                <a16:creationId xmlns:a16="http://schemas.microsoft.com/office/drawing/2014/main" id="{788C15C4-F612-867E-AB2B-ABD421889C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201276" y="428627"/>
            <a:ext cx="1584000" cy="450521"/>
          </a:xfrm>
          <a:prstGeom prst="rect">
            <a:avLst/>
          </a:prstGeom>
        </p:spPr>
      </p:pic>
    </p:spTree>
    <p:extLst>
      <p:ext uri="{BB962C8B-B14F-4D97-AF65-F5344CB8AC3E}">
        <p14:creationId xmlns:p14="http://schemas.microsoft.com/office/powerpoint/2010/main" val="843466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uits shorter title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8463C-608D-13B5-1D2F-79AF21D7231E}"/>
              </a:ext>
            </a:extLst>
          </p:cNvPr>
          <p:cNvSpPr>
            <a:spLocks noGrp="1"/>
          </p:cNvSpPr>
          <p:nvPr>
            <p:ph type="ctrTitle" hasCustomPrompt="1"/>
          </p:nvPr>
        </p:nvSpPr>
        <p:spPr>
          <a:xfrm>
            <a:off x="434975" y="1600200"/>
            <a:ext cx="5157303" cy="3035298"/>
          </a:xfrm>
        </p:spPr>
        <p:txBody>
          <a:bodyPr anchor="b">
            <a:normAutofit/>
          </a:bodyPr>
          <a:lstStyle>
            <a:lvl1pPr algn="l">
              <a:lnSpc>
                <a:spcPct val="95000"/>
              </a:lnSpc>
              <a:defRPr sz="4400">
                <a:solidFill>
                  <a:schemeClr val="bg1"/>
                </a:solidFill>
              </a:defRPr>
            </a:lvl1pPr>
          </a:lstStyle>
          <a:p>
            <a:r>
              <a:rPr lang="en-GB" dirty="0"/>
              <a:t>Add the class title here</a:t>
            </a:r>
          </a:p>
        </p:txBody>
      </p:sp>
      <p:sp>
        <p:nvSpPr>
          <p:cNvPr id="3" name="Subtitle 2">
            <a:extLst>
              <a:ext uri="{FF2B5EF4-FFF2-40B4-BE49-F238E27FC236}">
                <a16:creationId xmlns:a16="http://schemas.microsoft.com/office/drawing/2014/main" id="{564946EB-A0AB-A529-4A80-84180658CB1A}"/>
              </a:ext>
            </a:extLst>
          </p:cNvPr>
          <p:cNvSpPr>
            <a:spLocks noGrp="1"/>
          </p:cNvSpPr>
          <p:nvPr>
            <p:ph type="subTitle" idx="1" hasCustomPrompt="1"/>
          </p:nvPr>
        </p:nvSpPr>
        <p:spPr>
          <a:xfrm>
            <a:off x="434975" y="5257801"/>
            <a:ext cx="5157303" cy="777240"/>
          </a:xfrm>
        </p:spPr>
        <p:txBody>
          <a:bodyPr>
            <a:normAutofit/>
          </a:bodyPr>
          <a:lstStyle>
            <a:lvl1pPr marL="0" indent="0" algn="l">
              <a:buNone/>
              <a:defRPr sz="16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Add your name here</a:t>
            </a:r>
          </a:p>
          <a:p>
            <a:r>
              <a:rPr lang="en-GB" dirty="0"/>
              <a:t>Add the module code here</a:t>
            </a:r>
          </a:p>
        </p:txBody>
      </p:sp>
      <p:sp>
        <p:nvSpPr>
          <p:cNvPr id="9" name="Rule">
            <a:extLst>
              <a:ext uri="{FF2B5EF4-FFF2-40B4-BE49-F238E27FC236}">
                <a16:creationId xmlns:a16="http://schemas.microsoft.com/office/drawing/2014/main" id="{1AA8658B-489D-937F-E54E-8F837064043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474659" y="4996987"/>
            <a:ext cx="379415" cy="957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pic>
        <p:nvPicPr>
          <p:cNvPr id="11" name="Business School wordmark">
            <a:extLst>
              <a:ext uri="{FF2B5EF4-FFF2-40B4-BE49-F238E27FC236}">
                <a16:creationId xmlns:a16="http://schemas.microsoft.com/office/drawing/2014/main" id="{15B8D312-1B6D-671B-7A71-D91E3145B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34976" y="419101"/>
            <a:ext cx="1244599" cy="937958"/>
          </a:xfrm>
          <a:prstGeom prst="rect">
            <a:avLst/>
          </a:prstGeom>
        </p:spPr>
      </p:pic>
      <p:pic>
        <p:nvPicPr>
          <p:cNvPr id="8" name="Triple Accreditation logo">
            <a:extLst>
              <a:ext uri="{FF2B5EF4-FFF2-40B4-BE49-F238E27FC236}">
                <a16:creationId xmlns:a16="http://schemas.microsoft.com/office/drawing/2014/main" id="{EF45011F-11D8-136B-CF52-6F2ECE475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a:ext>
            </a:extLst>
          </a:blip>
          <a:srcRect/>
          <a:stretch/>
        </p:blipFill>
        <p:spPr>
          <a:xfrm>
            <a:off x="435429" y="6113001"/>
            <a:ext cx="2735943" cy="346136"/>
          </a:xfrm>
          <a:prstGeom prst="rect">
            <a:avLst/>
          </a:prstGeom>
        </p:spPr>
      </p:pic>
      <p:pic>
        <p:nvPicPr>
          <p:cNvPr id="10" name="University of Leeds logo">
            <a:extLst>
              <a:ext uri="{FF2B5EF4-FFF2-40B4-BE49-F238E27FC236}">
                <a16:creationId xmlns:a16="http://schemas.microsoft.com/office/drawing/2014/main" id="{788C15C4-F612-867E-AB2B-ABD421889C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201276" y="428627"/>
            <a:ext cx="1584000" cy="450521"/>
          </a:xfrm>
          <a:prstGeom prst="rect">
            <a:avLst/>
          </a:prstGeom>
        </p:spPr>
      </p:pic>
      <p:sp>
        <p:nvSpPr>
          <p:cNvPr id="22" name="Evolving world shape large">
            <a:extLst>
              <a:ext uri="{FF2B5EF4-FFF2-40B4-BE49-F238E27FC236}">
                <a16:creationId xmlns:a16="http://schemas.microsoft.com/office/drawing/2014/main" id="{E1C7E3E4-A79F-0743-A902-E0C2664EDA8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9429005" y="1726874"/>
            <a:ext cx="2762995" cy="5131127"/>
          </a:xfrm>
          <a:custGeom>
            <a:avLst/>
            <a:gdLst>
              <a:gd name="connsiteX0" fmla="*/ 2762995 w 2762995"/>
              <a:gd name="connsiteY0" fmla="*/ 0 h 5131127"/>
              <a:gd name="connsiteX1" fmla="*/ 2762995 w 2762995"/>
              <a:gd name="connsiteY1" fmla="*/ 5131127 h 5131127"/>
              <a:gd name="connsiteX2" fmla="*/ 1031144 w 2762995"/>
              <a:gd name="connsiteY2" fmla="*/ 5131127 h 5131127"/>
              <a:gd name="connsiteX3" fmla="*/ 854077 w 2762995"/>
              <a:gd name="connsiteY3" fmla="*/ 4970198 h 5131127"/>
              <a:gd name="connsiteX4" fmla="*/ 0 w 2762995"/>
              <a:gd name="connsiteY4" fmla="*/ 2908274 h 5131127"/>
              <a:gd name="connsiteX5" fmla="*/ 2617856 w 2762995"/>
              <a:gd name="connsiteY5" fmla="*/ 7329 h 5131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2995" h="5131127">
                <a:moveTo>
                  <a:pt x="2762995" y="0"/>
                </a:moveTo>
                <a:lnTo>
                  <a:pt x="2762995" y="5131127"/>
                </a:lnTo>
                <a:lnTo>
                  <a:pt x="1031144" y="5131127"/>
                </a:lnTo>
                <a:lnTo>
                  <a:pt x="854077" y="4970198"/>
                </a:lnTo>
                <a:cubicBezTo>
                  <a:pt x="326385" y="4442505"/>
                  <a:pt x="0" y="3713505"/>
                  <a:pt x="0" y="2908274"/>
                </a:cubicBezTo>
                <a:cubicBezTo>
                  <a:pt x="0" y="1398466"/>
                  <a:pt x="1147446" y="156658"/>
                  <a:pt x="2617856" y="7329"/>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7" name="Evolving world shape medium">
            <a:extLst>
              <a:ext uri="{FF2B5EF4-FFF2-40B4-BE49-F238E27FC236}">
                <a16:creationId xmlns:a16="http://schemas.microsoft.com/office/drawing/2014/main" id="{858E84B9-5460-FB8E-F01F-BBACC7512FB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6532182" y="1719148"/>
            <a:ext cx="2919829" cy="5138853"/>
          </a:xfrm>
          <a:custGeom>
            <a:avLst/>
            <a:gdLst>
              <a:gd name="connsiteX0" fmla="*/ 2916000 w 2919829"/>
              <a:gd name="connsiteY0" fmla="*/ 0 h 5138853"/>
              <a:gd name="connsiteX1" fmla="*/ 2919829 w 2919829"/>
              <a:gd name="connsiteY1" fmla="*/ 193 h 5138853"/>
              <a:gd name="connsiteX2" fmla="*/ 2919829 w 2919829"/>
              <a:gd name="connsiteY2" fmla="*/ 5138853 h 5138853"/>
              <a:gd name="connsiteX3" fmla="*/ 1031144 w 2919829"/>
              <a:gd name="connsiteY3" fmla="*/ 5138853 h 5138853"/>
              <a:gd name="connsiteX4" fmla="*/ 854077 w 2919829"/>
              <a:gd name="connsiteY4" fmla="*/ 4977924 h 5138853"/>
              <a:gd name="connsiteX5" fmla="*/ 0 w 2919829"/>
              <a:gd name="connsiteY5" fmla="*/ 2916000 h 5138853"/>
              <a:gd name="connsiteX6" fmla="*/ 2916000 w 2919829"/>
              <a:gd name="connsiteY6" fmla="*/ 0 h 5138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9829" h="5138853">
                <a:moveTo>
                  <a:pt x="2916000" y="0"/>
                </a:moveTo>
                <a:lnTo>
                  <a:pt x="2919829" y="193"/>
                </a:lnTo>
                <a:lnTo>
                  <a:pt x="2919829" y="5138853"/>
                </a:lnTo>
                <a:lnTo>
                  <a:pt x="1031144" y="5138853"/>
                </a:lnTo>
                <a:lnTo>
                  <a:pt x="854077" y="4977924"/>
                </a:lnTo>
                <a:cubicBezTo>
                  <a:pt x="326385" y="4450231"/>
                  <a:pt x="0" y="3721231"/>
                  <a:pt x="0" y="2916000"/>
                </a:cubicBezTo>
                <a:cubicBezTo>
                  <a:pt x="0" y="1305538"/>
                  <a:pt x="1305538" y="0"/>
                  <a:pt x="2916000"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5" name="Evolving world shape small">
            <a:extLst>
              <a:ext uri="{FF2B5EF4-FFF2-40B4-BE49-F238E27FC236}">
                <a16:creationId xmlns:a16="http://schemas.microsoft.com/office/drawing/2014/main" id="{307B1B1D-4FF9-19A0-CDE9-42A873B55CB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5798747" y="2687854"/>
            <a:ext cx="746434" cy="3890781"/>
          </a:xfrm>
          <a:custGeom>
            <a:avLst/>
            <a:gdLst>
              <a:gd name="connsiteX0" fmla="*/ 746434 w 746434"/>
              <a:gd name="connsiteY0" fmla="*/ 0 h 3890781"/>
              <a:gd name="connsiteX1" fmla="*/ 746434 w 746434"/>
              <a:gd name="connsiteY1" fmla="*/ 3890781 h 3890781"/>
              <a:gd name="connsiteX2" fmla="*/ 665873 w 746434"/>
              <a:gd name="connsiteY2" fmla="*/ 3802141 h 3890781"/>
              <a:gd name="connsiteX3" fmla="*/ 0 w 746434"/>
              <a:gd name="connsiteY3" fmla="*/ 1947294 h 3890781"/>
              <a:gd name="connsiteX4" fmla="*/ 589843 w 746434"/>
              <a:gd name="connsiteY4" fmla="*/ 188604 h 389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434" h="3890781">
                <a:moveTo>
                  <a:pt x="746434" y="0"/>
                </a:moveTo>
                <a:lnTo>
                  <a:pt x="746434" y="3890781"/>
                </a:lnTo>
                <a:lnTo>
                  <a:pt x="665873" y="3802141"/>
                </a:lnTo>
                <a:cubicBezTo>
                  <a:pt x="249889" y="3298084"/>
                  <a:pt x="0" y="2651871"/>
                  <a:pt x="0" y="1947294"/>
                </a:cubicBezTo>
                <a:cubicBezTo>
                  <a:pt x="0" y="1286753"/>
                  <a:pt x="219629" y="677509"/>
                  <a:pt x="589843" y="18860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1095773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 cropped imag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8463C-608D-13B5-1D2F-79AF21D7231E}"/>
              </a:ext>
            </a:extLst>
          </p:cNvPr>
          <p:cNvSpPr>
            <a:spLocks noGrp="1"/>
          </p:cNvSpPr>
          <p:nvPr>
            <p:ph type="ctrTitle" hasCustomPrompt="1"/>
          </p:nvPr>
        </p:nvSpPr>
        <p:spPr>
          <a:xfrm>
            <a:off x="434975" y="1600200"/>
            <a:ext cx="5864225" cy="3035298"/>
          </a:xfrm>
        </p:spPr>
        <p:txBody>
          <a:bodyPr anchor="b">
            <a:normAutofit/>
          </a:bodyPr>
          <a:lstStyle>
            <a:lvl1pPr algn="l">
              <a:lnSpc>
                <a:spcPct val="95000"/>
              </a:lnSpc>
              <a:defRPr sz="4400"/>
            </a:lvl1pPr>
          </a:lstStyle>
          <a:p>
            <a:r>
              <a:rPr lang="en-GB" dirty="0"/>
              <a:t>Add the class title here</a:t>
            </a:r>
          </a:p>
        </p:txBody>
      </p:sp>
      <p:sp>
        <p:nvSpPr>
          <p:cNvPr id="3" name="Subtitle 2">
            <a:extLst>
              <a:ext uri="{FF2B5EF4-FFF2-40B4-BE49-F238E27FC236}">
                <a16:creationId xmlns:a16="http://schemas.microsoft.com/office/drawing/2014/main" id="{564946EB-A0AB-A529-4A80-84180658CB1A}"/>
              </a:ext>
            </a:extLst>
          </p:cNvPr>
          <p:cNvSpPr>
            <a:spLocks noGrp="1"/>
          </p:cNvSpPr>
          <p:nvPr>
            <p:ph type="subTitle" idx="1" hasCustomPrompt="1"/>
          </p:nvPr>
        </p:nvSpPr>
        <p:spPr>
          <a:xfrm>
            <a:off x="434975" y="5257800"/>
            <a:ext cx="5864225" cy="714829"/>
          </a:xfrm>
        </p:spPr>
        <p:txBody>
          <a:bodyPr>
            <a:normAutofit/>
          </a:bodyPr>
          <a:lstStyle>
            <a:lvl1pPr marL="0" indent="0" algn="l">
              <a:buNone/>
              <a:defRPr sz="1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Add your name here</a:t>
            </a:r>
          </a:p>
          <a:p>
            <a:r>
              <a:rPr lang="en-GB" dirty="0"/>
              <a:t>Add the module code here</a:t>
            </a:r>
          </a:p>
        </p:txBody>
      </p:sp>
      <p:sp>
        <p:nvSpPr>
          <p:cNvPr id="19" name="Picture Placeholder 18">
            <a:extLst>
              <a:ext uri="{FF2B5EF4-FFF2-40B4-BE49-F238E27FC236}">
                <a16:creationId xmlns:a16="http://schemas.microsoft.com/office/drawing/2014/main" id="{11738E2F-CBAE-3B37-7538-8103A37B65B2}"/>
              </a:ext>
            </a:extLst>
          </p:cNvPr>
          <p:cNvSpPr>
            <a:spLocks noGrp="1"/>
          </p:cNvSpPr>
          <p:nvPr>
            <p:ph type="pic" sz="quarter" idx="13"/>
          </p:nvPr>
        </p:nvSpPr>
        <p:spPr>
          <a:xfrm>
            <a:off x="6746874" y="0"/>
            <a:ext cx="5445126" cy="6858000"/>
          </a:xfrm>
          <a:custGeom>
            <a:avLst/>
            <a:gdLst>
              <a:gd name="connsiteX0" fmla="*/ 845572 w 5445126"/>
              <a:gd name="connsiteY0" fmla="*/ 0 h 6858000"/>
              <a:gd name="connsiteX1" fmla="*/ 5445126 w 5445126"/>
              <a:gd name="connsiteY1" fmla="*/ 0 h 6858000"/>
              <a:gd name="connsiteX2" fmla="*/ 5445126 w 5445126"/>
              <a:gd name="connsiteY2" fmla="*/ 6858000 h 6858000"/>
              <a:gd name="connsiteX3" fmla="*/ 806416 w 5445126"/>
              <a:gd name="connsiteY3" fmla="*/ 6858000 h 6858000"/>
              <a:gd name="connsiteX4" fmla="*/ 722120 w 5445126"/>
              <a:gd name="connsiteY4" fmla="*/ 6693952 h 6858000"/>
              <a:gd name="connsiteX5" fmla="*/ 0 w 5445126"/>
              <a:gd name="connsiteY5" fmla="*/ 3467100 h 6858000"/>
              <a:gd name="connsiteX6" fmla="*/ 722120 w 5445126"/>
              <a:gd name="connsiteY6" fmla="*/ 240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5126" h="6858000">
                <a:moveTo>
                  <a:pt x="845572" y="0"/>
                </a:moveTo>
                <a:lnTo>
                  <a:pt x="5445126" y="0"/>
                </a:lnTo>
                <a:lnTo>
                  <a:pt x="5445126" y="6858000"/>
                </a:lnTo>
                <a:lnTo>
                  <a:pt x="806416" y="6858000"/>
                </a:lnTo>
                <a:lnTo>
                  <a:pt x="722120" y="6693952"/>
                </a:lnTo>
                <a:cubicBezTo>
                  <a:pt x="263881" y="5753053"/>
                  <a:pt x="0" y="4648524"/>
                  <a:pt x="0" y="3467100"/>
                </a:cubicBezTo>
                <a:cubicBezTo>
                  <a:pt x="0" y="2285677"/>
                  <a:pt x="263881" y="1181147"/>
                  <a:pt x="722120" y="240248"/>
                </a:cubicBezTo>
                <a:close/>
              </a:path>
            </a:pathLst>
          </a:custGeom>
        </p:spPr>
        <p:txBody>
          <a:bodyPr wrap="square" anchor="t">
            <a:noAutofit/>
          </a:bodyPr>
          <a:lstStyle>
            <a:lvl1pPr marL="0" indent="0" algn="l">
              <a:buFont typeface="+mj-lt"/>
              <a:buNone/>
              <a:defRPr sz="1400" i="1"/>
            </a:lvl1pPr>
          </a:lstStyle>
          <a:p>
            <a:endParaRPr lang="en-GB" dirty="0"/>
          </a:p>
          <a:p>
            <a:endParaRPr lang="en-GB" dirty="0"/>
          </a:p>
          <a:p>
            <a:r>
              <a:rPr lang="en-GB" dirty="0"/>
              <a:t>Insert an image into this border by pressing the icon below. You’ll be able to choose an image from your own device or search Microsoft’s bank of online and stock images. The resulting image will be cropped in line with the LUBS visual identity.</a:t>
            </a:r>
          </a:p>
        </p:txBody>
      </p:sp>
      <p:sp>
        <p:nvSpPr>
          <p:cNvPr id="9" name="Rule">
            <a:extLst>
              <a:ext uri="{FF2B5EF4-FFF2-40B4-BE49-F238E27FC236}">
                <a16:creationId xmlns:a16="http://schemas.microsoft.com/office/drawing/2014/main" id="{1AA8658B-489D-937F-E54E-8F837064043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474659" y="4996987"/>
            <a:ext cx="379415" cy="9571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Business School wordmark">
            <a:extLst>
              <a:ext uri="{FF2B5EF4-FFF2-40B4-BE49-F238E27FC236}">
                <a16:creationId xmlns:a16="http://schemas.microsoft.com/office/drawing/2014/main" id="{15B8D312-1B6D-671B-7A71-D91E3145B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34976" y="419101"/>
            <a:ext cx="1244599" cy="937958"/>
          </a:xfrm>
          <a:prstGeom prst="rect">
            <a:avLst/>
          </a:prstGeom>
        </p:spPr>
      </p:pic>
      <p:pic>
        <p:nvPicPr>
          <p:cNvPr id="13" name="Triple Accreditation Logo">
            <a:extLst>
              <a:ext uri="{FF2B5EF4-FFF2-40B4-BE49-F238E27FC236}">
                <a16:creationId xmlns:a16="http://schemas.microsoft.com/office/drawing/2014/main" id="{809C6E06-F71D-709E-3534-DD95061EC31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a:ext>
            </a:extLst>
          </a:blip>
          <a:stretch>
            <a:fillRect/>
          </a:stretch>
        </p:blipFill>
        <p:spPr>
          <a:xfrm>
            <a:off x="435429" y="6108447"/>
            <a:ext cx="2735943" cy="355244"/>
          </a:xfrm>
          <a:prstGeom prst="rect">
            <a:avLst/>
          </a:prstGeom>
        </p:spPr>
      </p:pic>
    </p:spTree>
    <p:extLst>
      <p:ext uri="{BB962C8B-B14F-4D97-AF65-F5344CB8AC3E}">
        <p14:creationId xmlns:p14="http://schemas.microsoft.com/office/powerpoint/2010/main" val="3577438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 Cameo video">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8463C-608D-13B5-1D2F-79AF21D7231E}"/>
              </a:ext>
            </a:extLst>
          </p:cNvPr>
          <p:cNvSpPr>
            <a:spLocks noGrp="1"/>
          </p:cNvSpPr>
          <p:nvPr>
            <p:ph type="ctrTitle" hasCustomPrompt="1"/>
          </p:nvPr>
        </p:nvSpPr>
        <p:spPr>
          <a:xfrm>
            <a:off x="434974" y="1600200"/>
            <a:ext cx="6340963" cy="3035298"/>
          </a:xfrm>
        </p:spPr>
        <p:txBody>
          <a:bodyPr anchor="b">
            <a:normAutofit/>
          </a:bodyPr>
          <a:lstStyle>
            <a:lvl1pPr algn="l">
              <a:lnSpc>
                <a:spcPct val="95000"/>
              </a:lnSpc>
              <a:defRPr sz="4400">
                <a:solidFill>
                  <a:schemeClr val="bg1"/>
                </a:solidFill>
              </a:defRPr>
            </a:lvl1pPr>
          </a:lstStyle>
          <a:p>
            <a:r>
              <a:rPr lang="en-GB" dirty="0"/>
              <a:t>Add class title here</a:t>
            </a:r>
          </a:p>
        </p:txBody>
      </p:sp>
      <p:sp>
        <p:nvSpPr>
          <p:cNvPr id="3" name="Subtitle 2">
            <a:extLst>
              <a:ext uri="{FF2B5EF4-FFF2-40B4-BE49-F238E27FC236}">
                <a16:creationId xmlns:a16="http://schemas.microsoft.com/office/drawing/2014/main" id="{564946EB-A0AB-A529-4A80-84180658CB1A}"/>
              </a:ext>
            </a:extLst>
          </p:cNvPr>
          <p:cNvSpPr>
            <a:spLocks noGrp="1"/>
          </p:cNvSpPr>
          <p:nvPr>
            <p:ph type="subTitle" idx="1" hasCustomPrompt="1"/>
          </p:nvPr>
        </p:nvSpPr>
        <p:spPr>
          <a:xfrm>
            <a:off x="434975" y="5257801"/>
            <a:ext cx="6340962" cy="777240"/>
          </a:xfrm>
        </p:spPr>
        <p:txBody>
          <a:bodyPr>
            <a:normAutofit/>
          </a:bodyPr>
          <a:lstStyle>
            <a:lvl1pPr marL="0" indent="0" algn="l">
              <a:buNone/>
              <a:defRPr sz="16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Add your name here</a:t>
            </a:r>
          </a:p>
          <a:p>
            <a:r>
              <a:rPr lang="en-GB" dirty="0"/>
              <a:t>Add the module code here</a:t>
            </a:r>
          </a:p>
        </p:txBody>
      </p:sp>
      <p:sp>
        <p:nvSpPr>
          <p:cNvPr id="9" name="Rule">
            <a:extLst>
              <a:ext uri="{FF2B5EF4-FFF2-40B4-BE49-F238E27FC236}">
                <a16:creationId xmlns:a16="http://schemas.microsoft.com/office/drawing/2014/main" id="{1AA8658B-489D-937F-E54E-8F837064043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474659" y="4996987"/>
            <a:ext cx="379415" cy="957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bg1"/>
              </a:solidFill>
            </a:endParaRPr>
          </a:p>
        </p:txBody>
      </p:sp>
      <p:sp>
        <p:nvSpPr>
          <p:cNvPr id="12" name="Cameo Placeholder 11" descr="This placeholder features video content. If you cannot access this please contact your module leader.">
            <a:extLst>
              <a:ext uri="{FF2B5EF4-FFF2-40B4-BE49-F238E27FC236}">
                <a16:creationId xmlns:a16="http://schemas.microsoft.com/office/drawing/2014/main" id="{DF46FE70-3BEE-FDD7-491C-A59F276C51CE}"/>
              </a:ext>
            </a:extLst>
          </p:cNvPr>
          <p:cNvSpPr>
            <a:spLocks noGrp="1"/>
          </p:cNvSpPr>
          <p:nvPr>
            <p:ph type="media" sz="quarter" idx="10" hasCustomPrompt="1">
              <p:extLst>
                <p:ext uri="{56F484CC-4922-43CF-B6FB-B326C6A72FC8}">
                  <p232:phTypeExt xmlns:p232="http://schemas.microsoft.com/office/powerpoint/2023/02/main">
                    <p232:type>
                      <p232:cameo/>
                    </p232:type>
                  </p232:phTypeExt>
                </p:ext>
              </p:extLst>
            </p:ph>
          </p:nvPr>
        </p:nvSpPr>
        <p:spPr>
          <a:xfrm>
            <a:off x="7273929" y="1600200"/>
            <a:ext cx="4443412" cy="4443413"/>
          </a:xfrm>
          <a:prstGeom prst="ellipse">
            <a:avLst/>
          </a:prstGeom>
        </p:spPr>
        <p:txBody>
          <a:bodyPr>
            <a:normAutofit/>
          </a:bodyPr>
          <a:lstStyle>
            <a:lvl1pPr marL="0" indent="0">
              <a:buNone/>
              <a:defRPr sz="1400" i="1">
                <a:solidFill>
                  <a:schemeClr val="bg1"/>
                </a:solidFill>
              </a:defRPr>
            </a:lvl1pPr>
          </a:lstStyle>
          <a:p>
            <a:r>
              <a:rPr lang="en-US" dirty="0"/>
              <a:t>Insert a short bitesize video into this circular frame by pressing the icon below and selecting the webcam you want to use.</a:t>
            </a:r>
          </a:p>
        </p:txBody>
      </p:sp>
      <p:pic>
        <p:nvPicPr>
          <p:cNvPr id="11" name="Business School wordmark">
            <a:extLst>
              <a:ext uri="{FF2B5EF4-FFF2-40B4-BE49-F238E27FC236}">
                <a16:creationId xmlns:a16="http://schemas.microsoft.com/office/drawing/2014/main" id="{15B8D312-1B6D-671B-7A71-D91E3145B95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34976" y="419101"/>
            <a:ext cx="1244599" cy="937958"/>
          </a:xfrm>
          <a:prstGeom prst="rect">
            <a:avLst/>
          </a:prstGeom>
        </p:spPr>
      </p:pic>
      <p:pic>
        <p:nvPicPr>
          <p:cNvPr id="8" name="Triple Accreditation logo">
            <a:extLst>
              <a:ext uri="{FF2B5EF4-FFF2-40B4-BE49-F238E27FC236}">
                <a16:creationId xmlns:a16="http://schemas.microsoft.com/office/drawing/2014/main" id="{EF45011F-11D8-136B-CF52-6F2ECE47555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cstate="print">
            <a:extLst>
              <a:ext uri="{28A0092B-C50C-407E-A947-70E740481C1C}">
                <a14:useLocalDpi xmlns:a14="http://schemas.microsoft.com/office/drawing/2010/main"/>
              </a:ext>
            </a:extLst>
          </a:blip>
          <a:srcRect/>
          <a:stretch/>
        </p:blipFill>
        <p:spPr>
          <a:xfrm>
            <a:off x="435429" y="6113001"/>
            <a:ext cx="2735943" cy="346136"/>
          </a:xfrm>
          <a:prstGeom prst="rect">
            <a:avLst/>
          </a:prstGeom>
        </p:spPr>
      </p:pic>
      <p:pic>
        <p:nvPicPr>
          <p:cNvPr id="10" name="University of Leeds logo">
            <a:extLst>
              <a:ext uri="{FF2B5EF4-FFF2-40B4-BE49-F238E27FC236}">
                <a16:creationId xmlns:a16="http://schemas.microsoft.com/office/drawing/2014/main" id="{788C15C4-F612-867E-AB2B-ABD421889CB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5"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201276" y="428627"/>
            <a:ext cx="1584000" cy="450521"/>
          </a:xfrm>
          <a:prstGeom prst="rect">
            <a:avLst/>
          </a:prstGeom>
        </p:spPr>
      </p:pic>
    </p:spTree>
    <p:extLst>
      <p:ext uri="{BB962C8B-B14F-4D97-AF65-F5344CB8AC3E}">
        <p14:creationId xmlns:p14="http://schemas.microsoft.com/office/powerpoint/2010/main" val="71515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e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86BA5-ACCD-78BC-DF0C-B41A599640DB}"/>
              </a:ext>
            </a:extLst>
          </p:cNvPr>
          <p:cNvSpPr>
            <a:spLocks noGrp="1"/>
          </p:cNvSpPr>
          <p:nvPr>
            <p:ph type="title" hasCustomPrompt="1"/>
          </p:nvPr>
        </p:nvSpPr>
        <p:spPr>
          <a:xfrm>
            <a:off x="447674" y="153736"/>
            <a:ext cx="11308895" cy="985747"/>
          </a:xfrm>
        </p:spPr>
        <p:txBody>
          <a:bodyPr/>
          <a:lstStyle/>
          <a:p>
            <a:r>
              <a:rPr lang="en-GB" dirty="0"/>
              <a:t>Add slide title here</a:t>
            </a:r>
          </a:p>
        </p:txBody>
      </p:sp>
      <p:sp>
        <p:nvSpPr>
          <p:cNvPr id="8" name="Text Placeholder">
            <a:extLst>
              <a:ext uri="{FF2B5EF4-FFF2-40B4-BE49-F238E27FC236}">
                <a16:creationId xmlns:a16="http://schemas.microsoft.com/office/drawing/2014/main" id="{D3FBFFEC-8F9B-3A91-2683-A4CA7D2D9BE6}"/>
              </a:ext>
            </a:extLst>
          </p:cNvPr>
          <p:cNvSpPr>
            <a:spLocks noGrp="1"/>
          </p:cNvSpPr>
          <p:nvPr>
            <p:ph type="body" sz="quarter" idx="13" hasCustomPrompt="1"/>
          </p:nvPr>
        </p:nvSpPr>
        <p:spPr>
          <a:xfrm>
            <a:off x="447675" y="1408113"/>
            <a:ext cx="11309350" cy="4438650"/>
          </a:xfrm>
        </p:spPr>
        <p:txBody>
          <a:bodyPr/>
          <a:lstStyle/>
          <a:p>
            <a:pPr lvl="0"/>
            <a:r>
              <a:rPr lang="en-GB" dirty="0"/>
              <a:t>Add text or short bullet points here</a:t>
            </a:r>
            <a:endParaRPr lang="en-US" dirty="0"/>
          </a:p>
        </p:txBody>
      </p:sp>
      <p:sp>
        <p:nvSpPr>
          <p:cNvPr id="3" name="Slide Number Placeholder 2">
            <a:extLst>
              <a:ext uri="{FF2B5EF4-FFF2-40B4-BE49-F238E27FC236}">
                <a16:creationId xmlns:a16="http://schemas.microsoft.com/office/drawing/2014/main" id="{A063B0B2-FC9D-08BE-EB02-D1B89132814E}"/>
              </a:ext>
            </a:extLst>
          </p:cNvPr>
          <p:cNvSpPr>
            <a:spLocks noGrp="1" noRot="1" noMove="1" noResize="1" noEditPoints="1" noAdjustHandles="1" noChangeArrowheads="1" noChangeShapeType="1"/>
          </p:cNvSpPr>
          <p:nvPr>
            <p:ph type="sldNum" sz="quarter" idx="14"/>
          </p:nvPr>
        </p:nvSpPr>
        <p:spPr/>
        <p:txBody>
          <a:bodyPr/>
          <a:lstStyle/>
          <a:p>
            <a:fld id="{E8888E10-1AC5-7442-9CAE-F3E423AA959E}" type="slidenum">
              <a:rPr lang="en-US" smtClean="0"/>
              <a:pPr/>
              <a:t>‹#›</a:t>
            </a:fld>
            <a:endParaRPr lang="en-US"/>
          </a:p>
        </p:txBody>
      </p:sp>
    </p:spTree>
    <p:extLst>
      <p:ext uri="{BB962C8B-B14F-4D97-AF65-F5344CB8AC3E}">
        <p14:creationId xmlns:p14="http://schemas.microsoft.com/office/powerpoint/2010/main" val="1666957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644AE1C0-EE8E-887E-4D95-711B57EFF06B}"/>
              </a:ext>
            </a:extLst>
          </p:cNvPr>
          <p:cNvSpPr>
            <a:spLocks noGrp="1"/>
          </p:cNvSpPr>
          <p:nvPr>
            <p:ph type="title" hasCustomPrompt="1"/>
          </p:nvPr>
        </p:nvSpPr>
        <p:spPr/>
        <p:txBody>
          <a:bodyPr/>
          <a:lstStyle/>
          <a:p>
            <a:r>
              <a:rPr lang="en-GB" dirty="0"/>
              <a:t>Add slide title here</a:t>
            </a:r>
            <a:endParaRPr lang="en-US" dirty="0"/>
          </a:p>
        </p:txBody>
      </p:sp>
      <p:sp>
        <p:nvSpPr>
          <p:cNvPr id="8" name="Text Placeholder Left">
            <a:extLst>
              <a:ext uri="{FF2B5EF4-FFF2-40B4-BE49-F238E27FC236}">
                <a16:creationId xmlns:a16="http://schemas.microsoft.com/office/drawing/2014/main" id="{6972F286-B1CA-7CC2-4B9C-0552351B7471}"/>
              </a:ext>
            </a:extLst>
          </p:cNvPr>
          <p:cNvSpPr>
            <a:spLocks noGrp="1"/>
          </p:cNvSpPr>
          <p:nvPr>
            <p:ph type="body" sz="quarter" idx="13" hasCustomPrompt="1"/>
          </p:nvPr>
        </p:nvSpPr>
        <p:spPr>
          <a:xfrm>
            <a:off x="447676" y="1408113"/>
            <a:ext cx="5524000" cy="4438650"/>
          </a:xfrm>
        </p:spPr>
        <p:txBody>
          <a:bodyPr/>
          <a:lstStyle/>
          <a:p>
            <a:pPr lvl="0"/>
            <a:r>
              <a:rPr lang="en-GB" dirty="0"/>
              <a:t>Add block text or short bullet points here</a:t>
            </a:r>
            <a:endParaRPr lang="en-US" dirty="0"/>
          </a:p>
        </p:txBody>
      </p:sp>
      <p:sp>
        <p:nvSpPr>
          <p:cNvPr id="9" name="Text Placeholder Right">
            <a:extLst>
              <a:ext uri="{FF2B5EF4-FFF2-40B4-BE49-F238E27FC236}">
                <a16:creationId xmlns:a16="http://schemas.microsoft.com/office/drawing/2014/main" id="{BABFA873-E2AF-B9D2-1AB4-AB43333B3830}"/>
              </a:ext>
            </a:extLst>
          </p:cNvPr>
          <p:cNvSpPr>
            <a:spLocks noGrp="1"/>
          </p:cNvSpPr>
          <p:nvPr>
            <p:ph type="body" sz="quarter" idx="14" hasCustomPrompt="1"/>
          </p:nvPr>
        </p:nvSpPr>
        <p:spPr>
          <a:xfrm>
            <a:off x="6220326" y="1408113"/>
            <a:ext cx="5536243" cy="4438650"/>
          </a:xfrm>
        </p:spPr>
        <p:txBody>
          <a:bodyPr/>
          <a:lstStyle/>
          <a:p>
            <a:pPr lvl="0"/>
            <a:r>
              <a:rPr lang="en-GB" dirty="0"/>
              <a:t>Add block text or short bullet points here</a:t>
            </a:r>
            <a:endParaRPr lang="en-US" dirty="0"/>
          </a:p>
        </p:txBody>
      </p:sp>
      <p:sp>
        <p:nvSpPr>
          <p:cNvPr id="2" name="Slide Number Placeholder 1">
            <a:extLst>
              <a:ext uri="{FF2B5EF4-FFF2-40B4-BE49-F238E27FC236}">
                <a16:creationId xmlns:a16="http://schemas.microsoft.com/office/drawing/2014/main" id="{BF409B65-7899-2363-2410-660009F0CD2D}"/>
              </a:ext>
            </a:extLst>
          </p:cNvPr>
          <p:cNvSpPr>
            <a:spLocks noGrp="1" noRot="1" noMove="1" noResize="1" noEditPoints="1" noAdjustHandles="1" noChangeArrowheads="1" noChangeShapeType="1"/>
          </p:cNvSpPr>
          <p:nvPr>
            <p:ph type="sldNum" sz="quarter" idx="15"/>
          </p:nvPr>
        </p:nvSpPr>
        <p:spPr/>
        <p:txBody>
          <a:bodyPr/>
          <a:lstStyle/>
          <a:p>
            <a:fld id="{E8888E10-1AC5-7442-9CAE-F3E423AA959E}" type="slidenum">
              <a:rPr lang="en-US" smtClean="0"/>
              <a:pPr/>
              <a:t>‹#›</a:t>
            </a:fld>
            <a:endParaRPr lang="en-US"/>
          </a:p>
        </p:txBody>
      </p:sp>
    </p:spTree>
    <p:extLst>
      <p:ext uri="{BB962C8B-B14F-4D97-AF65-F5344CB8AC3E}">
        <p14:creationId xmlns:p14="http://schemas.microsoft.com/office/powerpoint/2010/main" val="270235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ull size imag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C186BA5-ACCD-78BC-DF0C-B41A599640DB}"/>
              </a:ext>
            </a:extLst>
          </p:cNvPr>
          <p:cNvSpPr>
            <a:spLocks noGrp="1"/>
          </p:cNvSpPr>
          <p:nvPr>
            <p:ph type="title" hasCustomPrompt="1"/>
          </p:nvPr>
        </p:nvSpPr>
        <p:spPr/>
        <p:txBody>
          <a:bodyPr/>
          <a:lstStyle/>
          <a:p>
            <a:r>
              <a:rPr lang="en-GB" dirty="0"/>
              <a:t>Add slide title here</a:t>
            </a:r>
          </a:p>
        </p:txBody>
      </p:sp>
      <p:sp>
        <p:nvSpPr>
          <p:cNvPr id="10" name="Picture Placeholder">
            <a:extLst>
              <a:ext uri="{FF2B5EF4-FFF2-40B4-BE49-F238E27FC236}">
                <a16:creationId xmlns:a16="http://schemas.microsoft.com/office/drawing/2014/main" id="{7006D512-91C1-D8FA-ED3B-4C82A09F307E}"/>
              </a:ext>
            </a:extLst>
          </p:cNvPr>
          <p:cNvSpPr>
            <a:spLocks noGrp="1"/>
          </p:cNvSpPr>
          <p:nvPr>
            <p:ph type="pic" sz="quarter" idx="13" hasCustomPrompt="1"/>
          </p:nvPr>
        </p:nvSpPr>
        <p:spPr>
          <a:xfrm>
            <a:off x="447675" y="1393370"/>
            <a:ext cx="11309350" cy="4347030"/>
          </a:xfrm>
        </p:spPr>
        <p:txBody>
          <a:bodyPr>
            <a:normAutofit/>
          </a:bodyPr>
          <a:lstStyle>
            <a:lvl1pPr marL="0" indent="0">
              <a:buNone/>
              <a:defRPr sz="1400" i="1"/>
            </a:lvl1pPr>
          </a:lstStyle>
          <a:p>
            <a:r>
              <a:rPr lang="en-GB" dirty="0"/>
              <a:t>To insert an image from your device you can choose the icon below. Alternatively, to search and select from Microsoft’s bank of online stock images simply choose the drop-down </a:t>
            </a:r>
            <a:r>
              <a:rPr lang="en-GB" b="1" dirty="0"/>
              <a:t>Pictures </a:t>
            </a:r>
            <a:r>
              <a:rPr lang="en-GB" dirty="0"/>
              <a:t>menu (found in the Insert ribbon) and select an option, such as ‘Stock Images’. The image you insert will be cropped to this frame, you can edit the resulting image using the options in the </a:t>
            </a:r>
            <a:r>
              <a:rPr lang="en-GB" b="1" dirty="0"/>
              <a:t>Picture Format</a:t>
            </a:r>
            <a:r>
              <a:rPr lang="en-GB" b="0" dirty="0"/>
              <a:t> ribbon. If you’re stuck please email </a:t>
            </a:r>
            <a:r>
              <a:rPr lang="en-GB" b="0" dirty="0" err="1"/>
              <a:t>LUBS-DEE@leeds.ac.uk</a:t>
            </a:r>
            <a:r>
              <a:rPr lang="en-GB" b="0" dirty="0"/>
              <a:t> for help.</a:t>
            </a:r>
            <a:endParaRPr lang="en-GB" dirty="0"/>
          </a:p>
        </p:txBody>
      </p:sp>
      <p:sp>
        <p:nvSpPr>
          <p:cNvPr id="3" name="Slide Number Placeholder 2">
            <a:extLst>
              <a:ext uri="{FF2B5EF4-FFF2-40B4-BE49-F238E27FC236}">
                <a16:creationId xmlns:a16="http://schemas.microsoft.com/office/drawing/2014/main" id="{BEDAC007-DBF8-9484-1F69-80117F248634}"/>
              </a:ext>
            </a:extLst>
          </p:cNvPr>
          <p:cNvSpPr>
            <a:spLocks noGrp="1" noRot="1" noMove="1" noResize="1" noEditPoints="1" noAdjustHandles="1" noChangeArrowheads="1" noChangeShapeType="1"/>
          </p:cNvSpPr>
          <p:nvPr>
            <p:ph type="sldNum" sz="quarter" idx="14"/>
          </p:nvPr>
        </p:nvSpPr>
        <p:spPr/>
        <p:txBody>
          <a:bodyPr/>
          <a:lstStyle/>
          <a:p>
            <a:fld id="{E8888E10-1AC5-7442-9CAE-F3E423AA959E}" type="slidenum">
              <a:rPr lang="en-US" smtClean="0"/>
              <a:pPr/>
              <a:t>‹#›</a:t>
            </a:fld>
            <a:endParaRPr lang="en-US"/>
          </a:p>
        </p:txBody>
      </p:sp>
    </p:spTree>
    <p:extLst>
      <p:ext uri="{BB962C8B-B14F-4D97-AF65-F5344CB8AC3E}">
        <p14:creationId xmlns:p14="http://schemas.microsoft.com/office/powerpoint/2010/main" val="1384856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content + image">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C186BA5-ACCD-78BC-DF0C-B41A599640DB}"/>
              </a:ext>
            </a:extLst>
          </p:cNvPr>
          <p:cNvSpPr>
            <a:spLocks noGrp="1"/>
          </p:cNvSpPr>
          <p:nvPr>
            <p:ph type="title" hasCustomPrompt="1"/>
          </p:nvPr>
        </p:nvSpPr>
        <p:spPr/>
        <p:txBody>
          <a:bodyPr/>
          <a:lstStyle/>
          <a:p>
            <a:r>
              <a:rPr lang="en-GB" dirty="0"/>
              <a:t>Add slide title here</a:t>
            </a:r>
          </a:p>
        </p:txBody>
      </p:sp>
      <p:sp>
        <p:nvSpPr>
          <p:cNvPr id="5" name="Text Placeholder 4">
            <a:extLst>
              <a:ext uri="{FF2B5EF4-FFF2-40B4-BE49-F238E27FC236}">
                <a16:creationId xmlns:a16="http://schemas.microsoft.com/office/drawing/2014/main" id="{C0EFE776-80A0-9572-50E5-7F9381EC96D3}"/>
              </a:ext>
            </a:extLst>
          </p:cNvPr>
          <p:cNvSpPr>
            <a:spLocks noGrp="1"/>
          </p:cNvSpPr>
          <p:nvPr>
            <p:ph type="body" sz="quarter" idx="14" hasCustomPrompt="1"/>
          </p:nvPr>
        </p:nvSpPr>
        <p:spPr>
          <a:xfrm>
            <a:off x="447675" y="1495425"/>
            <a:ext cx="5864225" cy="4397375"/>
          </a:xfrm>
        </p:spPr>
        <p:txBody>
          <a:bodyPr/>
          <a:lstStyle/>
          <a:p>
            <a:pPr lvl="0"/>
            <a:r>
              <a:rPr lang="en-GB" dirty="0"/>
              <a:t>Add text or short bullet points here</a:t>
            </a:r>
            <a:endParaRPr lang="en-US" dirty="0"/>
          </a:p>
        </p:txBody>
      </p:sp>
      <p:sp>
        <p:nvSpPr>
          <p:cNvPr id="10" name="Picture Placeholder Right">
            <a:extLst>
              <a:ext uri="{FF2B5EF4-FFF2-40B4-BE49-F238E27FC236}">
                <a16:creationId xmlns:a16="http://schemas.microsoft.com/office/drawing/2014/main" id="{D37A36D0-B350-51AD-0278-1534AD3DCA99}"/>
              </a:ext>
            </a:extLst>
          </p:cNvPr>
          <p:cNvSpPr>
            <a:spLocks noGrp="1"/>
          </p:cNvSpPr>
          <p:nvPr>
            <p:ph type="pic" sz="quarter" idx="13" hasCustomPrompt="1"/>
          </p:nvPr>
        </p:nvSpPr>
        <p:spPr>
          <a:xfrm>
            <a:off x="6727371" y="1494973"/>
            <a:ext cx="5029198" cy="4397825"/>
          </a:xfrm>
        </p:spPr>
        <p:txBody>
          <a:bodyPr/>
          <a:lstStyle>
            <a:lvl1pPr marL="0" indent="0">
              <a:buNone/>
              <a:defRPr sz="1400" i="1"/>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To insert an image from your device you can choose the icon below. Alternatively, to search and select from Microsoft’s bank of online stock images simply choose the drop-down </a:t>
            </a:r>
            <a:r>
              <a:rPr lang="en-GB" b="1" dirty="0"/>
              <a:t>Pictures </a:t>
            </a:r>
            <a:r>
              <a:rPr lang="en-GB" dirty="0"/>
              <a:t>menu (found in the Insert ribbon) and select an option, such as ‘Stock Images’. The image you insert will be cropped to this frame, you can edit the resulting image using the options in the </a:t>
            </a:r>
            <a:r>
              <a:rPr lang="en-GB" b="1" dirty="0"/>
              <a:t>Picture Format</a:t>
            </a:r>
            <a:r>
              <a:rPr lang="en-GB" b="0" dirty="0"/>
              <a:t> ribbon. If you’re stuck please email </a:t>
            </a:r>
            <a:r>
              <a:rPr lang="en-GB" b="0" dirty="0" err="1"/>
              <a:t>LUBS-DEE@leeds.ac.uk</a:t>
            </a:r>
            <a:r>
              <a:rPr lang="en-GB" b="0" dirty="0"/>
              <a:t> for help.</a:t>
            </a:r>
            <a:endParaRPr lang="en-GB" dirty="0"/>
          </a:p>
          <a:p>
            <a:endParaRPr lang="en-GB" dirty="0"/>
          </a:p>
        </p:txBody>
      </p:sp>
      <p:sp>
        <p:nvSpPr>
          <p:cNvPr id="6" name="Slide number">
            <a:extLst>
              <a:ext uri="{FF2B5EF4-FFF2-40B4-BE49-F238E27FC236}">
                <a16:creationId xmlns:a16="http://schemas.microsoft.com/office/drawing/2014/main" id="{4AEFA1C6-DA95-F952-EA24-47CE08127A43}"/>
              </a:ext>
            </a:extLst>
          </p:cNvPr>
          <p:cNvSpPr>
            <a:spLocks noGrp="1" noRot="1" noMove="1" noResize="1" noEditPoints="1" noAdjustHandles="1" noChangeArrowheads="1" noChangeShapeType="1"/>
          </p:cNvSpPr>
          <p:nvPr>
            <p:ph type="sldNum" sz="quarter" idx="15"/>
          </p:nvPr>
        </p:nvSpPr>
        <p:spPr/>
        <p:txBody>
          <a:bodyPr/>
          <a:lstStyle/>
          <a:p>
            <a:fld id="{E8888E10-1AC5-7442-9CAE-F3E423AA959E}" type="slidenum">
              <a:rPr lang="en-US" smtClean="0"/>
              <a:pPr/>
              <a:t>‹#›</a:t>
            </a:fld>
            <a:endParaRPr lang="en-US"/>
          </a:p>
        </p:txBody>
      </p:sp>
    </p:spTree>
    <p:extLst>
      <p:ext uri="{BB962C8B-B14F-4D97-AF65-F5344CB8AC3E}">
        <p14:creationId xmlns:p14="http://schemas.microsoft.com/office/powerpoint/2010/main" val="3153092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lage of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86BA5-ACCD-78BC-DF0C-B41A599640DB}"/>
              </a:ext>
            </a:extLst>
          </p:cNvPr>
          <p:cNvSpPr>
            <a:spLocks noGrp="1"/>
          </p:cNvSpPr>
          <p:nvPr>
            <p:ph type="title" hasCustomPrompt="1"/>
          </p:nvPr>
        </p:nvSpPr>
        <p:spPr/>
        <p:txBody>
          <a:bodyPr/>
          <a:lstStyle/>
          <a:p>
            <a:r>
              <a:rPr lang="en-GB" dirty="0"/>
              <a:t>Add slide title here</a:t>
            </a:r>
          </a:p>
        </p:txBody>
      </p:sp>
      <p:sp>
        <p:nvSpPr>
          <p:cNvPr id="10" name="Picture Placeholder Large">
            <a:extLst>
              <a:ext uri="{FF2B5EF4-FFF2-40B4-BE49-F238E27FC236}">
                <a16:creationId xmlns:a16="http://schemas.microsoft.com/office/drawing/2014/main" id="{7006D512-91C1-D8FA-ED3B-4C82A09F307E}"/>
              </a:ext>
            </a:extLst>
          </p:cNvPr>
          <p:cNvSpPr>
            <a:spLocks noGrp="1"/>
          </p:cNvSpPr>
          <p:nvPr>
            <p:ph type="pic" sz="quarter" idx="13" hasCustomPrompt="1"/>
          </p:nvPr>
        </p:nvSpPr>
        <p:spPr>
          <a:xfrm>
            <a:off x="447675" y="1393370"/>
            <a:ext cx="4924425" cy="3991429"/>
          </a:xfrm>
        </p:spPr>
        <p:txBody>
          <a:bodyPr>
            <a:normAutofit/>
          </a:bodyPr>
          <a:lstStyle>
            <a:lvl1pPr marL="0" indent="0">
              <a:buNone/>
              <a:defRPr sz="1400" i="1"/>
            </a:lvl1pPr>
          </a:lstStyle>
          <a:p>
            <a:r>
              <a:rPr lang="en-GB" dirty="0"/>
              <a:t>Click the icon to add a picture from your device. It will be cropped to this shape. Use the icons in the other frames to build a collage of images.</a:t>
            </a:r>
          </a:p>
        </p:txBody>
      </p:sp>
      <p:sp>
        <p:nvSpPr>
          <p:cNvPr id="7" name="Picture Placeholder Middle Top">
            <a:extLst>
              <a:ext uri="{FF2B5EF4-FFF2-40B4-BE49-F238E27FC236}">
                <a16:creationId xmlns:a16="http://schemas.microsoft.com/office/drawing/2014/main" id="{A89D1DE5-ED87-FB07-B88B-3F385C65513C}"/>
              </a:ext>
            </a:extLst>
          </p:cNvPr>
          <p:cNvSpPr>
            <a:spLocks noGrp="1"/>
          </p:cNvSpPr>
          <p:nvPr>
            <p:ph type="pic" sz="quarter" idx="15" hasCustomPrompt="1"/>
          </p:nvPr>
        </p:nvSpPr>
        <p:spPr>
          <a:xfrm>
            <a:off x="5464629" y="1393371"/>
            <a:ext cx="3788228" cy="1955800"/>
          </a:xfrm>
        </p:spPr>
        <p:txBody>
          <a:bodyPr/>
          <a:lstStyle>
            <a:lvl1pPr marL="0" indent="0">
              <a:buNone/>
              <a:defRPr sz="1400"/>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i="1" dirty="0"/>
              <a:t>Add a picture here</a:t>
            </a:r>
            <a:endParaRPr lang="en-GB" dirty="0"/>
          </a:p>
          <a:p>
            <a:endParaRPr lang="en-GB" dirty="0"/>
          </a:p>
        </p:txBody>
      </p:sp>
      <p:sp>
        <p:nvSpPr>
          <p:cNvPr id="9" name="Picture Placeholder Middle Bottom">
            <a:extLst>
              <a:ext uri="{FF2B5EF4-FFF2-40B4-BE49-F238E27FC236}">
                <a16:creationId xmlns:a16="http://schemas.microsoft.com/office/drawing/2014/main" id="{BE07CABC-88A5-50D6-42D3-4A28744077DD}"/>
              </a:ext>
            </a:extLst>
          </p:cNvPr>
          <p:cNvSpPr>
            <a:spLocks noGrp="1"/>
          </p:cNvSpPr>
          <p:nvPr>
            <p:ph type="pic" sz="quarter" idx="16" hasCustomPrompt="1"/>
          </p:nvPr>
        </p:nvSpPr>
        <p:spPr>
          <a:xfrm>
            <a:off x="5464629" y="3429000"/>
            <a:ext cx="3788228" cy="1955800"/>
          </a:xfrm>
        </p:spPr>
        <p:txBody>
          <a:bodyPr/>
          <a:lstStyle>
            <a:lvl1pPr marL="0" indent="0">
              <a:buNone/>
              <a:defRPr sz="1400"/>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i="1" dirty="0"/>
              <a:t>Add a picture here</a:t>
            </a:r>
            <a:endParaRPr lang="en-GB" dirty="0"/>
          </a:p>
          <a:p>
            <a:endParaRPr lang="en-GB" dirty="0"/>
          </a:p>
        </p:txBody>
      </p:sp>
      <p:sp>
        <p:nvSpPr>
          <p:cNvPr id="3" name="Picture Placeholder Right">
            <a:extLst>
              <a:ext uri="{FF2B5EF4-FFF2-40B4-BE49-F238E27FC236}">
                <a16:creationId xmlns:a16="http://schemas.microsoft.com/office/drawing/2014/main" id="{486F43C2-3273-D354-BEDB-C6BCEC54A189}"/>
              </a:ext>
            </a:extLst>
          </p:cNvPr>
          <p:cNvSpPr>
            <a:spLocks noGrp="1"/>
          </p:cNvSpPr>
          <p:nvPr>
            <p:ph type="pic" sz="quarter" idx="14" hasCustomPrompt="1"/>
          </p:nvPr>
        </p:nvSpPr>
        <p:spPr>
          <a:xfrm>
            <a:off x="9345385" y="1393370"/>
            <a:ext cx="2411183" cy="3991429"/>
          </a:xfrm>
        </p:spPr>
        <p:txBody>
          <a:bodyPr>
            <a:normAutofit/>
          </a:bodyPr>
          <a:lstStyle>
            <a:lvl1pPr marL="0" indent="0">
              <a:buNone/>
              <a:defRPr sz="1400" i="1"/>
            </a:lvl1pPr>
          </a:lstStyle>
          <a:p>
            <a:r>
              <a:rPr lang="en-GB" i="1" dirty="0"/>
              <a:t>Add a picture here</a:t>
            </a:r>
            <a:endParaRPr lang="en-GB" dirty="0"/>
          </a:p>
        </p:txBody>
      </p:sp>
      <p:sp>
        <p:nvSpPr>
          <p:cNvPr id="4" name="Slide Number Placeholder 3">
            <a:extLst>
              <a:ext uri="{FF2B5EF4-FFF2-40B4-BE49-F238E27FC236}">
                <a16:creationId xmlns:a16="http://schemas.microsoft.com/office/drawing/2014/main" id="{41609794-1440-93AA-6C87-C264FC6E885B}"/>
              </a:ext>
            </a:extLst>
          </p:cNvPr>
          <p:cNvSpPr>
            <a:spLocks noGrp="1" noRot="1" noMove="1" noResize="1" noEditPoints="1" noAdjustHandles="1" noChangeArrowheads="1" noChangeShapeType="1"/>
          </p:cNvSpPr>
          <p:nvPr>
            <p:ph type="sldNum" sz="quarter" idx="17"/>
          </p:nvPr>
        </p:nvSpPr>
        <p:spPr/>
        <p:txBody>
          <a:bodyPr/>
          <a:lstStyle/>
          <a:p>
            <a:fld id="{E8888E10-1AC5-7442-9CAE-F3E423AA959E}" type="slidenum">
              <a:rPr lang="en-US" smtClean="0"/>
              <a:pPr/>
              <a:t>‹#›</a:t>
            </a:fld>
            <a:endParaRPr lang="en-US"/>
          </a:p>
        </p:txBody>
      </p:sp>
    </p:spTree>
    <p:extLst>
      <p:ext uri="{BB962C8B-B14F-4D97-AF65-F5344CB8AC3E}">
        <p14:creationId xmlns:p14="http://schemas.microsoft.com/office/powerpoint/2010/main" val="1779675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size Cameo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AA432-6119-2CF9-F0B9-56CD48AFCBFE}"/>
              </a:ext>
            </a:extLst>
          </p:cNvPr>
          <p:cNvSpPr>
            <a:spLocks noGrp="1"/>
          </p:cNvSpPr>
          <p:nvPr>
            <p:ph type="title" hasCustomPrompt="1"/>
          </p:nvPr>
        </p:nvSpPr>
        <p:spPr/>
        <p:txBody>
          <a:bodyPr/>
          <a:lstStyle/>
          <a:p>
            <a:r>
              <a:rPr lang="en-GB" dirty="0"/>
              <a:t>Add slide title here</a:t>
            </a:r>
          </a:p>
        </p:txBody>
      </p:sp>
      <p:sp>
        <p:nvSpPr>
          <p:cNvPr id="4" name="Cameo Placeholder 3" descr="This placeholder contains video, if you are unable to access this please contact your module leader.">
            <a:extLst>
              <a:ext uri="{FF2B5EF4-FFF2-40B4-BE49-F238E27FC236}">
                <a16:creationId xmlns:a16="http://schemas.microsoft.com/office/drawing/2014/main" id="{A613DAA1-C11E-839F-B14F-20978FA8C75F}"/>
              </a:ext>
            </a:extLst>
          </p:cNvPr>
          <p:cNvSpPr>
            <a:spLocks noGrp="1"/>
          </p:cNvSpPr>
          <p:nvPr>
            <p:ph type="media" sz="quarter" idx="13" hasCustomPrompt="1">
              <p:extLst>
                <p:ext uri="{56F484CC-4922-43CF-B6FB-B326C6A72FC8}">
                  <p232:phTypeExt xmlns:p232="http://schemas.microsoft.com/office/powerpoint/2023/02/main">
                    <p232:type>
                      <p232:cameo/>
                    </p232:type>
                  </p232:phTypeExt>
                </p:ext>
              </p:extLst>
            </p:ph>
          </p:nvPr>
        </p:nvSpPr>
        <p:spPr>
          <a:xfrm>
            <a:off x="447675" y="1266825"/>
            <a:ext cx="11309350" cy="4638675"/>
          </a:xfrm>
        </p:spPr>
        <p:txBody>
          <a:bodyPr/>
          <a:lstStyle>
            <a:lvl1pPr marL="0" indent="0">
              <a:buNone/>
              <a:defRPr sz="1400" i="1"/>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Insert a short bitesize video into this frame by pressing the icon below and selecting the webcam you want to use.</a:t>
            </a:r>
          </a:p>
          <a:p>
            <a:endParaRPr lang="en-US" dirty="0"/>
          </a:p>
        </p:txBody>
      </p:sp>
      <p:sp>
        <p:nvSpPr>
          <p:cNvPr id="3" name="Slide Number Placeholder 2">
            <a:extLst>
              <a:ext uri="{FF2B5EF4-FFF2-40B4-BE49-F238E27FC236}">
                <a16:creationId xmlns:a16="http://schemas.microsoft.com/office/drawing/2014/main" id="{ABC89307-DB85-132E-FD26-8831AAF8037B}"/>
              </a:ext>
            </a:extLst>
          </p:cNvPr>
          <p:cNvSpPr>
            <a:spLocks noGrp="1" noRot="1" noMove="1" noResize="1" noEditPoints="1" noAdjustHandles="1" noChangeArrowheads="1" noChangeShapeType="1"/>
          </p:cNvSpPr>
          <p:nvPr>
            <p:ph type="sldNum" sz="quarter" idx="14"/>
          </p:nvPr>
        </p:nvSpPr>
        <p:spPr/>
        <p:txBody>
          <a:bodyPr/>
          <a:lstStyle/>
          <a:p>
            <a:fld id="{E8888E10-1AC5-7442-9CAE-F3E423AA959E}" type="slidenum">
              <a:rPr lang="en-US" smtClean="0"/>
              <a:pPr/>
              <a:t>‹#›</a:t>
            </a:fld>
            <a:endParaRPr lang="en-US"/>
          </a:p>
        </p:txBody>
      </p:sp>
    </p:spTree>
    <p:extLst>
      <p:ext uri="{BB962C8B-B14F-4D97-AF65-F5344CB8AC3E}">
        <p14:creationId xmlns:p14="http://schemas.microsoft.com/office/powerpoint/2010/main" val="1783729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 Cameo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AA432-6119-2CF9-F0B9-56CD48AFCBFE}"/>
              </a:ext>
            </a:extLst>
          </p:cNvPr>
          <p:cNvSpPr>
            <a:spLocks noGrp="1"/>
          </p:cNvSpPr>
          <p:nvPr>
            <p:ph type="title" hasCustomPrompt="1"/>
          </p:nvPr>
        </p:nvSpPr>
        <p:spPr/>
        <p:txBody>
          <a:bodyPr/>
          <a:lstStyle/>
          <a:p>
            <a:r>
              <a:rPr lang="en-GB" dirty="0"/>
              <a:t>Add slide title here</a:t>
            </a:r>
          </a:p>
        </p:txBody>
      </p:sp>
      <p:sp>
        <p:nvSpPr>
          <p:cNvPr id="4" name="Cameo Placeholder 3" descr="This placeholder contains video, if you are unable to access this please contact your module leader.">
            <a:extLst>
              <a:ext uri="{FF2B5EF4-FFF2-40B4-BE49-F238E27FC236}">
                <a16:creationId xmlns:a16="http://schemas.microsoft.com/office/drawing/2014/main" id="{A613DAA1-C11E-839F-B14F-20978FA8C75F}"/>
              </a:ext>
            </a:extLst>
          </p:cNvPr>
          <p:cNvSpPr>
            <a:spLocks noGrp="1"/>
          </p:cNvSpPr>
          <p:nvPr>
            <p:ph type="media" sz="quarter" idx="13" hasCustomPrompt="1">
              <p:extLst>
                <p:ext uri="{56F484CC-4922-43CF-B6FB-B326C6A72FC8}">
                  <p232:phTypeExt xmlns:p232="http://schemas.microsoft.com/office/powerpoint/2023/02/main">
                    <p232:type>
                      <p232:cameo/>
                    </p232:type>
                  </p232:phTypeExt>
                </p:ext>
              </p:extLst>
            </p:ph>
          </p:nvPr>
        </p:nvSpPr>
        <p:spPr>
          <a:xfrm>
            <a:off x="447674" y="1321909"/>
            <a:ext cx="3430262" cy="4329743"/>
          </a:xfrm>
        </p:spPr>
        <p:txBody>
          <a:bodyPr>
            <a:normAutofit/>
          </a:bodyPr>
          <a:lstStyle>
            <a:lvl1pPr marL="0" indent="0">
              <a:buNone/>
              <a:defRPr sz="1400" i="1"/>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Insert a short bitesize video into this frame by pressing the icon below and selecting the webcam you want to use.</a:t>
            </a:r>
          </a:p>
          <a:p>
            <a:endParaRPr lang="en-US" dirty="0"/>
          </a:p>
        </p:txBody>
      </p:sp>
      <p:sp>
        <p:nvSpPr>
          <p:cNvPr id="5" name="Text Placeholder 4">
            <a:extLst>
              <a:ext uri="{FF2B5EF4-FFF2-40B4-BE49-F238E27FC236}">
                <a16:creationId xmlns:a16="http://schemas.microsoft.com/office/drawing/2014/main" id="{01B6E712-652D-00BF-4F95-1DE17F806CD4}"/>
              </a:ext>
            </a:extLst>
          </p:cNvPr>
          <p:cNvSpPr>
            <a:spLocks noGrp="1"/>
          </p:cNvSpPr>
          <p:nvPr>
            <p:ph type="body" sz="quarter" idx="14" hasCustomPrompt="1"/>
          </p:nvPr>
        </p:nvSpPr>
        <p:spPr>
          <a:xfrm>
            <a:off x="4065588" y="1311275"/>
            <a:ext cx="7691437" cy="4362450"/>
          </a:xfrm>
        </p:spPr>
        <p:txBody>
          <a:bodyPr/>
          <a:lstStyle/>
          <a:p>
            <a:pPr lvl="0"/>
            <a:r>
              <a:rPr lang="en-GB" dirty="0"/>
              <a:t>Add the text or short bullet points you are speaking to in your video here.</a:t>
            </a:r>
            <a:endParaRPr lang="en-US" dirty="0"/>
          </a:p>
        </p:txBody>
      </p:sp>
      <p:sp>
        <p:nvSpPr>
          <p:cNvPr id="3" name="Slide Number Placeholder 2">
            <a:extLst>
              <a:ext uri="{FF2B5EF4-FFF2-40B4-BE49-F238E27FC236}">
                <a16:creationId xmlns:a16="http://schemas.microsoft.com/office/drawing/2014/main" id="{5669B127-A56E-711A-2040-C0949DA93D2F}"/>
              </a:ext>
            </a:extLst>
          </p:cNvPr>
          <p:cNvSpPr>
            <a:spLocks noGrp="1" noRot="1" noMove="1" noResize="1" noEditPoints="1" noAdjustHandles="1" noChangeArrowheads="1" noChangeShapeType="1"/>
          </p:cNvSpPr>
          <p:nvPr>
            <p:ph type="sldNum" sz="quarter" idx="15"/>
          </p:nvPr>
        </p:nvSpPr>
        <p:spPr/>
        <p:txBody>
          <a:bodyPr/>
          <a:lstStyle/>
          <a:p>
            <a:fld id="{E8888E10-1AC5-7442-9CAE-F3E423AA959E}" type="slidenum">
              <a:rPr lang="en-US" smtClean="0"/>
              <a:pPr/>
              <a:t>‹#›</a:t>
            </a:fld>
            <a:endParaRPr lang="en-US"/>
          </a:p>
        </p:txBody>
      </p:sp>
    </p:spTree>
    <p:extLst>
      <p:ext uri="{BB962C8B-B14F-4D97-AF65-F5344CB8AC3E}">
        <p14:creationId xmlns:p14="http://schemas.microsoft.com/office/powerpoint/2010/main" val="1955089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 Cameo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AA432-6119-2CF9-F0B9-56CD48AFCBFE}"/>
              </a:ext>
            </a:extLst>
          </p:cNvPr>
          <p:cNvSpPr>
            <a:spLocks noGrp="1"/>
          </p:cNvSpPr>
          <p:nvPr>
            <p:ph type="title" hasCustomPrompt="1"/>
          </p:nvPr>
        </p:nvSpPr>
        <p:spPr/>
        <p:txBody>
          <a:bodyPr/>
          <a:lstStyle/>
          <a:p>
            <a:r>
              <a:rPr lang="en-GB" dirty="0"/>
              <a:t>Add slide title here</a:t>
            </a:r>
          </a:p>
        </p:txBody>
      </p:sp>
      <p:sp>
        <p:nvSpPr>
          <p:cNvPr id="4" name="Cameo Placeholder 3" descr="This placeholder contains video, if you are unable to access this please contact your module leader.">
            <a:extLst>
              <a:ext uri="{FF2B5EF4-FFF2-40B4-BE49-F238E27FC236}">
                <a16:creationId xmlns:a16="http://schemas.microsoft.com/office/drawing/2014/main" id="{A613DAA1-C11E-839F-B14F-20978FA8C75F}"/>
              </a:ext>
            </a:extLst>
          </p:cNvPr>
          <p:cNvSpPr>
            <a:spLocks noGrp="1"/>
          </p:cNvSpPr>
          <p:nvPr>
            <p:ph type="media" sz="quarter" idx="13" hasCustomPrompt="1">
              <p:extLst>
                <p:ext uri="{56F484CC-4922-43CF-B6FB-B326C6A72FC8}">
                  <p232:phTypeExt xmlns:p232="http://schemas.microsoft.com/office/powerpoint/2023/02/main">
                    <p232:type>
                      <p232:cameo/>
                    </p232:type>
                  </p232:phTypeExt>
                </p:ext>
              </p:extLst>
            </p:ph>
          </p:nvPr>
        </p:nvSpPr>
        <p:spPr>
          <a:xfrm>
            <a:off x="8326307" y="1321909"/>
            <a:ext cx="3430262" cy="4329743"/>
          </a:xfrm>
        </p:spPr>
        <p:txBody>
          <a:bodyPr>
            <a:normAutofit/>
          </a:bodyPr>
          <a:lstStyle>
            <a:lvl1pPr marL="0" indent="0">
              <a:buNone/>
              <a:defRPr sz="1400" i="1"/>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Speak to the inserted image you’ve included in a bitesize video. Use the icon below to begin.</a:t>
            </a:r>
          </a:p>
        </p:txBody>
      </p:sp>
      <p:sp>
        <p:nvSpPr>
          <p:cNvPr id="6" name="Picture Placeholder 5">
            <a:extLst>
              <a:ext uri="{FF2B5EF4-FFF2-40B4-BE49-F238E27FC236}">
                <a16:creationId xmlns:a16="http://schemas.microsoft.com/office/drawing/2014/main" id="{7F433060-5EB1-6DA2-BA4A-B0583AB8BF9F}"/>
              </a:ext>
            </a:extLst>
          </p:cNvPr>
          <p:cNvSpPr>
            <a:spLocks noGrp="1"/>
          </p:cNvSpPr>
          <p:nvPr>
            <p:ph type="pic" sz="quarter" idx="14" hasCustomPrompt="1"/>
          </p:nvPr>
        </p:nvSpPr>
        <p:spPr>
          <a:xfrm>
            <a:off x="447675" y="1322388"/>
            <a:ext cx="7715250" cy="4329112"/>
          </a:xfrm>
        </p:spPr>
        <p:txBody>
          <a:bodyPr>
            <a:normAutofit/>
          </a:bodyPr>
          <a:lstStyle>
            <a:lvl1pPr marL="0" indent="0">
              <a:buNone/>
              <a:defRPr sz="1400" i="1"/>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To insert an image from your device you can choose the icon below. Alternatively, to search and select from Microsoft’s bank of online stock images simply choose the drop-down </a:t>
            </a:r>
            <a:r>
              <a:rPr lang="en-GB" b="1" dirty="0"/>
              <a:t>Pictures </a:t>
            </a:r>
            <a:r>
              <a:rPr lang="en-GB" dirty="0"/>
              <a:t>menu (found in the Insert ribbon) and select an option, such as ‘Stock Images’. The image you insert will be cropped to this frame, you can edit the resulting image using the options in the </a:t>
            </a:r>
            <a:r>
              <a:rPr lang="en-GB" b="1" dirty="0"/>
              <a:t>Picture Format</a:t>
            </a:r>
            <a:r>
              <a:rPr lang="en-GB" b="0" dirty="0"/>
              <a:t> ribbon. If you’re stuck please email </a:t>
            </a:r>
            <a:r>
              <a:rPr lang="en-GB" b="0" dirty="0" err="1"/>
              <a:t>LUBS-DEE@leeds.ac.uk</a:t>
            </a:r>
            <a:r>
              <a:rPr lang="en-GB" b="0" dirty="0"/>
              <a:t> for help.</a:t>
            </a:r>
            <a:endParaRPr lang="en-GB" dirty="0"/>
          </a:p>
          <a:p>
            <a:endParaRPr lang="en-US" dirty="0"/>
          </a:p>
        </p:txBody>
      </p:sp>
      <p:sp>
        <p:nvSpPr>
          <p:cNvPr id="3" name="Slide Number Placeholder 2">
            <a:extLst>
              <a:ext uri="{FF2B5EF4-FFF2-40B4-BE49-F238E27FC236}">
                <a16:creationId xmlns:a16="http://schemas.microsoft.com/office/drawing/2014/main" id="{0C82F95F-7CCA-B6A3-B61F-61976EFB7B46}"/>
              </a:ext>
            </a:extLst>
          </p:cNvPr>
          <p:cNvSpPr>
            <a:spLocks noGrp="1" noRot="1" noMove="1" noResize="1" noEditPoints="1" noAdjustHandles="1" noChangeArrowheads="1" noChangeShapeType="1"/>
          </p:cNvSpPr>
          <p:nvPr>
            <p:ph type="sldNum" sz="quarter" idx="15"/>
          </p:nvPr>
        </p:nvSpPr>
        <p:spPr/>
        <p:txBody>
          <a:bodyPr/>
          <a:lstStyle/>
          <a:p>
            <a:fld id="{E8888E10-1AC5-7442-9CAE-F3E423AA959E}" type="slidenum">
              <a:rPr lang="en-US" smtClean="0"/>
              <a:pPr/>
              <a:t>‹#›</a:t>
            </a:fld>
            <a:endParaRPr lang="en-US"/>
          </a:p>
        </p:txBody>
      </p:sp>
    </p:spTree>
    <p:extLst>
      <p:ext uri="{BB962C8B-B14F-4D97-AF65-F5344CB8AC3E}">
        <p14:creationId xmlns:p14="http://schemas.microsoft.com/office/powerpoint/2010/main" val="194364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33143-D8B0-840C-ADDA-F235FB44C601}"/>
              </a:ext>
            </a:extLst>
          </p:cNvPr>
          <p:cNvSpPr>
            <a:spLocks noGrp="1"/>
          </p:cNvSpPr>
          <p:nvPr>
            <p:ph type="title" hasCustomPrompt="1"/>
          </p:nvPr>
        </p:nvSpPr>
        <p:spPr/>
        <p:txBody>
          <a:bodyPr/>
          <a:lstStyle/>
          <a:p>
            <a:r>
              <a:rPr lang="en-GB" dirty="0"/>
              <a:t>Add slide title here</a:t>
            </a:r>
            <a:endParaRPr lang="en-US" dirty="0"/>
          </a:p>
        </p:txBody>
      </p:sp>
      <p:sp>
        <p:nvSpPr>
          <p:cNvPr id="3" name="Slide Number Placeholder 2">
            <a:extLst>
              <a:ext uri="{FF2B5EF4-FFF2-40B4-BE49-F238E27FC236}">
                <a16:creationId xmlns:a16="http://schemas.microsoft.com/office/drawing/2014/main" id="{D8A2B1A4-036C-6B5A-3231-CFA1DB688C06}"/>
              </a:ext>
            </a:extLst>
          </p:cNvPr>
          <p:cNvSpPr>
            <a:spLocks noGrp="1" noRot="1" noMove="1" noResize="1" noEditPoints="1" noAdjustHandles="1" noChangeArrowheads="1" noChangeShapeType="1"/>
          </p:cNvSpPr>
          <p:nvPr>
            <p:ph type="sldNum" sz="quarter" idx="10"/>
          </p:nvPr>
        </p:nvSpPr>
        <p:spPr/>
        <p:txBody>
          <a:bodyPr/>
          <a:lstStyle/>
          <a:p>
            <a:fld id="{E8888E10-1AC5-7442-9CAE-F3E423AA959E}" type="slidenum">
              <a:rPr lang="en-US" smtClean="0"/>
              <a:pPr/>
              <a:t>‹#›</a:t>
            </a:fld>
            <a:endParaRPr lang="en-US"/>
          </a:p>
        </p:txBody>
      </p:sp>
    </p:spTree>
    <p:extLst>
      <p:ext uri="{BB962C8B-B14F-4D97-AF65-F5344CB8AC3E}">
        <p14:creationId xmlns:p14="http://schemas.microsoft.com/office/powerpoint/2010/main" val="362969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8634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B0D3D64A-96CD-432D-9F57-ED4AFCA6FCC6}" type="datetimeFigureOut">
              <a:rPr lang="en-GB" smtClean="0"/>
              <a:pPr/>
              <a:t>22/06/2026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3FAC3B-9358-458F-86B4-AFECC60C36F1}" type="slidenum">
              <a:rPr lang="en-GB" smtClean="0"/>
              <a:pPr/>
              <a:t>‹#›</a:t>
            </a:fld>
            <a:endParaRPr lang="en-GB"/>
          </a:p>
        </p:txBody>
      </p:sp>
      <p:sp>
        <p:nvSpPr>
          <p:cNvPr id="9" name="Content Placeholder 8"/>
          <p:cNvSpPr>
            <a:spLocks noGrp="1"/>
          </p:cNvSpPr>
          <p:nvPr>
            <p:ph sz="quarter" idx="1"/>
          </p:nvPr>
        </p:nvSpPr>
        <p:spPr>
          <a:xfrm>
            <a:off x="1219200" y="1447800"/>
            <a:ext cx="499872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6578600" y="1447800"/>
            <a:ext cx="499872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32837102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lide Master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7" name="Text Placeholder 6"/>
          <p:cNvSpPr>
            <a:spLocks noGrp="1"/>
          </p:cNvSpPr>
          <p:nvPr>
            <p:ph type="body" sz="quarter" idx="13"/>
          </p:nvPr>
        </p:nvSpPr>
        <p:spPr>
          <a:xfrm>
            <a:off x="609600" y="1428751"/>
            <a:ext cx="10972800" cy="4429125"/>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95663411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image" Target="../media/image4.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2FA10074-9A2E-7BD8-7753-93F10E57E729}"/>
              </a:ext>
            </a:extLst>
          </p:cNvPr>
          <p:cNvSpPr>
            <a:spLocks noGrp="1"/>
          </p:cNvSpPr>
          <p:nvPr>
            <p:ph type="title"/>
          </p:nvPr>
        </p:nvSpPr>
        <p:spPr>
          <a:xfrm>
            <a:off x="447674" y="153736"/>
            <a:ext cx="11308895" cy="978378"/>
          </a:xfrm>
          <a:prstGeom prst="rect">
            <a:avLst/>
          </a:prstGeom>
        </p:spPr>
        <p:txBody>
          <a:bodyPr vert="horz" lIns="0" tIns="0" rIns="0" bIns="0" rtlCol="0" anchor="ctr">
            <a:normAutofit/>
          </a:bodyPr>
          <a:lstStyle/>
          <a:p>
            <a:r>
              <a:rPr lang="en-GB" dirty="0"/>
              <a:t>Click to edit Master title style</a:t>
            </a:r>
          </a:p>
        </p:txBody>
      </p:sp>
      <p:sp>
        <p:nvSpPr>
          <p:cNvPr id="3" name="Content placeholder">
            <a:extLst>
              <a:ext uri="{FF2B5EF4-FFF2-40B4-BE49-F238E27FC236}">
                <a16:creationId xmlns:a16="http://schemas.microsoft.com/office/drawing/2014/main" id="{C664CFB8-1966-DE35-CC22-9D60D62B66A7}"/>
              </a:ext>
            </a:extLst>
          </p:cNvPr>
          <p:cNvSpPr>
            <a:spLocks noGrp="1"/>
          </p:cNvSpPr>
          <p:nvPr>
            <p:ph type="body" idx="1"/>
          </p:nvPr>
        </p:nvSpPr>
        <p:spPr>
          <a:xfrm>
            <a:off x="447675" y="1477282"/>
            <a:ext cx="11308894" cy="4415517"/>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4" name="Slide number">
            <a:extLst>
              <a:ext uri="{FF2B5EF4-FFF2-40B4-BE49-F238E27FC236}">
                <a16:creationId xmlns:a16="http://schemas.microsoft.com/office/drawing/2014/main" id="{E4600C6D-A24D-4A48-E75B-89817AE4FFB1}"/>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fld id="{E8888E10-1AC5-7442-9CAE-F3E423AA959E}" type="slidenum">
              <a:rPr lang="en-US" smtClean="0"/>
              <a:pPr/>
              <a:t>‹#›</a:t>
            </a:fld>
            <a:endParaRPr lang="en-US"/>
          </a:p>
        </p:txBody>
      </p:sp>
      <p:pic>
        <p:nvPicPr>
          <p:cNvPr id="14" name="Business School wordmark">
            <a:extLst>
              <a:ext uri="{FF2B5EF4-FFF2-40B4-BE49-F238E27FC236}">
                <a16:creationId xmlns:a16="http://schemas.microsoft.com/office/drawing/2014/main" id="{1B3E110C-699A-8D04-033B-4133CB5B240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18" cstate="print">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459464" y="6029132"/>
            <a:ext cx="796249" cy="600072"/>
          </a:xfrm>
          <a:prstGeom prst="rect">
            <a:avLst/>
          </a:prstGeom>
        </p:spPr>
      </p:pic>
      <p:pic>
        <p:nvPicPr>
          <p:cNvPr id="16" name="University of Leeds Logo">
            <a:extLst>
              <a:ext uri="{FF2B5EF4-FFF2-40B4-BE49-F238E27FC236}">
                <a16:creationId xmlns:a16="http://schemas.microsoft.com/office/drawing/2014/main" id="{6435A84B-8780-7556-5EC8-8E3CDE0B51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0" cstate="print">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10385426" y="6234535"/>
            <a:ext cx="1374786" cy="391017"/>
          </a:xfrm>
          <a:prstGeom prst="rect">
            <a:avLst/>
          </a:prstGeom>
        </p:spPr>
      </p:pic>
      <p:sp>
        <p:nvSpPr>
          <p:cNvPr id="12" name="Rule">
            <a:extLst>
              <a:ext uri="{FF2B5EF4-FFF2-40B4-BE49-F238E27FC236}">
                <a16:creationId xmlns:a16="http://schemas.microsoft.com/office/drawing/2014/main" id="{3188A43E-8102-92FD-6853-9D13A63BC2E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a:off x="442910" y="1082212"/>
            <a:ext cx="239713" cy="6077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30095653"/>
      </p:ext>
    </p:extLst>
  </p:cSld>
  <p:clrMap bg1="lt1" tx1="dk1" bg2="lt2" tx2="dk2" accent1="accent1" accent2="accent2" accent3="accent3" accent4="accent4" accent5="accent5" accent6="accent6" hlink="hlink" folHlink="folHlink"/>
  <p:sldLayoutIdLst>
    <p:sldLayoutId id="2147483657" r:id="rId1"/>
    <p:sldLayoutId id="2147483656" r:id="rId2"/>
    <p:sldLayoutId id="2147483649" r:id="rId3"/>
    <p:sldLayoutId id="2147483669" r:id="rId4"/>
    <p:sldLayoutId id="2147483650" r:id="rId5"/>
    <p:sldLayoutId id="2147483664" r:id="rId6"/>
    <p:sldLayoutId id="2147483665" r:id="rId7"/>
    <p:sldLayoutId id="2147483662" r:id="rId8"/>
    <p:sldLayoutId id="2147483666" r:id="rId9"/>
    <p:sldLayoutId id="2147483654" r:id="rId10"/>
    <p:sldLayoutId id="2147483667" r:id="rId11"/>
    <p:sldLayoutId id="2147483668" r:id="rId12"/>
    <p:sldLayoutId id="2147483670" r:id="rId13"/>
    <p:sldLayoutId id="2147483671" r:id="rId14"/>
    <p:sldLayoutId id="2147483672" r:id="rId15"/>
    <p:sldLayoutId id="2147483673"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180975" indent="-180975" algn="l" defTabSz="914400" rtl="0" eaLnBrk="1" latinLnBrk="0" hangingPunct="1">
        <a:lnSpc>
          <a:spcPct val="100000"/>
        </a:lnSpc>
        <a:spcBef>
          <a:spcPts val="0"/>
        </a:spcBef>
        <a:buFont typeface="Arial" panose="020B0604020202020204" pitchFamily="34" charset="0"/>
        <a:buChar char="•"/>
        <a:defRPr sz="2000" kern="1200">
          <a:solidFill>
            <a:schemeClr val="tx1"/>
          </a:solidFill>
          <a:latin typeface="+mn-lt"/>
          <a:ea typeface="+mn-ea"/>
          <a:cs typeface="+mn-cs"/>
        </a:defRPr>
      </a:lvl1pPr>
      <a:lvl2pPr marL="358775" indent="-1778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2pPr>
      <a:lvl3pPr marL="539750" indent="-180975"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3pPr>
      <a:lvl4pPr marL="717550" indent="-17780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4pPr>
      <a:lvl5pPr marL="898525" indent="-180975"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D781F-FFDD-EBFE-8A7E-E31158A1CF0C}"/>
              </a:ext>
            </a:extLst>
          </p:cNvPr>
          <p:cNvSpPr>
            <a:spLocks noGrp="1"/>
          </p:cNvSpPr>
          <p:nvPr>
            <p:ph type="ctrTitle"/>
          </p:nvPr>
        </p:nvSpPr>
        <p:spPr/>
        <p:txBody>
          <a:bodyPr>
            <a:normAutofit/>
          </a:bodyPr>
          <a:lstStyle/>
          <a:p>
            <a:r>
              <a:rPr lang="en-US" i="1" dirty="0"/>
              <a:t>An Introduction to Post-Keynesian Economics</a:t>
            </a:r>
          </a:p>
        </p:txBody>
      </p:sp>
      <p:sp>
        <p:nvSpPr>
          <p:cNvPr id="3" name="Subtitle 2">
            <a:extLst>
              <a:ext uri="{FF2B5EF4-FFF2-40B4-BE49-F238E27FC236}">
                <a16:creationId xmlns:a16="http://schemas.microsoft.com/office/drawing/2014/main" id="{5A81FC27-8723-D72B-94E2-317BAC8FF0B0}"/>
              </a:ext>
            </a:extLst>
          </p:cNvPr>
          <p:cNvSpPr>
            <a:spLocks noGrp="1"/>
          </p:cNvSpPr>
          <p:nvPr>
            <p:ph type="subTitle" idx="1"/>
          </p:nvPr>
        </p:nvSpPr>
        <p:spPr/>
        <p:txBody>
          <a:bodyPr/>
          <a:lstStyle/>
          <a:p>
            <a:r>
              <a:rPr lang="en-US" dirty="0"/>
              <a:t>Annina Kaltenbrunner</a:t>
            </a:r>
          </a:p>
          <a:p>
            <a:r>
              <a:rPr lang="en-US" dirty="0"/>
              <a:t>University of Leeds</a:t>
            </a:r>
          </a:p>
        </p:txBody>
      </p:sp>
    </p:spTree>
    <p:extLst>
      <p:ext uri="{BB962C8B-B14F-4D97-AF65-F5344CB8AC3E}">
        <p14:creationId xmlns:p14="http://schemas.microsoft.com/office/powerpoint/2010/main" val="207499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D5101-57FB-4A0D-EAE3-B5717D207314}"/>
              </a:ext>
            </a:extLst>
          </p:cNvPr>
          <p:cNvSpPr>
            <a:spLocks noGrp="1"/>
          </p:cNvSpPr>
          <p:nvPr>
            <p:ph type="title"/>
          </p:nvPr>
        </p:nvSpPr>
        <p:spPr/>
        <p:txBody>
          <a:bodyPr/>
          <a:lstStyle/>
          <a:p>
            <a:r>
              <a:rPr lang="en-GB" dirty="0"/>
              <a:t>Post-Keynesian Economics: Development </a:t>
            </a:r>
          </a:p>
        </p:txBody>
      </p:sp>
      <p:sp>
        <p:nvSpPr>
          <p:cNvPr id="3" name="Content Placeholder 2">
            <a:extLst>
              <a:ext uri="{FF2B5EF4-FFF2-40B4-BE49-F238E27FC236}">
                <a16:creationId xmlns:a16="http://schemas.microsoft.com/office/drawing/2014/main" id="{76EBE93A-9BD2-EDE5-0A3C-4D5354D67F44}"/>
              </a:ext>
            </a:extLst>
          </p:cNvPr>
          <p:cNvSpPr>
            <a:spLocks noGrp="1"/>
          </p:cNvSpPr>
          <p:nvPr>
            <p:ph idx="1"/>
          </p:nvPr>
        </p:nvSpPr>
        <p:spPr/>
        <p:txBody>
          <a:bodyPr>
            <a:normAutofit/>
          </a:bodyPr>
          <a:lstStyle/>
          <a:p>
            <a:r>
              <a:rPr lang="en-GB" dirty="0"/>
              <a:t>After publication of General Theory discussion on interpretation of Keynes’ theory (e.g. involuntary unemployment, financial crisis)</a:t>
            </a:r>
          </a:p>
          <a:p>
            <a:pPr lvl="1"/>
            <a:r>
              <a:rPr lang="en-GB" dirty="0"/>
              <a:t>Hicks develops ISLM/Neoclassical-Keynesian Synthesis, later New Keynesian Econ</a:t>
            </a:r>
          </a:p>
          <a:p>
            <a:pPr lvl="1"/>
            <a:r>
              <a:rPr lang="en-GB" dirty="0"/>
              <a:t>PKE emphasises break of Keynesian theory from neoclassical theory - Reject need for </a:t>
            </a:r>
            <a:r>
              <a:rPr lang="en-GB" dirty="0" err="1"/>
              <a:t>microfoundations</a:t>
            </a:r>
            <a:r>
              <a:rPr lang="en-GB" dirty="0"/>
              <a:t> of macroeconomics</a:t>
            </a:r>
          </a:p>
          <a:p>
            <a:pPr lvl="1"/>
            <a:endParaRPr lang="en-GB" dirty="0"/>
          </a:p>
          <a:p>
            <a:r>
              <a:rPr lang="en-GB" dirty="0"/>
              <a:t>Developed by the collaborators of Keynes (Joan Robinson, Kaldor, Kahn; </a:t>
            </a:r>
            <a:r>
              <a:rPr lang="en-GB" dirty="0" err="1"/>
              <a:t>Kalecki</a:t>
            </a:r>
            <a:r>
              <a:rPr lang="en-GB" dirty="0"/>
              <a:t>)</a:t>
            </a:r>
          </a:p>
          <a:p>
            <a:pPr lvl="1"/>
            <a:endParaRPr lang="en-GB" dirty="0"/>
          </a:p>
          <a:p>
            <a:r>
              <a:rPr lang="en-GB" dirty="0"/>
              <a:t>Initial project: turn Keynes’ theory from a short run theory to longer term theory </a:t>
            </a:r>
          </a:p>
          <a:p>
            <a:pPr lvl="1"/>
            <a:r>
              <a:rPr lang="en-GB" dirty="0"/>
              <a:t>Develop a Keynesian growth theory</a:t>
            </a:r>
          </a:p>
          <a:p>
            <a:pPr lvl="1"/>
            <a:r>
              <a:rPr lang="en-GB" dirty="0"/>
              <a:t>Criticise neoclassical theory of income distribution (Cambridge Capital Controversies)</a:t>
            </a:r>
          </a:p>
          <a:p>
            <a:endParaRPr lang="en-GB" dirty="0"/>
          </a:p>
          <a:p>
            <a:r>
              <a:rPr lang="en-GB" dirty="0"/>
              <a:t>School formation in 1970s</a:t>
            </a:r>
          </a:p>
          <a:p>
            <a:pPr lvl="1"/>
            <a:r>
              <a:rPr lang="en-GB" dirty="0"/>
              <a:t>Term first mentioned by Eichner and Kregel in 1976</a:t>
            </a:r>
          </a:p>
          <a:p>
            <a:pPr lvl="1"/>
            <a:r>
              <a:rPr lang="en-GB" dirty="0"/>
              <a:t>Foundation of Journal of Post-Keynesian Economics in 1978</a:t>
            </a:r>
          </a:p>
          <a:p>
            <a:endParaRPr lang="en-GB" dirty="0"/>
          </a:p>
          <a:p>
            <a:pPr lvl="1"/>
            <a:endParaRPr lang="en-GB" dirty="0"/>
          </a:p>
          <a:p>
            <a:pPr lvl="1"/>
            <a:endParaRPr lang="en-GB" dirty="0"/>
          </a:p>
          <a:p>
            <a:endParaRPr lang="en-GB" dirty="0"/>
          </a:p>
        </p:txBody>
      </p:sp>
    </p:spTree>
    <p:extLst>
      <p:ext uri="{BB962C8B-B14F-4D97-AF65-F5344CB8AC3E}">
        <p14:creationId xmlns:p14="http://schemas.microsoft.com/office/powerpoint/2010/main" val="11668090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310D-D333-F311-2511-94E7352F476A}"/>
              </a:ext>
            </a:extLst>
          </p:cNvPr>
          <p:cNvSpPr>
            <a:spLocks noGrp="1"/>
          </p:cNvSpPr>
          <p:nvPr>
            <p:ph type="title"/>
          </p:nvPr>
        </p:nvSpPr>
        <p:spPr/>
        <p:txBody>
          <a:bodyPr/>
          <a:lstStyle/>
          <a:p>
            <a:r>
              <a:rPr lang="en-GB" dirty="0"/>
              <a:t>Post-Keynesian Economics: Development and Streams </a:t>
            </a:r>
          </a:p>
        </p:txBody>
      </p:sp>
      <p:sp>
        <p:nvSpPr>
          <p:cNvPr id="3" name="Content Placeholder 2">
            <a:extLst>
              <a:ext uri="{FF2B5EF4-FFF2-40B4-BE49-F238E27FC236}">
                <a16:creationId xmlns:a16="http://schemas.microsoft.com/office/drawing/2014/main" id="{FE6CB0C5-196F-4593-C907-796542681D03}"/>
              </a:ext>
            </a:extLst>
          </p:cNvPr>
          <p:cNvSpPr>
            <a:spLocks noGrp="1"/>
          </p:cNvSpPr>
          <p:nvPr>
            <p:ph idx="1"/>
          </p:nvPr>
        </p:nvSpPr>
        <p:spPr/>
        <p:txBody>
          <a:bodyPr>
            <a:normAutofit lnSpcReduction="10000"/>
          </a:bodyPr>
          <a:lstStyle/>
          <a:p>
            <a:r>
              <a:rPr lang="en-GB" dirty="0"/>
              <a:t>70s + after: spreading out (USA, cont. Europe)</a:t>
            </a:r>
          </a:p>
          <a:p>
            <a:pPr lvl="1"/>
            <a:r>
              <a:rPr lang="en-GB" dirty="0"/>
              <a:t>Conflict inflation</a:t>
            </a:r>
          </a:p>
          <a:p>
            <a:pPr lvl="1"/>
            <a:r>
              <a:rPr lang="en-GB" dirty="0"/>
              <a:t>Endogenous money (Structuralists vs. </a:t>
            </a:r>
            <a:r>
              <a:rPr lang="en-GB" dirty="0" err="1"/>
              <a:t>Horizontalists</a:t>
            </a:r>
            <a:r>
              <a:rPr lang="en-GB" dirty="0"/>
              <a:t>)</a:t>
            </a:r>
          </a:p>
          <a:p>
            <a:pPr lvl="1"/>
            <a:r>
              <a:rPr lang="en-GB" dirty="0"/>
              <a:t>Shift towards short/medium run analysis (</a:t>
            </a:r>
            <a:r>
              <a:rPr lang="en-GB" dirty="0" err="1"/>
              <a:t>Kaleckian</a:t>
            </a:r>
            <a:r>
              <a:rPr lang="en-GB" dirty="0"/>
              <a:t> models): distribution and demand </a:t>
            </a:r>
          </a:p>
          <a:p>
            <a:pPr lvl="1"/>
            <a:r>
              <a:rPr lang="en-GB" dirty="0"/>
              <a:t>Financial instability (Minsky) </a:t>
            </a:r>
          </a:p>
          <a:p>
            <a:pPr lvl="1"/>
            <a:r>
              <a:rPr lang="en-GB" dirty="0"/>
              <a:t>More on economic policy, more empirical</a:t>
            </a:r>
          </a:p>
          <a:p>
            <a:pPr lvl="1"/>
            <a:endParaRPr lang="en-GB" dirty="0"/>
          </a:p>
          <a:p>
            <a:r>
              <a:rPr lang="en-GB" dirty="0"/>
              <a:t>Streams</a:t>
            </a:r>
          </a:p>
          <a:p>
            <a:pPr lvl="1"/>
            <a:r>
              <a:rPr lang="en-GB" dirty="0"/>
              <a:t>Monetary Keynesians (incl. Minsky)/Fundamentalists: uncertainty, money, short term</a:t>
            </a:r>
          </a:p>
          <a:p>
            <a:pPr lvl="1"/>
            <a:r>
              <a:rPr lang="en-GB" dirty="0" err="1"/>
              <a:t>Kaleckians</a:t>
            </a:r>
            <a:r>
              <a:rPr lang="en-GB" dirty="0"/>
              <a:t>: social conflict, distribution, demand; short/medium term</a:t>
            </a:r>
          </a:p>
          <a:p>
            <a:pPr lvl="1"/>
            <a:r>
              <a:rPr lang="en-GB" dirty="0" err="1"/>
              <a:t>Sraffians</a:t>
            </a:r>
            <a:r>
              <a:rPr lang="en-GB" dirty="0"/>
              <a:t>: long run, distribution, technology and prices</a:t>
            </a:r>
          </a:p>
          <a:p>
            <a:pPr lvl="1"/>
            <a:r>
              <a:rPr lang="en-GB" dirty="0" err="1"/>
              <a:t>Kaldorians</a:t>
            </a:r>
            <a:r>
              <a:rPr lang="en-GB" dirty="0"/>
              <a:t>: endogenous technological progress</a:t>
            </a:r>
          </a:p>
          <a:p>
            <a:pPr lvl="1"/>
            <a:r>
              <a:rPr lang="en-GB" dirty="0"/>
              <a:t>Institutionalists </a:t>
            </a:r>
          </a:p>
          <a:p>
            <a:pPr lvl="1"/>
            <a:endParaRPr lang="en-GB" dirty="0"/>
          </a:p>
          <a:p>
            <a:pPr lvl="1"/>
            <a:r>
              <a:rPr lang="en-GB" dirty="0"/>
              <a:t>Various other (often narrower) streams: Latin American Structuralism/Balance of payments constrained growth, Modern Monetary Theory (MMT)</a:t>
            </a:r>
          </a:p>
          <a:p>
            <a:endParaRPr lang="en-GB" dirty="0"/>
          </a:p>
          <a:p>
            <a:endParaRPr lang="en-GB" dirty="0"/>
          </a:p>
          <a:p>
            <a:endParaRPr lang="en-GB" dirty="0"/>
          </a:p>
        </p:txBody>
      </p:sp>
    </p:spTree>
    <p:extLst>
      <p:ext uri="{BB962C8B-B14F-4D97-AF65-F5344CB8AC3E}">
        <p14:creationId xmlns:p14="http://schemas.microsoft.com/office/powerpoint/2010/main" val="1705426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6EB90-4984-4C33-0908-C1099C93D791}"/>
              </a:ext>
            </a:extLst>
          </p:cNvPr>
          <p:cNvSpPr>
            <a:spLocks noGrp="1"/>
          </p:cNvSpPr>
          <p:nvPr>
            <p:ph type="title"/>
          </p:nvPr>
        </p:nvSpPr>
        <p:spPr/>
        <p:txBody>
          <a:bodyPr/>
          <a:lstStyle/>
          <a:p>
            <a:r>
              <a:rPr lang="en-US" dirty="0"/>
              <a:t>Post-Keynesian Econ</a:t>
            </a:r>
            <a:endParaRPr lang="en-GB" dirty="0"/>
          </a:p>
        </p:txBody>
      </p:sp>
      <p:graphicFrame>
        <p:nvGraphicFramePr>
          <p:cNvPr id="4" name="Content Placeholder 3">
            <a:extLst>
              <a:ext uri="{FF2B5EF4-FFF2-40B4-BE49-F238E27FC236}">
                <a16:creationId xmlns:a16="http://schemas.microsoft.com/office/drawing/2014/main" id="{D15FDB62-6F81-E74D-91C6-227D59486DA7}"/>
              </a:ext>
            </a:extLst>
          </p:cNvPr>
          <p:cNvGraphicFramePr>
            <a:graphicFrameLocks noGrp="1"/>
          </p:cNvGraphicFramePr>
          <p:nvPr>
            <p:ph sz="quarter" idx="1"/>
            <p:extLst>
              <p:ext uri="{D42A27DB-BD31-4B8C-83A1-F6EECF244321}">
                <p14:modId xmlns:p14="http://schemas.microsoft.com/office/powerpoint/2010/main" val="2017281176"/>
              </p:ext>
            </p:extLst>
          </p:nvPr>
        </p:nvGraphicFramePr>
        <p:xfrm>
          <a:off x="1479393" y="1296870"/>
          <a:ext cx="8363272"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4120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7FC82-A451-5027-B3AD-71A954F4088A}"/>
              </a:ext>
            </a:extLst>
          </p:cNvPr>
          <p:cNvSpPr>
            <a:spLocks noGrp="1"/>
          </p:cNvSpPr>
          <p:nvPr>
            <p:ph type="title"/>
          </p:nvPr>
        </p:nvSpPr>
        <p:spPr/>
        <p:txBody>
          <a:bodyPr/>
          <a:lstStyle/>
          <a:p>
            <a:r>
              <a:rPr lang="en-GB" dirty="0"/>
              <a:t>Outline</a:t>
            </a:r>
          </a:p>
        </p:txBody>
      </p:sp>
      <p:sp>
        <p:nvSpPr>
          <p:cNvPr id="3" name="Content Placeholder 2">
            <a:extLst>
              <a:ext uri="{FF2B5EF4-FFF2-40B4-BE49-F238E27FC236}">
                <a16:creationId xmlns:a16="http://schemas.microsoft.com/office/drawing/2014/main" id="{073E06F6-A375-CBCF-A006-48635C511459}"/>
              </a:ext>
            </a:extLst>
          </p:cNvPr>
          <p:cNvSpPr>
            <a:spLocks noGrp="1"/>
          </p:cNvSpPr>
          <p:nvPr>
            <p:ph idx="1"/>
          </p:nvPr>
        </p:nvSpPr>
        <p:spPr/>
        <p:txBody>
          <a:bodyPr/>
          <a:lstStyle/>
          <a:p>
            <a:r>
              <a:rPr lang="en-GB" dirty="0"/>
              <a:t>Comparison to other schools of thoughts</a:t>
            </a:r>
          </a:p>
          <a:p>
            <a:r>
              <a:rPr lang="en-GB" dirty="0"/>
              <a:t>Foundations</a:t>
            </a:r>
          </a:p>
          <a:p>
            <a:pPr lvl="1"/>
            <a:r>
              <a:rPr lang="en-GB" dirty="0"/>
              <a:t>Fundamental uncertainty</a:t>
            </a:r>
          </a:p>
          <a:p>
            <a:pPr lvl="1"/>
            <a:r>
              <a:rPr lang="en-GB" dirty="0"/>
              <a:t>Social conflict, heterogeneity, and institutions</a:t>
            </a:r>
          </a:p>
          <a:p>
            <a:pPr lvl="1"/>
            <a:r>
              <a:rPr lang="en-GB" dirty="0"/>
              <a:t>Effective demand</a:t>
            </a:r>
          </a:p>
          <a:p>
            <a:r>
              <a:rPr lang="en-GB" dirty="0"/>
              <a:t>Macroeconomics</a:t>
            </a:r>
          </a:p>
          <a:p>
            <a:pPr lvl="1"/>
            <a:r>
              <a:rPr lang="en-GB" dirty="0"/>
              <a:t>Investment → savings</a:t>
            </a:r>
          </a:p>
          <a:p>
            <a:pPr lvl="1"/>
            <a:r>
              <a:rPr lang="en-GB" dirty="0"/>
              <a:t>Involuntary unemployment</a:t>
            </a:r>
          </a:p>
          <a:p>
            <a:pPr lvl="1"/>
            <a:r>
              <a:rPr lang="en-GB" dirty="0"/>
              <a:t>Credit → money</a:t>
            </a:r>
          </a:p>
          <a:p>
            <a:pPr lvl="1"/>
            <a:r>
              <a:rPr lang="en-GB" dirty="0"/>
              <a:t>Financial instability</a:t>
            </a:r>
          </a:p>
          <a:p>
            <a:pPr lvl="1"/>
            <a:r>
              <a:rPr lang="en-GB" dirty="0"/>
              <a:t>The supply side: hysteresis and cumulative causation</a:t>
            </a:r>
          </a:p>
          <a:p>
            <a:r>
              <a:rPr lang="en-GB" dirty="0"/>
              <a:t>Outcomes: </a:t>
            </a:r>
          </a:p>
          <a:p>
            <a:pPr lvl="1"/>
            <a:r>
              <a:rPr lang="en-GB" dirty="0"/>
              <a:t>Some paradoxes</a:t>
            </a:r>
          </a:p>
          <a:p>
            <a:pPr lvl="1"/>
            <a:r>
              <a:rPr lang="en-GB" dirty="0"/>
              <a:t>Economic Policy</a:t>
            </a:r>
          </a:p>
          <a:p>
            <a:r>
              <a:rPr lang="en-GB" dirty="0"/>
              <a:t>Current debates: International Financial Subordination </a:t>
            </a:r>
          </a:p>
          <a:p>
            <a:endParaRPr lang="en-GB" dirty="0"/>
          </a:p>
        </p:txBody>
      </p:sp>
      <p:pic>
        <p:nvPicPr>
          <p:cNvPr id="4" name="Picture 3">
            <a:extLst>
              <a:ext uri="{FF2B5EF4-FFF2-40B4-BE49-F238E27FC236}">
                <a16:creationId xmlns:a16="http://schemas.microsoft.com/office/drawing/2014/main" id="{C20EE114-4F6F-EC9F-5991-233A7428A87E}"/>
              </a:ext>
            </a:extLst>
          </p:cNvPr>
          <p:cNvPicPr>
            <a:picLocks noChangeAspect="1"/>
          </p:cNvPicPr>
          <p:nvPr/>
        </p:nvPicPr>
        <p:blipFill>
          <a:blip r:embed="rId3"/>
          <a:stretch>
            <a:fillRect/>
          </a:stretch>
        </p:blipFill>
        <p:spPr>
          <a:xfrm>
            <a:off x="5704511" y="243794"/>
            <a:ext cx="1402345" cy="1872203"/>
          </a:xfrm>
          <a:prstGeom prst="rect">
            <a:avLst/>
          </a:prstGeom>
        </p:spPr>
      </p:pic>
      <p:pic>
        <p:nvPicPr>
          <p:cNvPr id="5" name="Picture 4">
            <a:extLst>
              <a:ext uri="{FF2B5EF4-FFF2-40B4-BE49-F238E27FC236}">
                <a16:creationId xmlns:a16="http://schemas.microsoft.com/office/drawing/2014/main" id="{28C494C4-6B14-4859-7040-C2C2C59468F8}"/>
              </a:ext>
            </a:extLst>
          </p:cNvPr>
          <p:cNvPicPr>
            <a:picLocks noChangeAspect="1"/>
          </p:cNvPicPr>
          <p:nvPr/>
        </p:nvPicPr>
        <p:blipFill>
          <a:blip r:embed="rId4"/>
          <a:stretch>
            <a:fillRect/>
          </a:stretch>
        </p:blipFill>
        <p:spPr>
          <a:xfrm>
            <a:off x="7955337" y="1132114"/>
            <a:ext cx="2952750" cy="1552575"/>
          </a:xfrm>
          <a:prstGeom prst="rect">
            <a:avLst/>
          </a:prstGeom>
        </p:spPr>
      </p:pic>
      <p:pic>
        <p:nvPicPr>
          <p:cNvPr id="6" name="Picture 5">
            <a:extLst>
              <a:ext uri="{FF2B5EF4-FFF2-40B4-BE49-F238E27FC236}">
                <a16:creationId xmlns:a16="http://schemas.microsoft.com/office/drawing/2014/main" id="{4640FB7C-46CC-14EA-89FA-0B63BA50EEA0}"/>
              </a:ext>
            </a:extLst>
          </p:cNvPr>
          <p:cNvPicPr>
            <a:picLocks noChangeAspect="1"/>
          </p:cNvPicPr>
          <p:nvPr/>
        </p:nvPicPr>
        <p:blipFill>
          <a:blip r:embed="rId5"/>
          <a:stretch>
            <a:fillRect/>
          </a:stretch>
        </p:blipFill>
        <p:spPr>
          <a:xfrm>
            <a:off x="6405683" y="3035074"/>
            <a:ext cx="2009775" cy="2276475"/>
          </a:xfrm>
          <a:prstGeom prst="rect">
            <a:avLst/>
          </a:prstGeom>
        </p:spPr>
      </p:pic>
      <p:pic>
        <p:nvPicPr>
          <p:cNvPr id="7" name="Picture 6">
            <a:extLst>
              <a:ext uri="{FF2B5EF4-FFF2-40B4-BE49-F238E27FC236}">
                <a16:creationId xmlns:a16="http://schemas.microsoft.com/office/drawing/2014/main" id="{3B868F15-3391-CB61-8EE7-9FEF20B2D55C}"/>
              </a:ext>
            </a:extLst>
          </p:cNvPr>
          <p:cNvPicPr>
            <a:picLocks noChangeAspect="1"/>
          </p:cNvPicPr>
          <p:nvPr/>
        </p:nvPicPr>
        <p:blipFill>
          <a:blip r:embed="rId6"/>
          <a:stretch>
            <a:fillRect/>
          </a:stretch>
        </p:blipFill>
        <p:spPr>
          <a:xfrm>
            <a:off x="9185901" y="3694792"/>
            <a:ext cx="1800225" cy="2543175"/>
          </a:xfrm>
          <a:prstGeom prst="rect">
            <a:avLst/>
          </a:prstGeom>
        </p:spPr>
      </p:pic>
    </p:spTree>
    <p:extLst>
      <p:ext uri="{BB962C8B-B14F-4D97-AF65-F5344CB8AC3E}">
        <p14:creationId xmlns:p14="http://schemas.microsoft.com/office/powerpoint/2010/main" val="2972580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ext uri="{D42A27DB-BD31-4B8C-83A1-F6EECF244321}">
                <p14:modId xmlns:p14="http://schemas.microsoft.com/office/powerpoint/2010/main" val="4179983869"/>
              </p:ext>
            </p:extLst>
          </p:nvPr>
        </p:nvGraphicFramePr>
        <p:xfrm>
          <a:off x="1735873" y="1084437"/>
          <a:ext cx="8229600" cy="55546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0E9E9CD9-0857-E04E-8922-51673935BD96}"/>
              </a:ext>
            </a:extLst>
          </p:cNvPr>
          <p:cNvSpPr txBox="1"/>
          <p:nvPr/>
        </p:nvSpPr>
        <p:spPr>
          <a:xfrm>
            <a:off x="448836" y="489982"/>
            <a:ext cx="6094140" cy="461665"/>
          </a:xfrm>
          <a:prstGeom prst="rect">
            <a:avLst/>
          </a:prstGeom>
          <a:noFill/>
        </p:spPr>
        <p:txBody>
          <a:bodyPr wrap="square">
            <a:spAutoFit/>
          </a:bodyPr>
          <a:lstStyle/>
          <a:p>
            <a:r>
              <a:rPr lang="en-GB" sz="2400" dirty="0">
                <a:latin typeface="+mj-lt"/>
              </a:rPr>
              <a:t>Comparison to other schools of thoughts</a:t>
            </a:r>
          </a:p>
        </p:txBody>
      </p:sp>
    </p:spTree>
    <p:extLst>
      <p:ext uri="{BB962C8B-B14F-4D97-AF65-F5344CB8AC3E}">
        <p14:creationId xmlns:p14="http://schemas.microsoft.com/office/powerpoint/2010/main" val="2453911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Keynesian vs. Neoclassical Theory</a:t>
            </a:r>
            <a:endParaRPr lang="de-DE" dirty="0"/>
          </a:p>
        </p:txBody>
      </p:sp>
      <p:graphicFrame>
        <p:nvGraphicFramePr>
          <p:cNvPr id="9" name="Content Placeholder 8"/>
          <p:cNvGraphicFramePr>
            <a:graphicFrameLocks noGrp="1"/>
          </p:cNvGraphicFramePr>
          <p:nvPr>
            <p:ph sz="quarter" idx="1"/>
            <p:extLst>
              <p:ext uri="{D42A27DB-BD31-4B8C-83A1-F6EECF244321}">
                <p14:modId xmlns:p14="http://schemas.microsoft.com/office/powerpoint/2010/main" val="944834991"/>
              </p:ext>
            </p:extLst>
          </p:nvPr>
        </p:nvGraphicFramePr>
        <p:xfrm>
          <a:off x="1561170" y="1126804"/>
          <a:ext cx="8776010" cy="5413652"/>
        </p:xfrm>
        <a:graphic>
          <a:graphicData uri="http://schemas.openxmlformats.org/drawingml/2006/table">
            <a:tbl>
              <a:tblPr firstRow="1" bandRow="1">
                <a:tableStyleId>{5C22544A-7EE6-4342-B048-85BDC9FD1C3A}</a:tableStyleId>
              </a:tblPr>
              <a:tblGrid>
                <a:gridCol w="2102570">
                  <a:extLst>
                    <a:ext uri="{9D8B030D-6E8A-4147-A177-3AD203B41FA5}">
                      <a16:colId xmlns:a16="http://schemas.microsoft.com/office/drawing/2014/main" val="20000"/>
                    </a:ext>
                  </a:extLst>
                </a:gridCol>
                <a:gridCol w="3351971">
                  <a:extLst>
                    <a:ext uri="{9D8B030D-6E8A-4147-A177-3AD203B41FA5}">
                      <a16:colId xmlns:a16="http://schemas.microsoft.com/office/drawing/2014/main" val="20001"/>
                    </a:ext>
                  </a:extLst>
                </a:gridCol>
                <a:gridCol w="3321469">
                  <a:extLst>
                    <a:ext uri="{9D8B030D-6E8A-4147-A177-3AD203B41FA5}">
                      <a16:colId xmlns:a16="http://schemas.microsoft.com/office/drawing/2014/main" val="20002"/>
                    </a:ext>
                  </a:extLst>
                </a:gridCol>
              </a:tblGrid>
              <a:tr h="416511">
                <a:tc>
                  <a:txBody>
                    <a:bodyPr/>
                    <a:lstStyle/>
                    <a:p>
                      <a:endParaRPr lang="de-DE" dirty="0"/>
                    </a:p>
                  </a:txBody>
                  <a:tcPr/>
                </a:tc>
                <a:tc>
                  <a:txBody>
                    <a:bodyPr/>
                    <a:lstStyle/>
                    <a:p>
                      <a:r>
                        <a:rPr lang="en-GB" sz="2000" dirty="0"/>
                        <a:t>Neoclassical theory</a:t>
                      </a:r>
                      <a:endParaRPr lang="de-DE" sz="2000" dirty="0"/>
                    </a:p>
                  </a:txBody>
                  <a:tcPr/>
                </a:tc>
                <a:tc>
                  <a:txBody>
                    <a:bodyPr/>
                    <a:lstStyle/>
                    <a:p>
                      <a:r>
                        <a:rPr lang="en-GB" sz="2000" dirty="0"/>
                        <a:t>Keynesian</a:t>
                      </a:r>
                      <a:r>
                        <a:rPr lang="en-GB" sz="2000" baseline="0" dirty="0"/>
                        <a:t> theory</a:t>
                      </a:r>
                      <a:endParaRPr lang="de-DE" sz="2000" dirty="0"/>
                    </a:p>
                  </a:txBody>
                  <a:tcPr/>
                </a:tc>
                <a:extLst>
                  <a:ext uri="{0D108BD9-81ED-4DB2-BD59-A6C34878D82A}">
                    <a16:rowId xmlns:a16="http://schemas.microsoft.com/office/drawing/2014/main" val="10000"/>
                  </a:ext>
                </a:extLst>
              </a:tr>
              <a:tr h="685882">
                <a:tc>
                  <a:txBody>
                    <a:bodyPr/>
                    <a:lstStyle/>
                    <a:p>
                      <a:r>
                        <a:rPr lang="en-GB" dirty="0"/>
                        <a:t>Key concepts</a:t>
                      </a:r>
                      <a:endParaRPr lang="de-DE" dirty="0"/>
                    </a:p>
                  </a:txBody>
                  <a:tcPr/>
                </a:tc>
                <a:tc>
                  <a:txBody>
                    <a:bodyPr/>
                    <a:lstStyle/>
                    <a:p>
                      <a:r>
                        <a:rPr lang="en-GB" dirty="0"/>
                        <a:t>Rational behaviour,</a:t>
                      </a:r>
                      <a:r>
                        <a:rPr lang="en-GB" baseline="0" dirty="0"/>
                        <a:t> equilibrium</a:t>
                      </a:r>
                      <a:endParaRPr lang="de-DE" dirty="0"/>
                    </a:p>
                  </a:txBody>
                  <a:tcPr/>
                </a:tc>
                <a:tc>
                  <a:txBody>
                    <a:bodyPr/>
                    <a:lstStyle/>
                    <a:p>
                      <a:r>
                        <a:rPr lang="en-GB" dirty="0"/>
                        <a:t>Effective demand, ‘animal</a:t>
                      </a:r>
                      <a:r>
                        <a:rPr lang="en-GB" baseline="0" dirty="0"/>
                        <a:t> spirits’</a:t>
                      </a:r>
                      <a:endParaRPr lang="de-DE" dirty="0"/>
                    </a:p>
                  </a:txBody>
                  <a:tcPr/>
                </a:tc>
                <a:extLst>
                  <a:ext uri="{0D108BD9-81ED-4DB2-BD59-A6C34878D82A}">
                    <a16:rowId xmlns:a16="http://schemas.microsoft.com/office/drawing/2014/main" val="10001"/>
                  </a:ext>
                </a:extLst>
              </a:tr>
              <a:tr h="685882">
                <a:tc>
                  <a:txBody>
                    <a:bodyPr/>
                    <a:lstStyle/>
                    <a:p>
                      <a:r>
                        <a:rPr lang="en-GB" dirty="0"/>
                        <a:t>Behaviour</a:t>
                      </a:r>
                      <a:endParaRPr lang="de-DE" dirty="0"/>
                    </a:p>
                  </a:txBody>
                  <a:tcPr/>
                </a:tc>
                <a:tc>
                  <a:txBody>
                    <a:bodyPr/>
                    <a:lstStyle/>
                    <a:p>
                      <a:r>
                        <a:rPr lang="en-GB" dirty="0"/>
                        <a:t>Rational behaviour by selfish individuals</a:t>
                      </a:r>
                      <a:endParaRPr lang="de-D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‘animal spirits’ (non-rational behaviour)</a:t>
                      </a:r>
                      <a:r>
                        <a:rPr lang="de-DE" baseline="0" dirty="0"/>
                        <a:t> and conventional</a:t>
                      </a:r>
                      <a:endParaRPr lang="en-GB" dirty="0"/>
                    </a:p>
                  </a:txBody>
                  <a:tcPr/>
                </a:tc>
                <a:extLst>
                  <a:ext uri="{0D108BD9-81ED-4DB2-BD59-A6C34878D82A}">
                    <a16:rowId xmlns:a16="http://schemas.microsoft.com/office/drawing/2014/main" val="10002"/>
                  </a:ext>
                </a:extLst>
              </a:tr>
              <a:tr h="685882">
                <a:tc>
                  <a:txBody>
                    <a:bodyPr/>
                    <a:lstStyle/>
                    <a:p>
                      <a:r>
                        <a:rPr lang="en-GB" dirty="0"/>
                        <a:t>Markets</a:t>
                      </a:r>
                      <a:endParaRPr lang="de-D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Market clearing ← price adjustment</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Some markets don’t clear</a:t>
                      </a:r>
                    </a:p>
                    <a:p>
                      <a:endParaRPr lang="de-DE" dirty="0"/>
                    </a:p>
                  </a:txBody>
                  <a:tcPr/>
                </a:tc>
                <a:extLst>
                  <a:ext uri="{0D108BD9-81ED-4DB2-BD59-A6C34878D82A}">
                    <a16:rowId xmlns:a16="http://schemas.microsoft.com/office/drawing/2014/main" val="10003"/>
                  </a:ext>
                </a:extLst>
              </a:tr>
              <a:tr h="979832">
                <a:tc>
                  <a:txBody>
                    <a:bodyPr/>
                    <a:lstStyle/>
                    <a:p>
                      <a:r>
                        <a:rPr lang="en-GB" dirty="0"/>
                        <a:t>Money</a:t>
                      </a:r>
                      <a:endParaRPr lang="de-DE" dirty="0"/>
                    </a:p>
                  </a:txBody>
                  <a:tcPr/>
                </a:tc>
                <a:tc>
                  <a:txBody>
                    <a:bodyPr/>
                    <a:lstStyle/>
                    <a:p>
                      <a:r>
                        <a:rPr lang="en-GB" dirty="0"/>
                        <a:t>Classical dichotomy (money is neutral)</a:t>
                      </a:r>
                      <a:endParaRPr lang="de-DE" dirty="0"/>
                    </a:p>
                  </a:txBody>
                  <a:tcPr/>
                </a:tc>
                <a:tc>
                  <a:txBody>
                    <a:bodyPr/>
                    <a:lstStyle/>
                    <a:p>
                      <a:r>
                        <a:rPr lang="en-GB" dirty="0"/>
                        <a:t>Endogenous money creation</a:t>
                      </a:r>
                    </a:p>
                    <a:p>
                      <a:r>
                        <a:rPr lang="en-GB" dirty="0"/>
                        <a:t>Endogenous financial</a:t>
                      </a:r>
                      <a:r>
                        <a:rPr lang="en-GB" baseline="0" dirty="0"/>
                        <a:t> instability; money non-neutral</a:t>
                      </a:r>
                      <a:endParaRPr lang="de-DE" dirty="0"/>
                    </a:p>
                  </a:txBody>
                  <a:tcPr/>
                </a:tc>
                <a:extLst>
                  <a:ext uri="{0D108BD9-81ED-4DB2-BD59-A6C34878D82A}">
                    <a16:rowId xmlns:a16="http://schemas.microsoft.com/office/drawing/2014/main" val="10004"/>
                  </a:ext>
                </a:extLst>
              </a:tr>
              <a:tr h="685882">
                <a:tc>
                  <a:txBody>
                    <a:bodyPr/>
                    <a:lstStyle/>
                    <a:p>
                      <a:r>
                        <a:rPr lang="en-GB" dirty="0"/>
                        <a:t>Unemployment</a:t>
                      </a:r>
                      <a:endParaRPr lang="de-DE" dirty="0"/>
                    </a:p>
                  </a:txBody>
                  <a:tcPr/>
                </a:tc>
                <a:tc>
                  <a:txBody>
                    <a:bodyPr/>
                    <a:lstStyle/>
                    <a:p>
                      <a:r>
                        <a:rPr lang="en-GB" dirty="0"/>
                        <a:t>Voluntary or due to rigidities</a:t>
                      </a:r>
                      <a:endParaRPr lang="de-DE" dirty="0"/>
                    </a:p>
                  </a:txBody>
                  <a:tcPr/>
                </a:tc>
                <a:tc>
                  <a:txBody>
                    <a:bodyPr/>
                    <a:lstStyle/>
                    <a:p>
                      <a:r>
                        <a:rPr lang="en-GB" dirty="0"/>
                        <a:t>Involuntary, due to lack of demand on goods markets</a:t>
                      </a:r>
                      <a:endParaRPr lang="de-DE" dirty="0"/>
                    </a:p>
                  </a:txBody>
                  <a:tcPr/>
                </a:tc>
                <a:extLst>
                  <a:ext uri="{0D108BD9-81ED-4DB2-BD59-A6C34878D82A}">
                    <a16:rowId xmlns:a16="http://schemas.microsoft.com/office/drawing/2014/main" val="10005"/>
                  </a:ext>
                </a:extLst>
              </a:tr>
              <a:tr h="1273781">
                <a:tc>
                  <a:txBody>
                    <a:bodyPr/>
                    <a:lstStyle/>
                    <a:p>
                      <a:r>
                        <a:rPr lang="en-GB" dirty="0"/>
                        <a:t>Policy</a:t>
                      </a:r>
                      <a:endParaRPr lang="de-DE" dirty="0"/>
                    </a:p>
                  </a:txBody>
                  <a:tcPr/>
                </a:tc>
                <a:tc>
                  <a:txBody>
                    <a:bodyPr/>
                    <a:lstStyle/>
                    <a:p>
                      <a:r>
                        <a:rPr lang="en-GB" dirty="0"/>
                        <a:t>Laissez faire: markets are self-regulating and government should not</a:t>
                      </a:r>
                      <a:r>
                        <a:rPr lang="en-GB" baseline="0" dirty="0"/>
                        <a:t> intervene</a:t>
                      </a:r>
                      <a:endParaRPr lang="de-DE" dirty="0"/>
                    </a:p>
                  </a:txBody>
                  <a:tcPr/>
                </a:tc>
                <a:tc>
                  <a:txBody>
                    <a:bodyPr/>
                    <a:lstStyle/>
                    <a:p>
                      <a:r>
                        <a:rPr lang="en-GB" dirty="0"/>
                        <a:t>market economies are unstable</a:t>
                      </a:r>
                      <a:r>
                        <a:rPr lang="en-GB" baseline="0" dirty="0"/>
                        <a:t> and result in unemployment → government should intervene</a:t>
                      </a:r>
                      <a:endParaRPr lang="de-DE" dirty="0"/>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extLst>
              <p:ext uri="{D42A27DB-BD31-4B8C-83A1-F6EECF244321}">
                <p14:modId xmlns:p14="http://schemas.microsoft.com/office/powerpoint/2010/main" val="7416917"/>
              </p:ext>
            </p:extLst>
          </p:nvPr>
        </p:nvGraphicFramePr>
        <p:xfrm>
          <a:off x="1237342" y="1009153"/>
          <a:ext cx="9360731" cy="5582784"/>
        </p:xfrm>
        <a:graphic>
          <a:graphicData uri="http://schemas.openxmlformats.org/drawingml/2006/table">
            <a:tbl>
              <a:tblPr firstRow="1" bandRow="1">
                <a:tableStyleId>{5C22544A-7EE6-4342-B048-85BDC9FD1C3A}</a:tableStyleId>
              </a:tblPr>
              <a:tblGrid>
                <a:gridCol w="1826970">
                  <a:extLst>
                    <a:ext uri="{9D8B030D-6E8A-4147-A177-3AD203B41FA5}">
                      <a16:colId xmlns:a16="http://schemas.microsoft.com/office/drawing/2014/main" val="20000"/>
                    </a:ext>
                  </a:extLst>
                </a:gridCol>
                <a:gridCol w="3654993">
                  <a:extLst>
                    <a:ext uri="{9D8B030D-6E8A-4147-A177-3AD203B41FA5}">
                      <a16:colId xmlns:a16="http://schemas.microsoft.com/office/drawing/2014/main" val="20001"/>
                    </a:ext>
                  </a:extLst>
                </a:gridCol>
                <a:gridCol w="3878768">
                  <a:extLst>
                    <a:ext uri="{9D8B030D-6E8A-4147-A177-3AD203B41FA5}">
                      <a16:colId xmlns:a16="http://schemas.microsoft.com/office/drawing/2014/main" val="20002"/>
                    </a:ext>
                  </a:extLst>
                </a:gridCol>
              </a:tblGrid>
              <a:tr h="362465">
                <a:tc>
                  <a:txBody>
                    <a:bodyPr/>
                    <a:lstStyle/>
                    <a:p>
                      <a:endParaRPr lang="en-GB" dirty="0"/>
                    </a:p>
                  </a:txBody>
                  <a:tcPr/>
                </a:tc>
                <a:tc>
                  <a:txBody>
                    <a:bodyPr/>
                    <a:lstStyle/>
                    <a:p>
                      <a:r>
                        <a:rPr lang="en-GB" sz="2000" b="1" dirty="0"/>
                        <a:t>Post-Keynesian</a:t>
                      </a:r>
                    </a:p>
                  </a:txBody>
                  <a:tcPr/>
                </a:tc>
                <a:tc>
                  <a:txBody>
                    <a:bodyPr/>
                    <a:lstStyle/>
                    <a:p>
                      <a:r>
                        <a:rPr lang="en-GB" sz="2000" b="1" dirty="0"/>
                        <a:t>Marxian Economics</a:t>
                      </a:r>
                    </a:p>
                  </a:txBody>
                  <a:tcPr/>
                </a:tc>
                <a:extLst>
                  <a:ext uri="{0D108BD9-81ED-4DB2-BD59-A6C34878D82A}">
                    <a16:rowId xmlns:a16="http://schemas.microsoft.com/office/drawing/2014/main" val="10000"/>
                  </a:ext>
                </a:extLst>
              </a:tr>
              <a:tr h="555780">
                <a:tc>
                  <a:txBody>
                    <a:bodyPr/>
                    <a:lstStyle/>
                    <a:p>
                      <a:r>
                        <a:rPr lang="en-GB" sz="1800" dirty="0"/>
                        <a:t>Scope</a:t>
                      </a:r>
                      <a:endParaRPr lang="en-GB" sz="1800" i="1" dirty="0"/>
                    </a:p>
                  </a:txBody>
                  <a:tcPr/>
                </a:tc>
                <a:tc>
                  <a:txBody>
                    <a:bodyPr/>
                    <a:lstStyle/>
                    <a:p>
                      <a:r>
                        <a:rPr lang="en-GB" sz="1800" dirty="0"/>
                        <a:t>Economic theory</a:t>
                      </a:r>
                    </a:p>
                  </a:txBody>
                  <a:tcPr/>
                </a:tc>
                <a:tc>
                  <a:txBody>
                    <a:bodyPr/>
                    <a:lstStyle/>
                    <a:p>
                      <a:r>
                        <a:rPr lang="en-GB" sz="1800" dirty="0"/>
                        <a:t>Part of richer,</a:t>
                      </a:r>
                      <a:r>
                        <a:rPr lang="en-GB" sz="1800" baseline="0" dirty="0"/>
                        <a:t> interdisciplinary project (Historical Materialism)</a:t>
                      </a:r>
                      <a:endParaRPr lang="en-GB" sz="1800" dirty="0"/>
                    </a:p>
                  </a:txBody>
                  <a:tcPr/>
                </a:tc>
                <a:extLst>
                  <a:ext uri="{0D108BD9-81ED-4DB2-BD59-A6C34878D82A}">
                    <a16:rowId xmlns:a16="http://schemas.microsoft.com/office/drawing/2014/main" val="10001"/>
                  </a:ext>
                </a:extLst>
              </a:tr>
              <a:tr h="797424">
                <a:tc>
                  <a:txBody>
                    <a:bodyPr/>
                    <a:lstStyle/>
                    <a:p>
                      <a:r>
                        <a:rPr lang="en-GB" sz="1800" dirty="0"/>
                        <a:t>Demand</a:t>
                      </a:r>
                      <a:endParaRPr lang="en-GB" sz="1800" i="1" dirty="0"/>
                    </a:p>
                  </a:txBody>
                  <a:tcPr/>
                </a:tc>
                <a:tc>
                  <a:txBody>
                    <a:bodyPr/>
                    <a:lstStyle/>
                    <a:p>
                      <a:r>
                        <a:rPr lang="en-GB" sz="1800" dirty="0"/>
                        <a:t>Effective demand</a:t>
                      </a:r>
                    </a:p>
                  </a:txBody>
                  <a:tcPr/>
                </a:tc>
                <a:tc>
                  <a:txBody>
                    <a:bodyPr/>
                    <a:lstStyle/>
                    <a:p>
                      <a:r>
                        <a:rPr lang="en-GB" sz="1800" dirty="0"/>
                        <a:t>Often</a:t>
                      </a:r>
                      <a:r>
                        <a:rPr lang="en-GB" sz="1800" baseline="0" dirty="0"/>
                        <a:t> assumes Say’s law; demand (‘realisation crisis’) only in short run</a:t>
                      </a:r>
                      <a:endParaRPr lang="en-GB" sz="1800" dirty="0"/>
                    </a:p>
                  </a:txBody>
                  <a:tcPr/>
                </a:tc>
                <a:extLst>
                  <a:ext uri="{0D108BD9-81ED-4DB2-BD59-A6C34878D82A}">
                    <a16:rowId xmlns:a16="http://schemas.microsoft.com/office/drawing/2014/main" val="10002"/>
                  </a:ext>
                </a:extLst>
              </a:tr>
              <a:tr h="314137">
                <a:tc>
                  <a:txBody>
                    <a:bodyPr/>
                    <a:lstStyle/>
                    <a:p>
                      <a:r>
                        <a:rPr lang="en-GB" sz="1800" dirty="0"/>
                        <a:t>Production</a:t>
                      </a:r>
                      <a:endParaRPr lang="en-GB" sz="1800" i="1" dirty="0"/>
                    </a:p>
                  </a:txBody>
                  <a:tcPr/>
                </a:tc>
                <a:tc>
                  <a:txBody>
                    <a:bodyPr/>
                    <a:lstStyle/>
                    <a:p>
                      <a:r>
                        <a:rPr lang="en-GB" sz="1800" dirty="0"/>
                        <a:t>Little to say about production</a:t>
                      </a:r>
                    </a:p>
                  </a:txBody>
                  <a:tcPr/>
                </a:tc>
                <a:tc>
                  <a:txBody>
                    <a:bodyPr/>
                    <a:lstStyle/>
                    <a:p>
                      <a:r>
                        <a:rPr lang="en-GB" sz="1800" dirty="0"/>
                        <a:t>Production as labour process</a:t>
                      </a:r>
                    </a:p>
                  </a:txBody>
                  <a:tcPr/>
                </a:tc>
                <a:extLst>
                  <a:ext uri="{0D108BD9-81ED-4DB2-BD59-A6C34878D82A}">
                    <a16:rowId xmlns:a16="http://schemas.microsoft.com/office/drawing/2014/main" val="10003"/>
                  </a:ext>
                </a:extLst>
              </a:tr>
              <a:tr h="1039067">
                <a:tc>
                  <a:txBody>
                    <a:bodyPr/>
                    <a:lstStyle/>
                    <a:p>
                      <a:r>
                        <a:rPr lang="en-GB" sz="1800" dirty="0"/>
                        <a:t>Class analysis</a:t>
                      </a:r>
                      <a:endParaRPr lang="en-GB" sz="1800" i="1" dirty="0"/>
                    </a:p>
                  </a:txBody>
                  <a:tcPr/>
                </a:tc>
                <a:tc>
                  <a:txBody>
                    <a:bodyPr/>
                    <a:lstStyle/>
                    <a:p>
                      <a:r>
                        <a:rPr lang="en-GB" sz="1800" dirty="0"/>
                        <a:t>Classes have different consumption propensities;</a:t>
                      </a:r>
                      <a:r>
                        <a:rPr lang="en-GB" sz="1800" baseline="0" dirty="0"/>
                        <a:t> only capitalists make investment decisions</a:t>
                      </a:r>
                      <a:endParaRPr lang="en-GB" sz="1800" dirty="0"/>
                    </a:p>
                  </a:txBody>
                  <a:tcPr/>
                </a:tc>
                <a:tc>
                  <a:txBody>
                    <a:bodyPr/>
                    <a:lstStyle/>
                    <a:p>
                      <a:r>
                        <a:rPr lang="en-GB" sz="1800" dirty="0"/>
                        <a:t>Class struggle at site of production</a:t>
                      </a:r>
                    </a:p>
                    <a:p>
                      <a:r>
                        <a:rPr lang="en-GB" sz="1800" dirty="0"/>
                        <a:t>Class</a:t>
                      </a:r>
                      <a:r>
                        <a:rPr lang="en-GB" sz="1800" baseline="0" dirty="0"/>
                        <a:t> struggle -&gt; theory of state</a:t>
                      </a:r>
                      <a:endParaRPr lang="en-GB" sz="1800" dirty="0"/>
                    </a:p>
                  </a:txBody>
                  <a:tcPr/>
                </a:tc>
                <a:extLst>
                  <a:ext uri="{0D108BD9-81ED-4DB2-BD59-A6C34878D82A}">
                    <a16:rowId xmlns:a16="http://schemas.microsoft.com/office/drawing/2014/main" val="10004"/>
                  </a:ext>
                </a:extLst>
              </a:tr>
              <a:tr h="797424">
                <a:tc>
                  <a:txBody>
                    <a:bodyPr/>
                    <a:lstStyle/>
                    <a:p>
                      <a:r>
                        <a:rPr lang="en-GB" sz="1800" dirty="0"/>
                        <a:t>Money &amp; finance</a:t>
                      </a:r>
                      <a:endParaRPr lang="en-GB" sz="1800" i="1" dirty="0"/>
                    </a:p>
                  </a:txBody>
                  <a:tcPr/>
                </a:tc>
                <a:tc>
                  <a:txBody>
                    <a:bodyPr/>
                    <a:lstStyle/>
                    <a:p>
                      <a:r>
                        <a:rPr lang="en-GB" sz="1800" dirty="0"/>
                        <a:t>Money is created by banks as side effect of lending</a:t>
                      </a:r>
                    </a:p>
                    <a:p>
                      <a:r>
                        <a:rPr lang="en-GB" sz="1800" dirty="0"/>
                        <a:t>Money to deal with uncertainty</a:t>
                      </a:r>
                    </a:p>
                  </a:txBody>
                  <a:tcPr/>
                </a:tc>
                <a:tc>
                  <a:txBody>
                    <a:bodyPr/>
                    <a:lstStyle/>
                    <a:p>
                      <a:r>
                        <a:rPr lang="en-GB" sz="1800" dirty="0"/>
                        <a:t>Commodity</a:t>
                      </a:r>
                      <a:r>
                        <a:rPr lang="en-GB" sz="1800" baseline="0" dirty="0"/>
                        <a:t> theory of money: money is produced commodity</a:t>
                      </a:r>
                      <a:endParaRPr lang="en-GB" sz="1800" dirty="0"/>
                    </a:p>
                  </a:txBody>
                  <a:tcPr/>
                </a:tc>
                <a:extLst>
                  <a:ext uri="{0D108BD9-81ED-4DB2-BD59-A6C34878D82A}">
                    <a16:rowId xmlns:a16="http://schemas.microsoft.com/office/drawing/2014/main" val="10005"/>
                  </a:ext>
                </a:extLst>
              </a:tr>
              <a:tr h="555780">
                <a:tc>
                  <a:txBody>
                    <a:bodyPr/>
                    <a:lstStyle/>
                    <a:p>
                      <a:r>
                        <a:rPr lang="en-GB" sz="1800" dirty="0"/>
                        <a:t>Unemployment</a:t>
                      </a:r>
                      <a:endParaRPr lang="en-GB" sz="1800" i="1" dirty="0"/>
                    </a:p>
                  </a:txBody>
                  <a:tcPr/>
                </a:tc>
                <a:tc>
                  <a:txBody>
                    <a:bodyPr/>
                    <a:lstStyle/>
                    <a:p>
                      <a:r>
                        <a:rPr lang="en-GB" sz="1800" dirty="0"/>
                        <a:t>Lack of</a:t>
                      </a:r>
                      <a:r>
                        <a:rPr lang="en-GB" sz="1800" baseline="0" dirty="0"/>
                        <a:t> effective demand; no tendency to full employment</a:t>
                      </a:r>
                      <a:endParaRPr lang="en-GB" sz="1800" dirty="0"/>
                    </a:p>
                  </a:txBody>
                  <a:tcPr/>
                </a:tc>
                <a:tc>
                  <a:txBody>
                    <a:bodyPr/>
                    <a:lstStyle/>
                    <a:p>
                      <a:r>
                        <a:rPr lang="en-GB" sz="1800" dirty="0"/>
                        <a:t>Industrial reserve army necessary to discipline</a:t>
                      </a:r>
                      <a:r>
                        <a:rPr lang="en-GB" sz="1800" baseline="0" dirty="0"/>
                        <a:t> workers</a:t>
                      </a:r>
                      <a:endParaRPr lang="en-GB" sz="1800" dirty="0"/>
                    </a:p>
                  </a:txBody>
                  <a:tcPr/>
                </a:tc>
                <a:extLst>
                  <a:ext uri="{0D108BD9-81ED-4DB2-BD59-A6C34878D82A}">
                    <a16:rowId xmlns:a16="http://schemas.microsoft.com/office/drawing/2014/main" val="10006"/>
                  </a:ext>
                </a:extLst>
              </a:tr>
              <a:tr h="555780">
                <a:tc>
                  <a:txBody>
                    <a:bodyPr/>
                    <a:lstStyle/>
                    <a:p>
                      <a:r>
                        <a:rPr lang="en-GB" sz="1800" dirty="0"/>
                        <a:t>Policy</a:t>
                      </a:r>
                      <a:endParaRPr lang="en-GB" sz="1800" i="1" dirty="0"/>
                    </a:p>
                  </a:txBody>
                  <a:tcPr/>
                </a:tc>
                <a:tc>
                  <a:txBody>
                    <a:bodyPr/>
                    <a:lstStyle/>
                    <a:p>
                      <a:r>
                        <a:rPr lang="en-GB" sz="1800" dirty="0"/>
                        <a:t>Normative:</a:t>
                      </a:r>
                      <a:r>
                        <a:rPr lang="en-GB" sz="1800" baseline="0" dirty="0"/>
                        <a:t> full employment policy</a:t>
                      </a:r>
                      <a:r>
                        <a:rPr lang="en-GB" sz="1800" dirty="0"/>
                        <a:t>; can also benefit capital </a:t>
                      </a:r>
                    </a:p>
                  </a:txBody>
                  <a:tcPr/>
                </a:tc>
                <a:tc>
                  <a:txBody>
                    <a:bodyPr/>
                    <a:lstStyle/>
                    <a:p>
                      <a:r>
                        <a:rPr lang="en-GB" sz="1800" dirty="0"/>
                        <a:t>Reform</a:t>
                      </a:r>
                      <a:r>
                        <a:rPr lang="en-GB" sz="1800" baseline="0" dirty="0"/>
                        <a:t> futile within the capitalist system</a:t>
                      </a:r>
                      <a:endParaRPr lang="en-GB" sz="1800" dirty="0"/>
                    </a:p>
                  </a:txBody>
                  <a:tcPr/>
                </a:tc>
                <a:extLst>
                  <a:ext uri="{0D108BD9-81ED-4DB2-BD59-A6C34878D82A}">
                    <a16:rowId xmlns:a16="http://schemas.microsoft.com/office/drawing/2014/main" val="10007"/>
                  </a:ext>
                </a:extLst>
              </a:tr>
            </a:tbl>
          </a:graphicData>
        </a:graphic>
      </p:graphicFrame>
      <p:sp>
        <p:nvSpPr>
          <p:cNvPr id="2" name="Title 6">
            <a:extLst>
              <a:ext uri="{FF2B5EF4-FFF2-40B4-BE49-F238E27FC236}">
                <a16:creationId xmlns:a16="http://schemas.microsoft.com/office/drawing/2014/main" id="{E6C56C38-2CF1-F3D1-9D97-F5E86C99196A}"/>
              </a:ext>
            </a:extLst>
          </p:cNvPr>
          <p:cNvSpPr>
            <a:spLocks noGrp="1"/>
          </p:cNvSpPr>
          <p:nvPr>
            <p:ph type="title"/>
          </p:nvPr>
        </p:nvSpPr>
        <p:spPr>
          <a:xfrm>
            <a:off x="447674" y="153736"/>
            <a:ext cx="11308895" cy="978378"/>
          </a:xfrm>
        </p:spPr>
        <p:txBody>
          <a:bodyPr/>
          <a:lstStyle/>
          <a:p>
            <a:r>
              <a:rPr lang="en-GB" dirty="0"/>
              <a:t>Keynesian vs. Marxian Theory</a:t>
            </a:r>
            <a:endParaRPr lang="de-DE" dirty="0"/>
          </a:p>
        </p:txBody>
      </p:sp>
    </p:spTree>
    <p:extLst>
      <p:ext uri="{BB962C8B-B14F-4D97-AF65-F5344CB8AC3E}">
        <p14:creationId xmlns:p14="http://schemas.microsoft.com/office/powerpoint/2010/main" val="3020608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2652445" y="1254759"/>
            <a:ext cx="7031124" cy="4896544"/>
          </a:xfrm>
          <a:prstGeom prst="triangle">
            <a:avLst>
              <a:gd name="adj" fmla="val 49849"/>
            </a:avLst>
          </a:prstGeom>
          <a:solidFill>
            <a:schemeClr val="bg1"/>
          </a:solidFill>
          <a:ln w="130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924253" y="4879971"/>
            <a:ext cx="3456384" cy="1000125"/>
          </a:xfrm>
        </p:spPr>
        <p:txBody>
          <a:bodyPr>
            <a:normAutofit/>
          </a:bodyPr>
          <a:lstStyle/>
          <a:p>
            <a:r>
              <a:rPr lang="en-GB" sz="3600" b="1" dirty="0">
                <a:solidFill>
                  <a:schemeClr val="tx1"/>
                </a:solidFill>
                <a:latin typeface="Arial" pitchFamily="34" charset="0"/>
                <a:cs typeface="Arial" pitchFamily="34" charset="0"/>
              </a:rPr>
              <a:t>Fundamental </a:t>
            </a:r>
            <a:br>
              <a:rPr lang="en-GB" sz="3600" b="1" dirty="0">
                <a:solidFill>
                  <a:schemeClr val="tx1"/>
                </a:solidFill>
                <a:latin typeface="Arial" pitchFamily="34" charset="0"/>
                <a:cs typeface="Arial" pitchFamily="34" charset="0"/>
              </a:rPr>
            </a:br>
            <a:r>
              <a:rPr lang="en-GB" sz="3600" b="1" dirty="0">
                <a:solidFill>
                  <a:schemeClr val="tx1"/>
                </a:solidFill>
                <a:latin typeface="Arial" pitchFamily="34" charset="0"/>
                <a:cs typeface="Arial" pitchFamily="34" charset="0"/>
              </a:rPr>
              <a:t>uncertainty</a:t>
            </a:r>
          </a:p>
        </p:txBody>
      </p:sp>
      <p:sp>
        <p:nvSpPr>
          <p:cNvPr id="6" name="Title 1"/>
          <p:cNvSpPr txBox="1">
            <a:spLocks/>
          </p:cNvSpPr>
          <p:nvPr/>
        </p:nvSpPr>
        <p:spPr bwMode="auto">
          <a:xfrm>
            <a:off x="2053207" y="1254759"/>
            <a:ext cx="8229600" cy="1000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ctr" fontAlgn="base">
              <a:spcBef>
                <a:spcPct val="0"/>
              </a:spcBef>
              <a:spcAft>
                <a:spcPct val="0"/>
              </a:spcAft>
              <a:defRPr/>
            </a:pPr>
            <a:r>
              <a:rPr lang="en-GB" sz="3600" b="1" dirty="0">
                <a:latin typeface="Arial" pitchFamily="34" charset="0"/>
                <a:ea typeface="+mj-ea"/>
                <a:cs typeface="Arial" pitchFamily="34" charset="0"/>
              </a:rPr>
              <a:t>Effective </a:t>
            </a:r>
          </a:p>
          <a:p>
            <a:pPr algn="ctr" fontAlgn="base">
              <a:spcBef>
                <a:spcPct val="0"/>
              </a:spcBef>
              <a:spcAft>
                <a:spcPct val="0"/>
              </a:spcAft>
              <a:defRPr/>
            </a:pPr>
            <a:r>
              <a:rPr lang="en-GB" sz="3600" b="1" dirty="0">
                <a:latin typeface="Arial" pitchFamily="34" charset="0"/>
                <a:ea typeface="+mj-ea"/>
                <a:cs typeface="Arial" pitchFamily="34" charset="0"/>
              </a:rPr>
              <a:t>demand</a:t>
            </a:r>
          </a:p>
        </p:txBody>
      </p:sp>
      <p:sp>
        <p:nvSpPr>
          <p:cNvPr id="7" name="Title 1"/>
          <p:cNvSpPr txBox="1">
            <a:spLocks/>
          </p:cNvSpPr>
          <p:nvPr/>
        </p:nvSpPr>
        <p:spPr bwMode="auto">
          <a:xfrm>
            <a:off x="3633517" y="4786719"/>
            <a:ext cx="7128792" cy="1000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algn="r" fontAlgn="base">
              <a:spcBef>
                <a:spcPct val="0"/>
              </a:spcBef>
              <a:spcAft>
                <a:spcPct val="0"/>
              </a:spcAft>
              <a:defRPr/>
            </a:pPr>
            <a:r>
              <a:rPr lang="en-GB" sz="3600" b="1" dirty="0">
                <a:latin typeface="Arial" pitchFamily="34" charset="0"/>
                <a:ea typeface="+mj-ea"/>
                <a:cs typeface="Arial" pitchFamily="34" charset="0"/>
              </a:rPr>
              <a:t>Classes +</a:t>
            </a:r>
          </a:p>
          <a:p>
            <a:pPr algn="r" fontAlgn="base">
              <a:spcBef>
                <a:spcPct val="0"/>
              </a:spcBef>
              <a:spcAft>
                <a:spcPct val="0"/>
              </a:spcAft>
              <a:defRPr/>
            </a:pPr>
            <a:r>
              <a:rPr lang="en-GB" sz="3600" b="1" dirty="0">
                <a:latin typeface="Arial" pitchFamily="34" charset="0"/>
                <a:ea typeface="+mj-ea"/>
                <a:cs typeface="Arial" pitchFamily="34" charset="0"/>
              </a:rPr>
              <a:t>institutions</a:t>
            </a:r>
          </a:p>
        </p:txBody>
      </p:sp>
      <p:sp>
        <p:nvSpPr>
          <p:cNvPr id="3" name="TextBox 2">
            <a:extLst>
              <a:ext uri="{FF2B5EF4-FFF2-40B4-BE49-F238E27FC236}">
                <a16:creationId xmlns:a16="http://schemas.microsoft.com/office/drawing/2014/main" id="{F683E86A-1657-23F9-4638-F62BAC7F4356}"/>
              </a:ext>
            </a:extLst>
          </p:cNvPr>
          <p:cNvSpPr txBox="1"/>
          <p:nvPr/>
        </p:nvSpPr>
        <p:spPr>
          <a:xfrm>
            <a:off x="319314" y="362857"/>
            <a:ext cx="8476343" cy="461665"/>
          </a:xfrm>
          <a:prstGeom prst="rect">
            <a:avLst/>
          </a:prstGeom>
          <a:noFill/>
        </p:spPr>
        <p:txBody>
          <a:bodyPr wrap="square" rtlCol="0">
            <a:spAutoFit/>
          </a:bodyPr>
          <a:lstStyle/>
          <a:p>
            <a:r>
              <a:rPr lang="en-GB" sz="2400" dirty="0">
                <a:latin typeface="+mj-lt"/>
              </a:rPr>
              <a:t>Foundations of Post-Keynesian Economics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04CD4-6EF6-EFF3-D169-7CCA4FF2877F}"/>
              </a:ext>
            </a:extLst>
          </p:cNvPr>
          <p:cNvSpPr>
            <a:spLocks noGrp="1"/>
          </p:cNvSpPr>
          <p:nvPr>
            <p:ph type="title"/>
          </p:nvPr>
        </p:nvSpPr>
        <p:spPr/>
        <p:txBody>
          <a:bodyPr/>
          <a:lstStyle/>
          <a:p>
            <a:r>
              <a:rPr lang="en-GB" dirty="0"/>
              <a:t>Foundation 1: Fundamental Uncertainty</a:t>
            </a:r>
          </a:p>
        </p:txBody>
      </p:sp>
      <p:sp>
        <p:nvSpPr>
          <p:cNvPr id="3" name="Content Placeholder 2">
            <a:extLst>
              <a:ext uri="{FF2B5EF4-FFF2-40B4-BE49-F238E27FC236}">
                <a16:creationId xmlns:a16="http://schemas.microsoft.com/office/drawing/2014/main" id="{DAF5D37B-BFFC-1264-665C-79529DAE1432}"/>
              </a:ext>
            </a:extLst>
          </p:cNvPr>
          <p:cNvSpPr>
            <a:spLocks noGrp="1"/>
          </p:cNvSpPr>
          <p:nvPr>
            <p:ph idx="1"/>
          </p:nvPr>
        </p:nvSpPr>
        <p:spPr/>
        <p:txBody>
          <a:bodyPr/>
          <a:lstStyle/>
          <a:p>
            <a:r>
              <a:rPr lang="en-GB" dirty="0"/>
              <a:t>‘we simply don’t know’  - World is “non-ergodic” – no measurable </a:t>
            </a:r>
          </a:p>
          <a:p>
            <a:pPr marL="0" indent="0">
              <a:buNone/>
            </a:pPr>
            <a:r>
              <a:rPr lang="en-GB" dirty="0"/>
              <a:t>    distribution functions</a:t>
            </a:r>
          </a:p>
          <a:p>
            <a:pPr marL="0" indent="0">
              <a:buNone/>
            </a:pPr>
            <a:endParaRPr lang="en-GB" dirty="0"/>
          </a:p>
          <a:p>
            <a:r>
              <a:rPr lang="en-GB" dirty="0"/>
              <a:t>→ animal spirits: people can’t be ‘rational’, instead</a:t>
            </a:r>
          </a:p>
          <a:p>
            <a:pPr lvl="1"/>
            <a:r>
              <a:rPr lang="en-GB" dirty="0"/>
              <a:t>They rely on conventions (heuristics)</a:t>
            </a:r>
          </a:p>
          <a:p>
            <a:pPr lvl="1"/>
            <a:r>
              <a:rPr lang="en-GB" dirty="0"/>
              <a:t>Look what other people are doing (beauty contest, social norms)</a:t>
            </a:r>
          </a:p>
          <a:p>
            <a:pPr lvl="1"/>
            <a:r>
              <a:rPr lang="en-GB" dirty="0"/>
              <a:t>Conventions can change rapidly (herd behaviour) – inherent instability of capitalist economies</a:t>
            </a:r>
          </a:p>
          <a:p>
            <a:pPr marL="180975" lvl="1" indent="0">
              <a:buNone/>
            </a:pPr>
            <a:endParaRPr lang="en-GB" dirty="0"/>
          </a:p>
          <a:p>
            <a:r>
              <a:rPr lang="en-GB" dirty="0"/>
              <a:t>Institutions emerge to deal with uncertainty - Money as a means to deal with uncertainty → liquidity preference</a:t>
            </a:r>
          </a:p>
          <a:p>
            <a:pPr lvl="1"/>
            <a:r>
              <a:rPr lang="en-GB" dirty="0"/>
              <a:t>Possibility of liquidity crises and panic</a:t>
            </a:r>
          </a:p>
          <a:p>
            <a:pPr marL="180975" lvl="1" indent="0">
              <a:buNone/>
            </a:pPr>
            <a:endParaRPr lang="en-GB" dirty="0"/>
          </a:p>
          <a:p>
            <a:r>
              <a:rPr lang="en-GB" dirty="0"/>
              <a:t>Investment demand driven by animal spirits – instability of capitalism </a:t>
            </a:r>
          </a:p>
          <a:p>
            <a:pPr lvl="1"/>
            <a:r>
              <a:rPr lang="en-GB" dirty="0"/>
              <a:t>Can’t make a ‘rational’ decision about long time horizon</a:t>
            </a:r>
          </a:p>
          <a:p>
            <a:endParaRPr lang="en-GB" dirty="0"/>
          </a:p>
        </p:txBody>
      </p:sp>
      <p:pic>
        <p:nvPicPr>
          <p:cNvPr id="4" name="Picture 3">
            <a:extLst>
              <a:ext uri="{FF2B5EF4-FFF2-40B4-BE49-F238E27FC236}">
                <a16:creationId xmlns:a16="http://schemas.microsoft.com/office/drawing/2014/main" id="{BAF56FE6-DD53-A373-C63E-424E6A4E8BD2}"/>
              </a:ext>
            </a:extLst>
          </p:cNvPr>
          <p:cNvPicPr>
            <a:picLocks noChangeAspect="1"/>
          </p:cNvPicPr>
          <p:nvPr/>
        </p:nvPicPr>
        <p:blipFill>
          <a:blip r:embed="rId2"/>
          <a:stretch>
            <a:fillRect/>
          </a:stretch>
        </p:blipFill>
        <p:spPr>
          <a:xfrm>
            <a:off x="9324975" y="153736"/>
            <a:ext cx="2381250" cy="2876550"/>
          </a:xfrm>
          <a:prstGeom prst="rect">
            <a:avLst/>
          </a:prstGeom>
        </p:spPr>
      </p:pic>
    </p:spTree>
    <p:extLst>
      <p:ext uri="{BB962C8B-B14F-4D97-AF65-F5344CB8AC3E}">
        <p14:creationId xmlns:p14="http://schemas.microsoft.com/office/powerpoint/2010/main" val="1051401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CF4A2-24C4-6BD9-62A6-C10CA564B5AD}"/>
              </a:ext>
            </a:extLst>
          </p:cNvPr>
          <p:cNvSpPr>
            <a:spLocks noGrp="1"/>
          </p:cNvSpPr>
          <p:nvPr>
            <p:ph type="title"/>
          </p:nvPr>
        </p:nvSpPr>
        <p:spPr/>
        <p:txBody>
          <a:bodyPr/>
          <a:lstStyle/>
          <a:p>
            <a:r>
              <a:rPr lang="en-GB" dirty="0"/>
              <a:t>Foundation 2: Classes, Social Conflict, and Institutions </a:t>
            </a:r>
          </a:p>
        </p:txBody>
      </p:sp>
      <p:sp>
        <p:nvSpPr>
          <p:cNvPr id="3" name="Content Placeholder 2">
            <a:extLst>
              <a:ext uri="{FF2B5EF4-FFF2-40B4-BE49-F238E27FC236}">
                <a16:creationId xmlns:a16="http://schemas.microsoft.com/office/drawing/2014/main" id="{D3BC8896-8E20-9450-8E6F-4803CFA492BE}"/>
              </a:ext>
            </a:extLst>
          </p:cNvPr>
          <p:cNvSpPr>
            <a:spLocks noGrp="1"/>
          </p:cNvSpPr>
          <p:nvPr>
            <p:ph idx="1"/>
          </p:nvPr>
        </p:nvSpPr>
        <p:spPr/>
        <p:txBody>
          <a:bodyPr/>
          <a:lstStyle/>
          <a:p>
            <a:endParaRPr lang="en-GB" dirty="0"/>
          </a:p>
          <a:p>
            <a:r>
              <a:rPr lang="en-GB" dirty="0"/>
              <a:t>PKE in political economy tradition: class analysis instead of </a:t>
            </a:r>
          </a:p>
          <a:p>
            <a:pPr marL="0" indent="0">
              <a:buNone/>
            </a:pPr>
            <a:r>
              <a:rPr lang="en-GB" dirty="0"/>
              <a:t>  methodological individualism</a:t>
            </a:r>
          </a:p>
          <a:p>
            <a:pPr lvl="1"/>
            <a:r>
              <a:rPr lang="en-GB" dirty="0"/>
              <a:t>Social conflict: classes, gender, … heterogeneity</a:t>
            </a:r>
          </a:p>
          <a:p>
            <a:pPr lvl="1"/>
            <a:r>
              <a:rPr lang="en-GB" dirty="0"/>
              <a:t>Heterogeneity: both in expectation formation and in social class</a:t>
            </a:r>
          </a:p>
          <a:p>
            <a:endParaRPr lang="en-GB" dirty="0"/>
          </a:p>
          <a:p>
            <a:r>
              <a:rPr lang="en-GB" dirty="0"/>
              <a:t>PK models: often 3 classes: workers, capital, rentiers/finance</a:t>
            </a:r>
          </a:p>
          <a:p>
            <a:pPr lvl="1"/>
            <a:r>
              <a:rPr lang="en-GB" dirty="0"/>
              <a:t>Capital hires labour and makes investment decisions (determines profits)</a:t>
            </a:r>
          </a:p>
          <a:p>
            <a:pPr lvl="1"/>
            <a:r>
              <a:rPr lang="en-GB" dirty="0"/>
              <a:t>Rentiers advance capital and receive interest + dividend payments</a:t>
            </a:r>
          </a:p>
          <a:p>
            <a:pPr lvl="1"/>
            <a:r>
              <a:rPr lang="en-GB" dirty="0"/>
              <a:t>Workers consume most of their income </a:t>
            </a:r>
          </a:p>
          <a:p>
            <a:pPr lvl="1"/>
            <a:r>
              <a:rPr lang="en-GB" dirty="0"/>
              <a:t>Have different consumption propensities – distribution matters for macroeconomic dynamics! </a:t>
            </a:r>
          </a:p>
          <a:p>
            <a:endParaRPr lang="en-GB" dirty="0"/>
          </a:p>
          <a:p>
            <a:r>
              <a:rPr lang="en-GB" dirty="0"/>
              <a:t>Institutions regulate and mediate conflicts</a:t>
            </a:r>
          </a:p>
          <a:p>
            <a:endParaRPr lang="en-GB" dirty="0"/>
          </a:p>
          <a:p>
            <a:r>
              <a:rPr lang="en-GB" dirty="0"/>
              <a:t>Inflation as the outcome of unresolved distributional conflicts</a:t>
            </a:r>
          </a:p>
          <a:p>
            <a:endParaRPr lang="en-GB" dirty="0"/>
          </a:p>
        </p:txBody>
      </p:sp>
      <p:pic>
        <p:nvPicPr>
          <p:cNvPr id="4" name="Picture 3">
            <a:extLst>
              <a:ext uri="{FF2B5EF4-FFF2-40B4-BE49-F238E27FC236}">
                <a16:creationId xmlns:a16="http://schemas.microsoft.com/office/drawing/2014/main" id="{C11107C9-2EF8-2F2D-FD82-A6570D593E94}"/>
              </a:ext>
            </a:extLst>
          </p:cNvPr>
          <p:cNvPicPr>
            <a:picLocks noChangeAspect="1"/>
          </p:cNvPicPr>
          <p:nvPr/>
        </p:nvPicPr>
        <p:blipFill>
          <a:blip r:embed="rId3"/>
          <a:stretch>
            <a:fillRect/>
          </a:stretch>
        </p:blipFill>
        <p:spPr>
          <a:xfrm>
            <a:off x="8318636" y="859405"/>
            <a:ext cx="3641133" cy="2340995"/>
          </a:xfrm>
          <a:prstGeom prst="rect">
            <a:avLst/>
          </a:prstGeom>
        </p:spPr>
      </p:pic>
    </p:spTree>
    <p:extLst>
      <p:ext uri="{BB962C8B-B14F-4D97-AF65-F5344CB8AC3E}">
        <p14:creationId xmlns:p14="http://schemas.microsoft.com/office/powerpoint/2010/main" val="2330482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E775D-B61E-2482-6B81-B6D2176070CA}"/>
              </a:ext>
            </a:extLst>
          </p:cNvPr>
          <p:cNvSpPr>
            <a:spLocks noGrp="1"/>
          </p:cNvSpPr>
          <p:nvPr>
            <p:ph type="title"/>
          </p:nvPr>
        </p:nvSpPr>
        <p:spPr/>
        <p:txBody>
          <a:bodyPr/>
          <a:lstStyle/>
          <a:p>
            <a:r>
              <a:rPr lang="en-GB" dirty="0"/>
              <a:t>Foundation 3: Rejection of Say’s Law and Effective Demand </a:t>
            </a:r>
          </a:p>
        </p:txBody>
      </p:sp>
      <p:sp>
        <p:nvSpPr>
          <p:cNvPr id="3" name="Content Placeholder 2">
            <a:extLst>
              <a:ext uri="{FF2B5EF4-FFF2-40B4-BE49-F238E27FC236}">
                <a16:creationId xmlns:a16="http://schemas.microsoft.com/office/drawing/2014/main" id="{AA216C43-51E4-F13B-09F5-937AD523686B}"/>
              </a:ext>
            </a:extLst>
          </p:cNvPr>
          <p:cNvSpPr>
            <a:spLocks noGrp="1"/>
          </p:cNvSpPr>
          <p:nvPr>
            <p:ph idx="1"/>
          </p:nvPr>
        </p:nvSpPr>
        <p:spPr/>
        <p:txBody>
          <a:bodyPr/>
          <a:lstStyle/>
          <a:p>
            <a:endParaRPr lang="en-GB" dirty="0"/>
          </a:p>
          <a:p>
            <a:r>
              <a:rPr lang="en-GB" dirty="0"/>
              <a:t>Output and growth are determined by aggregate demand, and thus adjust towards the latter, in the short and in the long run</a:t>
            </a:r>
          </a:p>
          <a:p>
            <a:endParaRPr lang="en-GB" dirty="0"/>
          </a:p>
          <a:p>
            <a:r>
              <a:rPr lang="en-GB" dirty="0"/>
              <a:t>Y=C+I+G+(X-M)</a:t>
            </a:r>
          </a:p>
          <a:p>
            <a:endParaRPr lang="en-GB" dirty="0"/>
          </a:p>
          <a:p>
            <a:r>
              <a:rPr lang="en-GB" dirty="0"/>
              <a:t>Aggregate demand can fluctuate </a:t>
            </a:r>
          </a:p>
          <a:p>
            <a:endParaRPr lang="en-GB" dirty="0"/>
          </a:p>
          <a:p>
            <a:r>
              <a:rPr lang="en-GB" dirty="0"/>
              <a:t>Multiplier Process </a:t>
            </a:r>
          </a:p>
          <a:p>
            <a:pPr lvl="1"/>
            <a:r>
              <a:rPr lang="en-GB" dirty="0"/>
              <a:t>Initial change in spending can lead to a larger overall change in aggregate demand and GDP (e.g. fiscal multiplier) </a:t>
            </a:r>
          </a:p>
          <a:p>
            <a:pPr lvl="1"/>
            <a:endParaRPr lang="en-GB" dirty="0"/>
          </a:p>
          <a:p>
            <a:endParaRPr lang="en-GB" i="1" dirty="0"/>
          </a:p>
        </p:txBody>
      </p:sp>
    </p:spTree>
    <p:extLst>
      <p:ext uri="{BB962C8B-B14F-4D97-AF65-F5344CB8AC3E}">
        <p14:creationId xmlns:p14="http://schemas.microsoft.com/office/powerpoint/2010/main" val="722663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CA9A0-7CC1-6510-0835-32C22BF38672}"/>
              </a:ext>
            </a:extLst>
          </p:cNvPr>
          <p:cNvSpPr>
            <a:spLocks noGrp="1"/>
          </p:cNvSpPr>
          <p:nvPr>
            <p:ph type="title"/>
          </p:nvPr>
        </p:nvSpPr>
        <p:spPr/>
        <p:txBody>
          <a:bodyPr/>
          <a:lstStyle/>
          <a:p>
            <a:r>
              <a:rPr lang="en-GB" dirty="0"/>
              <a:t>Macroeconomic Dynamics 1: Investment creates Savings</a:t>
            </a:r>
          </a:p>
        </p:txBody>
      </p:sp>
      <p:sp>
        <p:nvSpPr>
          <p:cNvPr id="3" name="Content Placeholder 2">
            <a:extLst>
              <a:ext uri="{FF2B5EF4-FFF2-40B4-BE49-F238E27FC236}">
                <a16:creationId xmlns:a16="http://schemas.microsoft.com/office/drawing/2014/main" id="{D29B6120-9457-0413-8F8D-EB8BEB80274F}"/>
              </a:ext>
            </a:extLst>
          </p:cNvPr>
          <p:cNvSpPr>
            <a:spLocks noGrp="1"/>
          </p:cNvSpPr>
          <p:nvPr>
            <p:ph idx="1"/>
          </p:nvPr>
        </p:nvSpPr>
        <p:spPr/>
        <p:txBody>
          <a:bodyPr/>
          <a:lstStyle/>
          <a:p>
            <a:r>
              <a:rPr lang="en-GB" dirty="0"/>
              <a:t>Investment creates savings via the multiplier process</a:t>
            </a:r>
          </a:p>
          <a:p>
            <a:pPr lvl="1"/>
            <a:r>
              <a:rPr lang="en-GB" dirty="0"/>
              <a:t>Investment determined by forward looking expectations </a:t>
            </a:r>
          </a:p>
          <a:p>
            <a:pPr lvl="1"/>
            <a:r>
              <a:rPr lang="en-GB" dirty="0"/>
              <a:t>Not constrained by savings but potentially by the availability of finance </a:t>
            </a:r>
          </a:p>
          <a:p>
            <a:pPr lvl="1"/>
            <a:r>
              <a:rPr lang="en-GB" dirty="0"/>
              <a:t>Strong non-rational argument – animal spirit and conventions – weak impact of interest rate changes</a:t>
            </a:r>
          </a:p>
          <a:p>
            <a:pPr lvl="1"/>
            <a:r>
              <a:rPr lang="en-GB" dirty="0"/>
              <a:t>Single most important determinant of GDP fluctuations</a:t>
            </a:r>
          </a:p>
          <a:p>
            <a:pPr lvl="1"/>
            <a:endParaRPr lang="en-GB" dirty="0"/>
          </a:p>
          <a:p>
            <a:r>
              <a:rPr lang="en-GB" dirty="0"/>
              <a:t>Savings is passive, but</a:t>
            </a:r>
          </a:p>
          <a:p>
            <a:pPr lvl="1"/>
            <a:r>
              <a:rPr lang="en-GB" dirty="0"/>
              <a:t>Different saving propensities of classes (</a:t>
            </a:r>
            <a:r>
              <a:rPr lang="en-GB" dirty="0" err="1"/>
              <a:t>Kalecki</a:t>
            </a:r>
            <a:r>
              <a:rPr lang="en-GB" dirty="0"/>
              <a:t>) – wage-led vs. profit-led demand </a:t>
            </a:r>
          </a:p>
          <a:p>
            <a:pPr lvl="1"/>
            <a:r>
              <a:rPr lang="en-GB" dirty="0"/>
              <a:t>Possibility of wealth effects in consumption</a:t>
            </a:r>
          </a:p>
          <a:p>
            <a:pPr lvl="1"/>
            <a:endParaRPr lang="en-GB" dirty="0"/>
          </a:p>
          <a:p>
            <a:r>
              <a:rPr lang="en-GB" dirty="0"/>
              <a:t>Private goods market equilibrium will in general not be at a full employment equilibrium</a:t>
            </a:r>
          </a:p>
          <a:p>
            <a:pPr marL="0" indent="0">
              <a:buNone/>
            </a:pPr>
            <a:endParaRPr lang="en-GB" dirty="0"/>
          </a:p>
          <a:p>
            <a:pPr marL="0" indent="0">
              <a:buNone/>
            </a:pPr>
            <a:r>
              <a:rPr lang="en-GB" dirty="0"/>
              <a:t>&gt;&gt; Fiscal policy will be highly effective, in particular in times of financial crises</a:t>
            </a:r>
          </a:p>
          <a:p>
            <a:pPr marL="180975" lvl="1" indent="0">
              <a:buNone/>
            </a:pPr>
            <a:endParaRPr lang="en-GB" dirty="0"/>
          </a:p>
          <a:p>
            <a:pPr lvl="1"/>
            <a:endParaRPr lang="en-GB" dirty="0"/>
          </a:p>
        </p:txBody>
      </p:sp>
    </p:spTree>
    <p:extLst>
      <p:ext uri="{BB962C8B-B14F-4D97-AF65-F5344CB8AC3E}">
        <p14:creationId xmlns:p14="http://schemas.microsoft.com/office/powerpoint/2010/main" val="1245403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FB9D7-6F62-71BC-9780-953B61941BD6}"/>
              </a:ext>
            </a:extLst>
          </p:cNvPr>
          <p:cNvSpPr>
            <a:spLocks noGrp="1"/>
          </p:cNvSpPr>
          <p:nvPr>
            <p:ph type="title"/>
          </p:nvPr>
        </p:nvSpPr>
        <p:spPr/>
        <p:txBody>
          <a:bodyPr/>
          <a:lstStyle/>
          <a:p>
            <a:r>
              <a:rPr lang="en-GB" dirty="0"/>
              <a:t>Investment creates Savings through the Multiplier </a:t>
            </a:r>
          </a:p>
        </p:txBody>
      </p:sp>
      <p:sp>
        <p:nvSpPr>
          <p:cNvPr id="3" name="Content Placeholder 2">
            <a:extLst>
              <a:ext uri="{FF2B5EF4-FFF2-40B4-BE49-F238E27FC236}">
                <a16:creationId xmlns:a16="http://schemas.microsoft.com/office/drawing/2014/main" id="{0595B26A-00A6-F9CB-5086-3AE2B22CB467}"/>
              </a:ext>
            </a:extLst>
          </p:cNvPr>
          <p:cNvSpPr>
            <a:spLocks noGrp="1"/>
          </p:cNvSpPr>
          <p:nvPr>
            <p:ph idx="1"/>
          </p:nvPr>
        </p:nvSpPr>
        <p:spPr/>
        <p:txBody>
          <a:bodyPr/>
          <a:lstStyle/>
          <a:p>
            <a:pPr marL="0" indent="0">
              <a:buNone/>
            </a:pPr>
            <a:endParaRPr lang="en-GB" i="1" dirty="0"/>
          </a:p>
          <a:p>
            <a:endParaRPr lang="en-GB" i="1" dirty="0"/>
          </a:p>
        </p:txBody>
      </p:sp>
      <p:pic>
        <p:nvPicPr>
          <p:cNvPr id="5" name="Picture 4">
            <a:extLst>
              <a:ext uri="{FF2B5EF4-FFF2-40B4-BE49-F238E27FC236}">
                <a16:creationId xmlns:a16="http://schemas.microsoft.com/office/drawing/2014/main" id="{D4830091-45E4-DC9F-66BA-B3287B4672F9}"/>
              </a:ext>
            </a:extLst>
          </p:cNvPr>
          <p:cNvPicPr>
            <a:picLocks noChangeAspect="1"/>
          </p:cNvPicPr>
          <p:nvPr/>
        </p:nvPicPr>
        <p:blipFill>
          <a:blip r:embed="rId2"/>
          <a:stretch>
            <a:fillRect/>
          </a:stretch>
        </p:blipFill>
        <p:spPr>
          <a:xfrm>
            <a:off x="636105" y="1132114"/>
            <a:ext cx="10336696" cy="4743299"/>
          </a:xfrm>
          <a:prstGeom prst="rect">
            <a:avLst/>
          </a:prstGeom>
        </p:spPr>
      </p:pic>
      <p:sp>
        <p:nvSpPr>
          <p:cNvPr id="6" name="TextBox 5">
            <a:extLst>
              <a:ext uri="{FF2B5EF4-FFF2-40B4-BE49-F238E27FC236}">
                <a16:creationId xmlns:a16="http://schemas.microsoft.com/office/drawing/2014/main" id="{BD622131-D86B-4CFA-32C6-BBECE62D44D2}"/>
              </a:ext>
            </a:extLst>
          </p:cNvPr>
          <p:cNvSpPr txBox="1"/>
          <p:nvPr/>
        </p:nvSpPr>
        <p:spPr>
          <a:xfrm>
            <a:off x="2312126" y="6237967"/>
            <a:ext cx="7380514" cy="369332"/>
          </a:xfrm>
          <a:prstGeom prst="rect">
            <a:avLst/>
          </a:prstGeom>
          <a:noFill/>
        </p:spPr>
        <p:txBody>
          <a:bodyPr wrap="square" rtlCol="0">
            <a:spAutoFit/>
          </a:bodyPr>
          <a:lstStyle/>
          <a:p>
            <a:r>
              <a:rPr lang="en-GB" i="1" dirty="0"/>
              <a:t>Source: https://prepnuggets.com/glossary/fiscal-multiplier/</a:t>
            </a:r>
          </a:p>
        </p:txBody>
      </p:sp>
    </p:spTree>
    <p:extLst>
      <p:ext uri="{BB962C8B-B14F-4D97-AF65-F5344CB8AC3E}">
        <p14:creationId xmlns:p14="http://schemas.microsoft.com/office/powerpoint/2010/main" val="1316345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8D6FD-7A60-0ED9-2971-8CDF7897FA7E}"/>
              </a:ext>
            </a:extLst>
          </p:cNvPr>
          <p:cNvSpPr>
            <a:spLocks noGrp="1"/>
          </p:cNvSpPr>
          <p:nvPr>
            <p:ph type="title"/>
          </p:nvPr>
        </p:nvSpPr>
        <p:spPr/>
        <p:txBody>
          <a:bodyPr/>
          <a:lstStyle/>
          <a:p>
            <a:r>
              <a:rPr lang="en-GB" dirty="0"/>
              <a:t>Macroeconomic Dynamics 2: Involuntary Unemployment  </a:t>
            </a:r>
          </a:p>
        </p:txBody>
      </p:sp>
      <p:sp>
        <p:nvSpPr>
          <p:cNvPr id="3" name="Content Placeholder 2">
            <a:extLst>
              <a:ext uri="{FF2B5EF4-FFF2-40B4-BE49-F238E27FC236}">
                <a16:creationId xmlns:a16="http://schemas.microsoft.com/office/drawing/2014/main" id="{218FED88-F2AF-522F-1B52-4C8B8D143378}"/>
              </a:ext>
            </a:extLst>
          </p:cNvPr>
          <p:cNvSpPr>
            <a:spLocks noGrp="1"/>
          </p:cNvSpPr>
          <p:nvPr>
            <p:ph idx="1"/>
          </p:nvPr>
        </p:nvSpPr>
        <p:spPr/>
        <p:txBody>
          <a:bodyPr/>
          <a:lstStyle/>
          <a:p>
            <a:endParaRPr lang="en-GB" dirty="0"/>
          </a:p>
          <a:p>
            <a:r>
              <a:rPr lang="en-GB" dirty="0"/>
              <a:t>Refers to a situation where individuals are willing and able to work at the prevailing wage rate but cannot find jobs due to insufficient aggregate demand. </a:t>
            </a:r>
          </a:p>
          <a:p>
            <a:endParaRPr lang="en-GB" dirty="0"/>
          </a:p>
          <a:p>
            <a:r>
              <a:rPr lang="en-GB" dirty="0"/>
              <a:t>Wage cuts → reduction in consumption demand</a:t>
            </a:r>
          </a:p>
          <a:p>
            <a:pPr lvl="1"/>
            <a:r>
              <a:rPr lang="en-GB" dirty="0"/>
              <a:t>→ downward pressure on prices</a:t>
            </a:r>
          </a:p>
          <a:p>
            <a:pPr lvl="1"/>
            <a:r>
              <a:rPr lang="en-GB" dirty="0"/>
              <a:t>→ possibility of debt-deflation spiral</a:t>
            </a:r>
          </a:p>
          <a:p>
            <a:pPr marL="180975" lvl="1" indent="0">
              <a:buNone/>
            </a:pPr>
            <a:endParaRPr lang="en-GB" dirty="0"/>
          </a:p>
          <a:p>
            <a:r>
              <a:rPr lang="en-GB" dirty="0"/>
              <a:t>Real wage cut: workers have higher marginal propensity to consume than capitalists</a:t>
            </a:r>
          </a:p>
          <a:p>
            <a:pPr lvl="1"/>
            <a:r>
              <a:rPr lang="en-GB" dirty="0"/>
              <a:t>→ real wage cut will be contractionary unless investment is very sensitive to profit margins</a:t>
            </a:r>
          </a:p>
          <a:p>
            <a:endParaRPr lang="en-GB" dirty="0"/>
          </a:p>
          <a:p>
            <a:r>
              <a:rPr lang="en-GB" dirty="0"/>
              <a:t>Labour market dragged along with goods market; strong hysteresis</a:t>
            </a:r>
          </a:p>
          <a:p>
            <a:endParaRPr lang="en-GB" dirty="0"/>
          </a:p>
        </p:txBody>
      </p:sp>
    </p:spTree>
    <p:extLst>
      <p:ext uri="{BB962C8B-B14F-4D97-AF65-F5344CB8AC3E}">
        <p14:creationId xmlns:p14="http://schemas.microsoft.com/office/powerpoint/2010/main" val="3543747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EAADE-F05E-3D34-42BC-8BD88A692BCC}"/>
              </a:ext>
            </a:extLst>
          </p:cNvPr>
          <p:cNvSpPr>
            <a:spLocks noGrp="1"/>
          </p:cNvSpPr>
          <p:nvPr>
            <p:ph type="title"/>
          </p:nvPr>
        </p:nvSpPr>
        <p:spPr/>
        <p:txBody>
          <a:bodyPr/>
          <a:lstStyle/>
          <a:p>
            <a:r>
              <a:rPr lang="en-GB" dirty="0"/>
              <a:t>Macroeconomic Dynamics 2: Unemployment</a:t>
            </a:r>
          </a:p>
        </p:txBody>
      </p:sp>
      <p:pic>
        <p:nvPicPr>
          <p:cNvPr id="7" name="Content Placeholder 6">
            <a:extLst>
              <a:ext uri="{FF2B5EF4-FFF2-40B4-BE49-F238E27FC236}">
                <a16:creationId xmlns:a16="http://schemas.microsoft.com/office/drawing/2014/main" id="{5C4B8D45-AA37-9997-1D83-D0BC6201268A}"/>
              </a:ext>
            </a:extLst>
          </p:cNvPr>
          <p:cNvPicPr>
            <a:picLocks noGrp="1" noChangeAspect="1"/>
          </p:cNvPicPr>
          <p:nvPr>
            <p:ph idx="1"/>
          </p:nvPr>
        </p:nvPicPr>
        <p:blipFill>
          <a:blip r:embed="rId3"/>
          <a:stretch>
            <a:fillRect/>
          </a:stretch>
        </p:blipFill>
        <p:spPr>
          <a:xfrm>
            <a:off x="2800350" y="1377156"/>
            <a:ext cx="6591300" cy="4286250"/>
          </a:xfrm>
          <a:prstGeom prst="rect">
            <a:avLst/>
          </a:prstGeom>
        </p:spPr>
      </p:pic>
      <p:sp>
        <p:nvSpPr>
          <p:cNvPr id="8" name="TextBox 7">
            <a:extLst>
              <a:ext uri="{FF2B5EF4-FFF2-40B4-BE49-F238E27FC236}">
                <a16:creationId xmlns:a16="http://schemas.microsoft.com/office/drawing/2014/main" id="{D5BD45E4-D9DB-2AC2-91A1-8DEACC7BD782}"/>
              </a:ext>
            </a:extLst>
          </p:cNvPr>
          <p:cNvSpPr txBox="1"/>
          <p:nvPr/>
        </p:nvSpPr>
        <p:spPr>
          <a:xfrm>
            <a:off x="1854200" y="5994400"/>
            <a:ext cx="8077200" cy="646331"/>
          </a:xfrm>
          <a:prstGeom prst="rect">
            <a:avLst/>
          </a:prstGeom>
          <a:noFill/>
        </p:spPr>
        <p:txBody>
          <a:bodyPr wrap="square" rtlCol="0">
            <a:spAutoFit/>
          </a:bodyPr>
          <a:lstStyle/>
          <a:p>
            <a:r>
              <a:rPr lang="en-GB" i="1" dirty="0"/>
              <a:t>Source: https://thenextrecession.wordpress.com/wp-content/uploads/2017/09/uk-employment.png</a:t>
            </a:r>
          </a:p>
        </p:txBody>
      </p:sp>
    </p:spTree>
    <p:extLst>
      <p:ext uri="{BB962C8B-B14F-4D97-AF65-F5344CB8AC3E}">
        <p14:creationId xmlns:p14="http://schemas.microsoft.com/office/powerpoint/2010/main" val="1460678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94ED2-32E7-CFEC-0BFA-E0CC198C40A1}"/>
              </a:ext>
            </a:extLst>
          </p:cNvPr>
          <p:cNvSpPr>
            <a:spLocks noGrp="1"/>
          </p:cNvSpPr>
          <p:nvPr>
            <p:ph type="title"/>
          </p:nvPr>
        </p:nvSpPr>
        <p:spPr/>
        <p:txBody>
          <a:bodyPr/>
          <a:lstStyle/>
          <a:p>
            <a:r>
              <a:rPr lang="en-GB" dirty="0"/>
              <a:t>Macroeconomic Dynamics 3: Monetary production economy and endogenous money </a:t>
            </a:r>
          </a:p>
        </p:txBody>
      </p:sp>
      <p:sp>
        <p:nvSpPr>
          <p:cNvPr id="3" name="Content Placeholder 2">
            <a:extLst>
              <a:ext uri="{FF2B5EF4-FFF2-40B4-BE49-F238E27FC236}">
                <a16:creationId xmlns:a16="http://schemas.microsoft.com/office/drawing/2014/main" id="{AE67A67D-B55F-B432-119B-9D104728E4DA}"/>
              </a:ext>
            </a:extLst>
          </p:cNvPr>
          <p:cNvSpPr>
            <a:spLocks noGrp="1"/>
          </p:cNvSpPr>
          <p:nvPr>
            <p:ph idx="1"/>
          </p:nvPr>
        </p:nvSpPr>
        <p:spPr/>
        <p:txBody>
          <a:bodyPr>
            <a:normAutofit lnSpcReduction="10000"/>
          </a:bodyPr>
          <a:lstStyle/>
          <a:p>
            <a:r>
              <a:rPr lang="en-GB" dirty="0"/>
              <a:t>Interest rate not a real variable but determined by demand for money to protect against fundamental uncertainty – Liquidity preference theory </a:t>
            </a:r>
          </a:p>
          <a:p>
            <a:endParaRPr lang="en-GB" dirty="0"/>
          </a:p>
          <a:p>
            <a:r>
              <a:rPr lang="en-GB" dirty="0"/>
              <a:t>Interest rates (on bonds) increase when uncertainty/demand for money increases </a:t>
            </a:r>
          </a:p>
          <a:p>
            <a:pPr lvl="1"/>
            <a:r>
              <a:rPr lang="en-GB" dirty="0"/>
              <a:t>Transaction, Precautionary, and Speculative motive to hold money </a:t>
            </a:r>
          </a:p>
          <a:p>
            <a:pPr lvl="1"/>
            <a:r>
              <a:rPr lang="en-GB" dirty="0"/>
              <a:t>Extension of liquidity preference theory as a general theory of portfolio choice (Chapter 17 of the General Theory) </a:t>
            </a:r>
          </a:p>
          <a:p>
            <a:pPr lvl="1"/>
            <a:endParaRPr lang="en-GB" dirty="0"/>
          </a:p>
          <a:p>
            <a:r>
              <a:rPr lang="en-GB" dirty="0"/>
              <a:t>Endogenous Money </a:t>
            </a:r>
          </a:p>
          <a:p>
            <a:pPr lvl="1"/>
            <a:r>
              <a:rPr lang="en-GB" dirty="0"/>
              <a:t>Money supply not determined by the central but the “private” banking system </a:t>
            </a:r>
          </a:p>
          <a:p>
            <a:pPr lvl="1"/>
            <a:r>
              <a:rPr lang="en-GB" dirty="0"/>
              <a:t>CB sets the interest (base) rate - Private financial institution mark up according to their liquidity preference (risk premium) – Structuralists vs. </a:t>
            </a:r>
            <a:r>
              <a:rPr lang="en-GB" dirty="0" err="1"/>
              <a:t>Horizontalists</a:t>
            </a:r>
            <a:r>
              <a:rPr lang="en-GB" dirty="0"/>
              <a:t> </a:t>
            </a:r>
          </a:p>
          <a:p>
            <a:pPr lvl="1"/>
            <a:r>
              <a:rPr lang="en-GB" dirty="0"/>
              <a:t>Loans create deposits </a:t>
            </a:r>
          </a:p>
          <a:p>
            <a:pPr lvl="1"/>
            <a:endParaRPr lang="en-GB" dirty="0"/>
          </a:p>
          <a:p>
            <a:r>
              <a:rPr lang="en-GB" dirty="0"/>
              <a:t>Elastic finance allows for investment booms as well as for speculative asset price booms &gt; instability of a financially sophisticated capitalist economy </a:t>
            </a:r>
          </a:p>
          <a:p>
            <a:endParaRPr lang="en-GB" dirty="0"/>
          </a:p>
          <a:p>
            <a:pPr lvl="1"/>
            <a:endParaRPr lang="en-GB" dirty="0"/>
          </a:p>
          <a:p>
            <a:endParaRPr lang="en-GB" dirty="0"/>
          </a:p>
          <a:p>
            <a:pPr lvl="1"/>
            <a:endParaRPr lang="en-GB" dirty="0"/>
          </a:p>
        </p:txBody>
      </p:sp>
    </p:spTree>
    <p:extLst>
      <p:ext uri="{BB962C8B-B14F-4D97-AF65-F5344CB8AC3E}">
        <p14:creationId xmlns:p14="http://schemas.microsoft.com/office/powerpoint/2010/main" val="878185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56BBE-EBE9-C327-7057-CBA11544FF30}"/>
              </a:ext>
            </a:extLst>
          </p:cNvPr>
          <p:cNvSpPr>
            <a:spLocks noGrp="1"/>
          </p:cNvSpPr>
          <p:nvPr>
            <p:ph type="title"/>
          </p:nvPr>
        </p:nvSpPr>
        <p:spPr/>
        <p:txBody>
          <a:bodyPr/>
          <a:lstStyle/>
          <a:p>
            <a:r>
              <a:rPr lang="en-GB" dirty="0"/>
              <a:t>Macroeconomic Dynamics 3: Monetary production economy and endogenous money </a:t>
            </a:r>
          </a:p>
        </p:txBody>
      </p:sp>
      <p:pic>
        <p:nvPicPr>
          <p:cNvPr id="8" name="Content Placeholder 7">
            <a:extLst>
              <a:ext uri="{FF2B5EF4-FFF2-40B4-BE49-F238E27FC236}">
                <a16:creationId xmlns:a16="http://schemas.microsoft.com/office/drawing/2014/main" id="{EEC1E77E-ACF1-9CF2-D19A-CB2555F66511}"/>
              </a:ext>
            </a:extLst>
          </p:cNvPr>
          <p:cNvPicPr>
            <a:picLocks noGrp="1" noChangeAspect="1"/>
          </p:cNvPicPr>
          <p:nvPr>
            <p:ph idx="1"/>
          </p:nvPr>
        </p:nvPicPr>
        <p:blipFill>
          <a:blip r:embed="rId2"/>
          <a:stretch>
            <a:fillRect/>
          </a:stretch>
        </p:blipFill>
        <p:spPr>
          <a:xfrm>
            <a:off x="2809875" y="1410494"/>
            <a:ext cx="6572250" cy="4371975"/>
          </a:xfrm>
          <a:prstGeom prst="rect">
            <a:avLst/>
          </a:prstGeom>
        </p:spPr>
      </p:pic>
    </p:spTree>
    <p:extLst>
      <p:ext uri="{BB962C8B-B14F-4D97-AF65-F5344CB8AC3E}">
        <p14:creationId xmlns:p14="http://schemas.microsoft.com/office/powerpoint/2010/main" val="3624711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0805E-937D-96A6-4FC3-E35E0C6A332E}"/>
              </a:ext>
            </a:extLst>
          </p:cNvPr>
          <p:cNvSpPr>
            <a:spLocks noGrp="1"/>
          </p:cNvSpPr>
          <p:nvPr>
            <p:ph type="title"/>
          </p:nvPr>
        </p:nvSpPr>
        <p:spPr/>
        <p:txBody>
          <a:bodyPr/>
          <a:lstStyle/>
          <a:p>
            <a:r>
              <a:rPr lang="en-GB" dirty="0"/>
              <a:t>Macroeconomic Dynamics 4: Inherent and endogenous instability of financially sophisticated capitalist economy </a:t>
            </a:r>
          </a:p>
        </p:txBody>
      </p:sp>
      <p:sp>
        <p:nvSpPr>
          <p:cNvPr id="3" name="Content Placeholder 2">
            <a:extLst>
              <a:ext uri="{FF2B5EF4-FFF2-40B4-BE49-F238E27FC236}">
                <a16:creationId xmlns:a16="http://schemas.microsoft.com/office/drawing/2014/main" id="{8E086952-72B6-EA21-4451-E3EF9D330F66}"/>
              </a:ext>
            </a:extLst>
          </p:cNvPr>
          <p:cNvSpPr>
            <a:spLocks noGrp="1"/>
          </p:cNvSpPr>
          <p:nvPr>
            <p:ph idx="1"/>
          </p:nvPr>
        </p:nvSpPr>
        <p:spPr/>
        <p:txBody>
          <a:bodyPr/>
          <a:lstStyle/>
          <a:p>
            <a:r>
              <a:rPr lang="en-GB" dirty="0"/>
              <a:t>Keynes: theory of financial crisis, collapse of confidence, rush to safety (liquidity preference)</a:t>
            </a:r>
          </a:p>
          <a:p>
            <a:endParaRPr lang="en-GB" dirty="0"/>
          </a:p>
          <a:p>
            <a:r>
              <a:rPr lang="en-GB" dirty="0"/>
              <a:t>Hyman Minsky develops this into a theory of endogenous financial cycles</a:t>
            </a:r>
          </a:p>
          <a:p>
            <a:pPr lvl="1"/>
            <a:r>
              <a:rPr lang="en-GB" dirty="0"/>
              <a:t>Mainstream (DSGE) financial crises due to exogeneous shocks</a:t>
            </a:r>
          </a:p>
          <a:p>
            <a:pPr lvl="1"/>
            <a:endParaRPr lang="en-GB" dirty="0"/>
          </a:p>
          <a:p>
            <a:r>
              <a:rPr lang="en-GB" dirty="0"/>
              <a:t>Minsky incorporates financing/liability side into Keynesian theorising </a:t>
            </a:r>
          </a:p>
          <a:p>
            <a:endParaRPr lang="en-GB" dirty="0"/>
          </a:p>
          <a:p>
            <a:r>
              <a:rPr lang="en-GB" dirty="0"/>
              <a:t>Three financing units: hedge, speculative, Ponzi</a:t>
            </a:r>
          </a:p>
          <a:p>
            <a:endParaRPr lang="en-GB" dirty="0"/>
          </a:p>
          <a:p>
            <a:r>
              <a:rPr lang="en-GB" dirty="0"/>
              <a:t>Minsky’s theory of financial instability </a:t>
            </a:r>
          </a:p>
          <a:p>
            <a:pPr lvl="1"/>
            <a:r>
              <a:rPr lang="en-GB" dirty="0"/>
              <a:t>Financing units move from hedge to speculative and Ponzi during the course of the business cycle</a:t>
            </a:r>
          </a:p>
          <a:p>
            <a:pPr lvl="1"/>
            <a:r>
              <a:rPr lang="en-GB" dirty="0"/>
              <a:t>Endogenous shock makes fragile financing units unstable</a:t>
            </a:r>
          </a:p>
          <a:p>
            <a:pPr lvl="1"/>
            <a:r>
              <a:rPr lang="en-GB" dirty="0"/>
              <a:t>Selling of assets and debt deflation – financial crisis</a:t>
            </a:r>
          </a:p>
          <a:p>
            <a:pPr lvl="1"/>
            <a:r>
              <a:rPr lang="en-GB" dirty="0"/>
              <a:t>Big government and big central bank </a:t>
            </a:r>
          </a:p>
          <a:p>
            <a:endParaRPr lang="en-GB" dirty="0"/>
          </a:p>
        </p:txBody>
      </p:sp>
      <p:pic>
        <p:nvPicPr>
          <p:cNvPr id="4" name="Picture 3">
            <a:extLst>
              <a:ext uri="{FF2B5EF4-FFF2-40B4-BE49-F238E27FC236}">
                <a16:creationId xmlns:a16="http://schemas.microsoft.com/office/drawing/2014/main" id="{60E87483-B505-31D7-7A86-97CD89948360}"/>
              </a:ext>
            </a:extLst>
          </p:cNvPr>
          <p:cNvPicPr>
            <a:picLocks noChangeAspect="1"/>
          </p:cNvPicPr>
          <p:nvPr/>
        </p:nvPicPr>
        <p:blipFill>
          <a:blip r:embed="rId2"/>
          <a:stretch>
            <a:fillRect/>
          </a:stretch>
        </p:blipFill>
        <p:spPr>
          <a:xfrm>
            <a:off x="9373021" y="1961797"/>
            <a:ext cx="2005758" cy="2274005"/>
          </a:xfrm>
          <a:prstGeom prst="rect">
            <a:avLst/>
          </a:prstGeom>
        </p:spPr>
      </p:pic>
    </p:spTree>
    <p:extLst>
      <p:ext uri="{BB962C8B-B14F-4D97-AF65-F5344CB8AC3E}">
        <p14:creationId xmlns:p14="http://schemas.microsoft.com/office/powerpoint/2010/main" val="23655540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6B9E3-2412-162F-9E9F-C8950C5AEF53}"/>
              </a:ext>
            </a:extLst>
          </p:cNvPr>
          <p:cNvSpPr>
            <a:spLocks noGrp="1"/>
          </p:cNvSpPr>
          <p:nvPr>
            <p:ph type="title"/>
          </p:nvPr>
        </p:nvSpPr>
        <p:spPr/>
        <p:txBody>
          <a:bodyPr/>
          <a:lstStyle/>
          <a:p>
            <a:r>
              <a:rPr lang="en-GB" dirty="0"/>
              <a:t>Inherent and endogenous financial fragility and instability </a:t>
            </a:r>
          </a:p>
        </p:txBody>
      </p:sp>
      <p:pic>
        <p:nvPicPr>
          <p:cNvPr id="4" name="Content Placeholder 3">
            <a:extLst>
              <a:ext uri="{FF2B5EF4-FFF2-40B4-BE49-F238E27FC236}">
                <a16:creationId xmlns:a16="http://schemas.microsoft.com/office/drawing/2014/main" id="{73E404AB-EA7A-C3B9-485E-51918C2A9A8D}"/>
              </a:ext>
            </a:extLst>
          </p:cNvPr>
          <p:cNvPicPr>
            <a:picLocks noGrp="1" noChangeAspect="1"/>
          </p:cNvPicPr>
          <p:nvPr>
            <p:ph idx="1"/>
          </p:nvPr>
        </p:nvPicPr>
        <p:blipFill>
          <a:blip r:embed="rId2"/>
          <a:stretch>
            <a:fillRect/>
          </a:stretch>
        </p:blipFill>
        <p:spPr>
          <a:xfrm>
            <a:off x="1908312" y="1192577"/>
            <a:ext cx="7818783" cy="4472846"/>
          </a:xfrm>
          <a:prstGeom prst="rect">
            <a:avLst/>
          </a:prstGeom>
        </p:spPr>
      </p:pic>
      <p:sp>
        <p:nvSpPr>
          <p:cNvPr id="5" name="TextBox 4">
            <a:extLst>
              <a:ext uri="{FF2B5EF4-FFF2-40B4-BE49-F238E27FC236}">
                <a16:creationId xmlns:a16="http://schemas.microsoft.com/office/drawing/2014/main" id="{959C6796-3D98-4D69-2313-5D48191230EA}"/>
              </a:ext>
            </a:extLst>
          </p:cNvPr>
          <p:cNvSpPr txBox="1"/>
          <p:nvPr/>
        </p:nvSpPr>
        <p:spPr>
          <a:xfrm>
            <a:off x="2199291" y="5768668"/>
            <a:ext cx="7236823" cy="646331"/>
          </a:xfrm>
          <a:prstGeom prst="rect">
            <a:avLst/>
          </a:prstGeom>
          <a:noFill/>
        </p:spPr>
        <p:txBody>
          <a:bodyPr wrap="square" rtlCol="0">
            <a:spAutoFit/>
          </a:bodyPr>
          <a:lstStyle/>
          <a:p>
            <a:r>
              <a:rPr lang="en-GB" i="1" dirty="0"/>
              <a:t>https://seekingalpha.com/article/224685-charting-banking-xix-history-of-financial-crises</a:t>
            </a:r>
          </a:p>
        </p:txBody>
      </p:sp>
    </p:spTree>
    <p:extLst>
      <p:ext uri="{BB962C8B-B14F-4D97-AF65-F5344CB8AC3E}">
        <p14:creationId xmlns:p14="http://schemas.microsoft.com/office/powerpoint/2010/main" val="31655262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F25CE-B465-D731-E441-50F2843883ED}"/>
              </a:ext>
            </a:extLst>
          </p:cNvPr>
          <p:cNvSpPr>
            <a:spLocks noGrp="1"/>
          </p:cNvSpPr>
          <p:nvPr>
            <p:ph type="title"/>
          </p:nvPr>
        </p:nvSpPr>
        <p:spPr/>
        <p:txBody>
          <a:bodyPr/>
          <a:lstStyle/>
          <a:p>
            <a:r>
              <a:rPr lang="en-GB" dirty="0"/>
              <a:t>Macroeconomic Dynamics 5: The supply side: Hysteresis and Cumulative Causation</a:t>
            </a:r>
          </a:p>
        </p:txBody>
      </p:sp>
      <p:sp>
        <p:nvSpPr>
          <p:cNvPr id="3" name="Content Placeholder 2">
            <a:extLst>
              <a:ext uri="{FF2B5EF4-FFF2-40B4-BE49-F238E27FC236}">
                <a16:creationId xmlns:a16="http://schemas.microsoft.com/office/drawing/2014/main" id="{33559B04-D838-EFD2-48E7-3A3A74DDB889}"/>
              </a:ext>
            </a:extLst>
          </p:cNvPr>
          <p:cNvSpPr>
            <a:spLocks noGrp="1"/>
          </p:cNvSpPr>
          <p:nvPr>
            <p:ph idx="1"/>
          </p:nvPr>
        </p:nvSpPr>
        <p:spPr/>
        <p:txBody>
          <a:bodyPr/>
          <a:lstStyle/>
          <a:p>
            <a:r>
              <a:rPr lang="en-GB" dirty="0"/>
              <a:t>Economy demand-led even in long run (neoclassical: “medium-run”) </a:t>
            </a:r>
          </a:p>
          <a:p>
            <a:endParaRPr lang="en-GB" dirty="0"/>
          </a:p>
          <a:p>
            <a:r>
              <a:rPr lang="en-GB" dirty="0"/>
              <a:t>Supply adjusts to demand shocks </a:t>
            </a:r>
          </a:p>
          <a:p>
            <a:pPr marL="0" indent="0">
              <a:buNone/>
            </a:pPr>
            <a:endParaRPr lang="en-GB" dirty="0"/>
          </a:p>
          <a:p>
            <a:pPr marL="0" indent="0">
              <a:buNone/>
            </a:pPr>
            <a:r>
              <a:rPr lang="en-GB" dirty="0"/>
              <a:t>&gt; Unemployment Hysteresis </a:t>
            </a:r>
          </a:p>
          <a:p>
            <a:pPr lvl="1"/>
            <a:r>
              <a:rPr lang="fr-FR" dirty="0" err="1"/>
              <a:t>endogenous</a:t>
            </a:r>
            <a:r>
              <a:rPr lang="fr-FR" dirty="0"/>
              <a:t> NAIRU; </a:t>
            </a:r>
            <a:r>
              <a:rPr lang="fr-FR" dirty="0" err="1"/>
              <a:t>endogenous</a:t>
            </a:r>
            <a:r>
              <a:rPr lang="fr-FR" dirty="0"/>
              <a:t> labour </a:t>
            </a:r>
            <a:r>
              <a:rPr lang="fr-FR" dirty="0" err="1"/>
              <a:t>supply</a:t>
            </a:r>
            <a:endParaRPr lang="en-GB" dirty="0"/>
          </a:p>
          <a:p>
            <a:endParaRPr lang="en-GB" dirty="0"/>
          </a:p>
          <a:p>
            <a:pPr marL="0" indent="0">
              <a:buNone/>
            </a:pPr>
            <a:r>
              <a:rPr lang="en-GB" dirty="0"/>
              <a:t>&gt; Endogenous Labour Productivity – Cumulative Causation</a:t>
            </a:r>
          </a:p>
          <a:p>
            <a:pPr lvl="1"/>
            <a:r>
              <a:rPr lang="en-GB" dirty="0"/>
              <a:t>induced technical change; dynamic returns to scale (learning by doing), Kaldor-Verdoorn effects</a:t>
            </a:r>
          </a:p>
          <a:p>
            <a:pPr lvl="1"/>
            <a:endParaRPr lang="en-GB" dirty="0"/>
          </a:p>
          <a:p>
            <a:pPr>
              <a:buFont typeface="Wingdings" panose="05000000000000000000" pitchFamily="2" charset="2"/>
              <a:buChar char="Ø"/>
            </a:pPr>
            <a:r>
              <a:rPr lang="en-GB" dirty="0"/>
              <a:t>Balance of Payment constraint growth models (Thirlwall): Long-term growth determined by export and import elasticities </a:t>
            </a:r>
          </a:p>
          <a:p>
            <a:pPr>
              <a:buFont typeface="Wingdings" panose="05000000000000000000" pitchFamily="2" charset="2"/>
              <a:buChar char="Ø"/>
            </a:pPr>
            <a:endParaRPr lang="en-GB" dirty="0"/>
          </a:p>
          <a:p>
            <a:pPr>
              <a:buFont typeface="Wingdings" panose="05000000000000000000" pitchFamily="2" charset="2"/>
              <a:buChar char="Ø"/>
            </a:pPr>
            <a:r>
              <a:rPr lang="en-GB" dirty="0"/>
              <a:t>Risk of secular stagnation</a:t>
            </a:r>
          </a:p>
        </p:txBody>
      </p:sp>
    </p:spTree>
    <p:extLst>
      <p:ext uri="{BB962C8B-B14F-4D97-AF65-F5344CB8AC3E}">
        <p14:creationId xmlns:p14="http://schemas.microsoft.com/office/powerpoint/2010/main" val="1670674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B7FF-9A44-40ED-B851-384F79F6746C}"/>
              </a:ext>
            </a:extLst>
          </p:cNvPr>
          <p:cNvSpPr>
            <a:spLocks noGrp="1"/>
          </p:cNvSpPr>
          <p:nvPr>
            <p:ph type="title"/>
          </p:nvPr>
        </p:nvSpPr>
        <p:spPr>
          <a:xfrm>
            <a:off x="462351" y="0"/>
            <a:ext cx="7931224" cy="1143000"/>
          </a:xfrm>
        </p:spPr>
        <p:txBody>
          <a:bodyPr>
            <a:normAutofit/>
          </a:bodyPr>
          <a:lstStyle/>
          <a:p>
            <a:r>
              <a:rPr lang="en-GB" dirty="0"/>
              <a:t>Outcomes: Paradoxes of market economies</a:t>
            </a:r>
          </a:p>
        </p:txBody>
      </p:sp>
      <p:sp>
        <p:nvSpPr>
          <p:cNvPr id="3" name="Content Placeholder 2">
            <a:extLst>
              <a:ext uri="{FF2B5EF4-FFF2-40B4-BE49-F238E27FC236}">
                <a16:creationId xmlns:a16="http://schemas.microsoft.com/office/drawing/2014/main" id="{E1D2BAEC-662D-477B-80EB-2FD9F48A21AD}"/>
              </a:ext>
            </a:extLst>
          </p:cNvPr>
          <p:cNvSpPr>
            <a:spLocks noGrp="1"/>
          </p:cNvSpPr>
          <p:nvPr>
            <p:ph sz="quarter" idx="1"/>
          </p:nvPr>
        </p:nvSpPr>
        <p:spPr>
          <a:xfrm>
            <a:off x="575536" y="1563547"/>
            <a:ext cx="10837101" cy="4572000"/>
          </a:xfrm>
        </p:spPr>
        <p:txBody>
          <a:bodyPr>
            <a:normAutofit/>
          </a:bodyPr>
          <a:lstStyle/>
          <a:p>
            <a:r>
              <a:rPr lang="en-GB" dirty="0"/>
              <a:t>Market economies do not gravitate towards full employment equilibrium</a:t>
            </a:r>
          </a:p>
          <a:p>
            <a:pPr marL="0" indent="0">
              <a:buNone/>
            </a:pPr>
            <a:endParaRPr lang="en-GB" dirty="0"/>
          </a:p>
          <a:p>
            <a:r>
              <a:rPr lang="en-GB" b="1" dirty="0">
                <a:solidFill>
                  <a:srgbClr val="7030A0"/>
                </a:solidFill>
              </a:rPr>
              <a:t>Paradox of thrift </a:t>
            </a:r>
            <a:r>
              <a:rPr lang="en-GB" dirty="0"/>
              <a:t>(Keynes): increase in individual saving propensities can lead to decline in aggregate saving</a:t>
            </a:r>
          </a:p>
          <a:p>
            <a:r>
              <a:rPr lang="en-GB" b="1" dirty="0">
                <a:solidFill>
                  <a:srgbClr val="7030A0"/>
                </a:solidFill>
              </a:rPr>
              <a:t>Paradox of cost </a:t>
            </a:r>
            <a:r>
              <a:rPr lang="en-GB" dirty="0"/>
              <a:t>(</a:t>
            </a:r>
            <a:r>
              <a:rPr lang="en-GB" dirty="0" err="1"/>
              <a:t>Kalecki</a:t>
            </a:r>
            <a:r>
              <a:rPr lang="en-GB" dirty="0"/>
              <a:t>): increase in wage can lead to increase in profits (“wage-led demand regime”)</a:t>
            </a:r>
          </a:p>
          <a:p>
            <a:r>
              <a:rPr lang="en-GB" b="1" dirty="0">
                <a:solidFill>
                  <a:srgbClr val="7030A0"/>
                </a:solidFill>
              </a:rPr>
              <a:t>Paradox of debt </a:t>
            </a:r>
            <a:r>
              <a:rPr lang="en-GB" dirty="0"/>
              <a:t>(Steindl, Koo): attempt by firms (indebted units) to reduce leverage can lead to depression and thus rising debt ratios</a:t>
            </a:r>
          </a:p>
          <a:p>
            <a:r>
              <a:rPr lang="en-GB" b="1" dirty="0">
                <a:solidFill>
                  <a:srgbClr val="7030A0"/>
                </a:solidFill>
              </a:rPr>
              <a:t>Paradox of tranquillity </a:t>
            </a:r>
            <a:r>
              <a:rPr lang="en-GB" dirty="0"/>
              <a:t>(Minsky): stability breeds instability as it encourages more risky behaviour</a:t>
            </a:r>
          </a:p>
          <a:p>
            <a:r>
              <a:rPr lang="en-GB" dirty="0"/>
              <a:t>Long-lasting demand shocks, Possibility of  ‘secular stagnation’</a:t>
            </a:r>
          </a:p>
          <a:p>
            <a:endParaRPr lang="en-GB" dirty="0"/>
          </a:p>
        </p:txBody>
      </p:sp>
    </p:spTree>
    <p:extLst>
      <p:ext uri="{BB962C8B-B14F-4D97-AF65-F5344CB8AC3E}">
        <p14:creationId xmlns:p14="http://schemas.microsoft.com/office/powerpoint/2010/main" val="34710650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Outcome: Economic Policy </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711106953"/>
              </p:ext>
            </p:extLst>
          </p:nvPr>
        </p:nvGraphicFramePr>
        <p:xfrm>
          <a:off x="1981200" y="1497874"/>
          <a:ext cx="8229600" cy="4858923"/>
        </p:xfrm>
        <a:graphic>
          <a:graphicData uri="http://schemas.openxmlformats.org/drawingml/2006/table">
            <a:tbl>
              <a:tblPr firstRow="1" bandRow="1">
                <a:tableStyleId>{5C22544A-7EE6-4342-B048-85BDC9FD1C3A}</a:tableStyleId>
              </a:tblPr>
              <a:tblGrid>
                <a:gridCol w="1758263">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gridCol w="3591017">
                  <a:extLst>
                    <a:ext uri="{9D8B030D-6E8A-4147-A177-3AD203B41FA5}">
                      <a16:colId xmlns:a16="http://schemas.microsoft.com/office/drawing/2014/main" val="20002"/>
                    </a:ext>
                  </a:extLst>
                </a:gridCol>
              </a:tblGrid>
              <a:tr h="392357">
                <a:tc>
                  <a:txBody>
                    <a:bodyPr/>
                    <a:lstStyle/>
                    <a:p>
                      <a:endParaRPr lang="en-GB" dirty="0"/>
                    </a:p>
                  </a:txBody>
                  <a:tcPr/>
                </a:tc>
                <a:tc>
                  <a:txBody>
                    <a:bodyPr/>
                    <a:lstStyle/>
                    <a:p>
                      <a:r>
                        <a:rPr lang="en-GB" baseline="0" dirty="0"/>
                        <a:t>Mainstream Policy Mix</a:t>
                      </a:r>
                      <a:endParaRPr lang="en-GB" dirty="0"/>
                    </a:p>
                  </a:txBody>
                  <a:tcPr/>
                </a:tc>
                <a:tc>
                  <a:txBody>
                    <a:bodyPr/>
                    <a:lstStyle/>
                    <a:p>
                      <a:r>
                        <a:rPr lang="en-GB" dirty="0"/>
                        <a:t>Post Keynesian Policy Mix</a:t>
                      </a:r>
                    </a:p>
                  </a:txBody>
                  <a:tcPr/>
                </a:tc>
                <a:extLst>
                  <a:ext uri="{0D108BD9-81ED-4DB2-BD59-A6C34878D82A}">
                    <a16:rowId xmlns:a16="http://schemas.microsoft.com/office/drawing/2014/main" val="10000"/>
                  </a:ext>
                </a:extLst>
              </a:tr>
              <a:tr h="677220">
                <a:tc>
                  <a:txBody>
                    <a:bodyPr/>
                    <a:lstStyle/>
                    <a:p>
                      <a:r>
                        <a:rPr lang="en-GB" dirty="0"/>
                        <a:t>Overall aim</a:t>
                      </a:r>
                    </a:p>
                  </a:txBody>
                  <a:tcPr/>
                </a:tc>
                <a:tc>
                  <a:txBody>
                    <a:bodyPr/>
                    <a:lstStyle/>
                    <a:p>
                      <a:r>
                        <a:rPr lang="en-GB" dirty="0"/>
                        <a:t>Efficiency (minimal interference in markets)</a:t>
                      </a:r>
                    </a:p>
                  </a:txBody>
                  <a:tcPr/>
                </a:tc>
                <a:tc>
                  <a:txBody>
                    <a:bodyPr/>
                    <a:lstStyle/>
                    <a:p>
                      <a:r>
                        <a:rPr lang="en-GB" dirty="0"/>
                        <a:t>Full employment</a:t>
                      </a:r>
                    </a:p>
                  </a:txBody>
                  <a:tcPr/>
                </a:tc>
                <a:extLst>
                  <a:ext uri="{0D108BD9-81ED-4DB2-BD59-A6C34878D82A}">
                    <a16:rowId xmlns:a16="http://schemas.microsoft.com/office/drawing/2014/main" val="10001"/>
                  </a:ext>
                </a:extLst>
              </a:tr>
              <a:tr h="677220">
                <a:tc>
                  <a:txBody>
                    <a:bodyPr/>
                    <a:lstStyle/>
                    <a:p>
                      <a:r>
                        <a:rPr lang="en-GB" baseline="0" dirty="0"/>
                        <a:t>Fiscal policy</a:t>
                      </a:r>
                      <a:endParaRPr lang="en-GB" dirty="0"/>
                    </a:p>
                  </a:txBody>
                  <a:tcPr/>
                </a:tc>
                <a:tc>
                  <a:txBody>
                    <a:bodyPr/>
                    <a:lstStyle/>
                    <a:p>
                      <a:r>
                        <a:rPr lang="en-GB" dirty="0"/>
                        <a:t>Balanced budgets (‘sound fiscal policy’)</a:t>
                      </a:r>
                    </a:p>
                  </a:txBody>
                  <a:tcPr/>
                </a:tc>
                <a:tc>
                  <a:txBody>
                    <a:bodyPr/>
                    <a:lstStyle/>
                    <a:p>
                      <a:r>
                        <a:rPr lang="en-GB" dirty="0"/>
                        <a:t>Countercyclical fiscal policy to ensure </a:t>
                      </a:r>
                      <a:r>
                        <a:rPr lang="en-GB" i="1" dirty="0"/>
                        <a:t>full employment</a:t>
                      </a:r>
                    </a:p>
                  </a:txBody>
                  <a:tcPr/>
                </a:tc>
                <a:extLst>
                  <a:ext uri="{0D108BD9-81ED-4DB2-BD59-A6C34878D82A}">
                    <a16:rowId xmlns:a16="http://schemas.microsoft.com/office/drawing/2014/main" val="10002"/>
                  </a:ext>
                </a:extLst>
              </a:tr>
              <a:tr h="967457">
                <a:tc>
                  <a:txBody>
                    <a:bodyPr/>
                    <a:lstStyle/>
                    <a:p>
                      <a:r>
                        <a:rPr lang="en-GB" dirty="0"/>
                        <a:t>Monetary policy</a:t>
                      </a:r>
                    </a:p>
                  </a:txBody>
                  <a:tcPr/>
                </a:tc>
                <a:tc>
                  <a:txBody>
                    <a:bodyPr/>
                    <a:lstStyle/>
                    <a:p>
                      <a:r>
                        <a:rPr lang="en-GB" dirty="0"/>
                        <a:t>Inflation targeting</a:t>
                      </a:r>
                    </a:p>
                  </a:txBody>
                  <a:tcPr/>
                </a:tc>
                <a:tc>
                  <a:txBody>
                    <a:bodyPr/>
                    <a:lstStyle/>
                    <a:p>
                      <a:r>
                        <a:rPr lang="en-GB" dirty="0"/>
                        <a:t>Has to support growth; </a:t>
                      </a:r>
                    </a:p>
                    <a:p>
                      <a:r>
                        <a:rPr lang="en-GB" dirty="0"/>
                        <a:t>In recession with debt hangover: higher inflation to simplify deleveraging</a:t>
                      </a:r>
                    </a:p>
                  </a:txBody>
                  <a:tcPr/>
                </a:tc>
                <a:extLst>
                  <a:ext uri="{0D108BD9-81ED-4DB2-BD59-A6C34878D82A}">
                    <a16:rowId xmlns:a16="http://schemas.microsoft.com/office/drawing/2014/main" val="10003"/>
                  </a:ext>
                </a:extLst>
              </a:tr>
              <a:tr h="677220">
                <a:tc>
                  <a:txBody>
                    <a:bodyPr/>
                    <a:lstStyle/>
                    <a:p>
                      <a:r>
                        <a:rPr lang="en-GB" dirty="0"/>
                        <a:t>Labour market</a:t>
                      </a:r>
                    </a:p>
                  </a:txBody>
                  <a:tcPr/>
                </a:tc>
                <a:tc>
                  <a:txBody>
                    <a:bodyPr/>
                    <a:lstStyle/>
                    <a:p>
                      <a:r>
                        <a:rPr lang="en-GB" dirty="0"/>
                        <a:t>Encourage ‘labour market flexibility’</a:t>
                      </a:r>
                    </a:p>
                    <a:p>
                      <a:r>
                        <a:rPr lang="en-GB" dirty="0"/>
                        <a:t>Wage</a:t>
                      </a:r>
                      <a:r>
                        <a:rPr lang="en-GB" baseline="0" dirty="0"/>
                        <a:t> as a cost factor</a:t>
                      </a:r>
                      <a:endParaRPr lang="en-GB" dirty="0"/>
                    </a:p>
                  </a:txBody>
                  <a:tcPr/>
                </a:tc>
                <a:tc>
                  <a:txBody>
                    <a:bodyPr/>
                    <a:lstStyle/>
                    <a:p>
                      <a:r>
                        <a:rPr lang="en-GB" dirty="0"/>
                        <a:t>Institution building</a:t>
                      </a:r>
                    </a:p>
                    <a:p>
                      <a:endParaRPr lang="en-GB" dirty="0"/>
                    </a:p>
                    <a:p>
                      <a:r>
                        <a:rPr lang="en-GB" dirty="0"/>
                        <a:t>Wages</a:t>
                      </a:r>
                      <a:r>
                        <a:rPr lang="en-GB" baseline="0" dirty="0"/>
                        <a:t> as source of demand</a:t>
                      </a:r>
                      <a:endParaRPr lang="en-GB" dirty="0"/>
                    </a:p>
                  </a:txBody>
                  <a:tcPr/>
                </a:tc>
                <a:extLst>
                  <a:ext uri="{0D108BD9-81ED-4DB2-BD59-A6C34878D82A}">
                    <a16:rowId xmlns:a16="http://schemas.microsoft.com/office/drawing/2014/main" val="10004"/>
                  </a:ext>
                </a:extLst>
              </a:tr>
              <a:tr h="1009006">
                <a:tc>
                  <a:txBody>
                    <a:bodyPr/>
                    <a:lstStyle/>
                    <a:p>
                      <a:r>
                        <a:rPr lang="en-GB" dirty="0"/>
                        <a:t>Financial market</a:t>
                      </a:r>
                    </a:p>
                  </a:txBody>
                  <a:tcPr/>
                </a:tc>
                <a:tc>
                  <a:txBody>
                    <a:bodyPr/>
                    <a:lstStyle/>
                    <a:p>
                      <a:r>
                        <a:rPr lang="en-GB" dirty="0"/>
                        <a:t>financial </a:t>
                      </a:r>
                      <a:r>
                        <a:rPr lang="en-GB" baseline="0" dirty="0"/>
                        <a:t>liberalisation, trusts efficiency of financial markets</a:t>
                      </a:r>
                      <a:endParaRPr lang="en-GB" dirty="0"/>
                    </a:p>
                  </a:txBody>
                  <a:tcPr/>
                </a:tc>
                <a:tc>
                  <a:txBody>
                    <a:bodyPr/>
                    <a:lstStyle/>
                    <a:p>
                      <a:r>
                        <a:rPr lang="en-GB" dirty="0"/>
                        <a:t>Regulation has to ‘lean against</a:t>
                      </a:r>
                      <a:r>
                        <a:rPr lang="en-GB" baseline="0" dirty="0"/>
                        <a:t> the wind’ (</a:t>
                      </a:r>
                      <a:r>
                        <a:rPr lang="en-GB" baseline="0" dirty="0" err="1"/>
                        <a:t>macroprudential</a:t>
                      </a:r>
                      <a:r>
                        <a:rPr lang="en-GB" baseline="0" dirty="0"/>
                        <a:t> policies)</a:t>
                      </a:r>
                      <a:endParaRPr lang="en-GB" dirty="0"/>
                    </a:p>
                  </a:txBody>
                  <a:tcPr/>
                </a:tc>
                <a:extLst>
                  <a:ext uri="{0D108BD9-81ED-4DB2-BD59-A6C34878D82A}">
                    <a16:rowId xmlns:a16="http://schemas.microsoft.com/office/drawing/2014/main" val="10005"/>
                  </a:ext>
                </a:extLst>
              </a:tr>
            </a:tbl>
          </a:graphicData>
        </a:graphic>
      </p:graphicFrame>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B3FC1-54C3-9723-C42F-71E8CD34EEA5}"/>
              </a:ext>
            </a:extLst>
          </p:cNvPr>
          <p:cNvSpPr>
            <a:spLocks noGrp="1"/>
          </p:cNvSpPr>
          <p:nvPr>
            <p:ph type="title"/>
          </p:nvPr>
        </p:nvSpPr>
        <p:spPr/>
        <p:txBody>
          <a:bodyPr/>
          <a:lstStyle/>
          <a:p>
            <a:r>
              <a:rPr lang="en-US" dirty="0"/>
              <a:t>Current debates in PKE</a:t>
            </a:r>
            <a:endParaRPr lang="en-GB" dirty="0"/>
          </a:p>
        </p:txBody>
      </p:sp>
      <p:sp>
        <p:nvSpPr>
          <p:cNvPr id="4" name="Content Placeholder 3">
            <a:extLst>
              <a:ext uri="{FF2B5EF4-FFF2-40B4-BE49-F238E27FC236}">
                <a16:creationId xmlns:a16="http://schemas.microsoft.com/office/drawing/2014/main" id="{52A3C5AA-2C9D-4E12-2EEA-ADBE92BEDF61}"/>
              </a:ext>
            </a:extLst>
          </p:cNvPr>
          <p:cNvSpPr>
            <a:spLocks noGrp="1"/>
          </p:cNvSpPr>
          <p:nvPr>
            <p:ph sz="quarter" idx="1"/>
          </p:nvPr>
        </p:nvSpPr>
        <p:spPr>
          <a:xfrm>
            <a:off x="1941025" y="1132114"/>
            <a:ext cx="3749040" cy="4933528"/>
          </a:xfrm>
        </p:spPr>
        <p:txBody>
          <a:bodyPr>
            <a:normAutofit/>
          </a:bodyPr>
          <a:lstStyle/>
          <a:p>
            <a:pPr marL="0" indent="0">
              <a:buNone/>
            </a:pPr>
            <a:r>
              <a:rPr lang="en-US" b="1" dirty="0"/>
              <a:t>1980s/1990s</a:t>
            </a:r>
          </a:p>
          <a:p>
            <a:r>
              <a:rPr lang="en-US" dirty="0"/>
              <a:t>Endogenous money. Structuralists vs </a:t>
            </a:r>
            <a:r>
              <a:rPr lang="en-US" dirty="0" err="1"/>
              <a:t>horizontalists</a:t>
            </a:r>
            <a:endParaRPr lang="en-GB" dirty="0"/>
          </a:p>
          <a:p>
            <a:r>
              <a:rPr lang="en-US" dirty="0"/>
              <a:t>Fundamental uncertainty &amp; methodology</a:t>
            </a:r>
          </a:p>
          <a:p>
            <a:r>
              <a:rPr lang="en-US" dirty="0" err="1"/>
              <a:t>Kaleckian</a:t>
            </a:r>
            <a:r>
              <a:rPr lang="en-US" dirty="0"/>
              <a:t> models</a:t>
            </a:r>
          </a:p>
          <a:p>
            <a:r>
              <a:rPr lang="en-US" dirty="0"/>
              <a:t>Balance of payments-constraint growth </a:t>
            </a:r>
          </a:p>
          <a:p>
            <a:pPr marL="0" indent="0">
              <a:buNone/>
            </a:pPr>
            <a:endParaRPr lang="en-US" dirty="0"/>
          </a:p>
          <a:p>
            <a:pPr marL="0" indent="0">
              <a:buNone/>
            </a:pPr>
            <a:r>
              <a:rPr lang="en-US" b="1" dirty="0"/>
              <a:t>1990s/2000s</a:t>
            </a:r>
          </a:p>
          <a:p>
            <a:r>
              <a:rPr lang="en-US" dirty="0"/>
              <a:t>Demand regimes: wage/profit-led growth</a:t>
            </a:r>
          </a:p>
          <a:p>
            <a:r>
              <a:rPr lang="en-US" dirty="0" err="1"/>
              <a:t>Financialisation</a:t>
            </a:r>
            <a:endParaRPr lang="en-US" dirty="0"/>
          </a:p>
          <a:p>
            <a:r>
              <a:rPr lang="en-US" dirty="0"/>
              <a:t>SFC-modelling</a:t>
            </a:r>
          </a:p>
          <a:p>
            <a:r>
              <a:rPr lang="en-US" dirty="0"/>
              <a:t>MMT</a:t>
            </a:r>
          </a:p>
        </p:txBody>
      </p:sp>
      <p:sp>
        <p:nvSpPr>
          <p:cNvPr id="5" name="Content Placeholder 4">
            <a:extLst>
              <a:ext uri="{FF2B5EF4-FFF2-40B4-BE49-F238E27FC236}">
                <a16:creationId xmlns:a16="http://schemas.microsoft.com/office/drawing/2014/main" id="{79B583FD-610C-3D44-B7D5-0030E8434146}"/>
              </a:ext>
            </a:extLst>
          </p:cNvPr>
          <p:cNvSpPr>
            <a:spLocks noGrp="1"/>
          </p:cNvSpPr>
          <p:nvPr>
            <p:ph sz="quarter" idx="2"/>
          </p:nvPr>
        </p:nvSpPr>
        <p:spPr>
          <a:xfrm>
            <a:off x="6196635" y="1167803"/>
            <a:ext cx="4998720" cy="4572000"/>
          </a:xfrm>
        </p:spPr>
        <p:txBody>
          <a:bodyPr>
            <a:normAutofit/>
          </a:bodyPr>
          <a:lstStyle/>
          <a:p>
            <a:pPr marL="0" indent="0">
              <a:buNone/>
            </a:pPr>
            <a:r>
              <a:rPr lang="en-US" b="1" dirty="0"/>
              <a:t>2010s/current</a:t>
            </a:r>
          </a:p>
          <a:p>
            <a:r>
              <a:rPr lang="en-US" dirty="0"/>
              <a:t>Financial instability/Minsky</a:t>
            </a:r>
          </a:p>
          <a:p>
            <a:r>
              <a:rPr lang="en-US" dirty="0"/>
              <a:t>Ecological PK macro</a:t>
            </a:r>
          </a:p>
          <a:p>
            <a:r>
              <a:rPr lang="en-US" dirty="0"/>
              <a:t>Feminist PK macro</a:t>
            </a:r>
          </a:p>
          <a:p>
            <a:r>
              <a:rPr lang="en-US" dirty="0" err="1"/>
              <a:t>Sraffian</a:t>
            </a:r>
            <a:r>
              <a:rPr lang="en-US" dirty="0"/>
              <a:t> </a:t>
            </a:r>
            <a:r>
              <a:rPr lang="en-US" dirty="0" err="1"/>
              <a:t>Supermultipler</a:t>
            </a:r>
            <a:r>
              <a:rPr lang="en-US" dirty="0"/>
              <a:t> (SSM)</a:t>
            </a:r>
          </a:p>
          <a:p>
            <a:r>
              <a:rPr lang="en-GB" dirty="0"/>
              <a:t>‘International financial subordination’</a:t>
            </a:r>
          </a:p>
          <a:p>
            <a:r>
              <a:rPr lang="en-GB" dirty="0"/>
              <a:t>‘Growth models: PKE and Comparative Political Economy</a:t>
            </a:r>
          </a:p>
          <a:p>
            <a:r>
              <a:rPr lang="en-GB" dirty="0"/>
              <a:t>Income and Wealth Distribution </a:t>
            </a:r>
          </a:p>
        </p:txBody>
      </p:sp>
    </p:spTree>
    <p:extLst>
      <p:ext uri="{BB962C8B-B14F-4D97-AF65-F5344CB8AC3E}">
        <p14:creationId xmlns:p14="http://schemas.microsoft.com/office/powerpoint/2010/main" val="903051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507FC-2F2D-7CC2-4B36-E3828AB10C8F}"/>
              </a:ext>
            </a:extLst>
          </p:cNvPr>
          <p:cNvSpPr>
            <a:spLocks noGrp="1"/>
          </p:cNvSpPr>
          <p:nvPr>
            <p:ph type="title"/>
          </p:nvPr>
        </p:nvSpPr>
        <p:spPr/>
        <p:txBody>
          <a:bodyPr/>
          <a:lstStyle/>
          <a:p>
            <a:r>
              <a:rPr lang="en-GB" dirty="0"/>
              <a:t>Current Debates</a:t>
            </a:r>
          </a:p>
        </p:txBody>
      </p:sp>
      <p:pic>
        <p:nvPicPr>
          <p:cNvPr id="5" name="Content Placeholder 4">
            <a:extLst>
              <a:ext uri="{FF2B5EF4-FFF2-40B4-BE49-F238E27FC236}">
                <a16:creationId xmlns:a16="http://schemas.microsoft.com/office/drawing/2014/main" id="{30157AB1-9EAC-253F-7C6A-E3ED2AA33F65}"/>
              </a:ext>
            </a:extLst>
          </p:cNvPr>
          <p:cNvPicPr>
            <a:picLocks noGrp="1" noChangeAspect="1"/>
          </p:cNvPicPr>
          <p:nvPr>
            <p:ph idx="1"/>
          </p:nvPr>
        </p:nvPicPr>
        <p:blipFill>
          <a:blip r:embed="rId2"/>
          <a:stretch>
            <a:fillRect/>
          </a:stretch>
        </p:blipFill>
        <p:spPr>
          <a:xfrm>
            <a:off x="2178050" y="1477963"/>
            <a:ext cx="7848599" cy="4414837"/>
          </a:xfrm>
          <a:prstGeom prst="rect">
            <a:avLst/>
          </a:prstGeom>
        </p:spPr>
      </p:pic>
    </p:spTree>
    <p:extLst>
      <p:ext uri="{BB962C8B-B14F-4D97-AF65-F5344CB8AC3E}">
        <p14:creationId xmlns:p14="http://schemas.microsoft.com/office/powerpoint/2010/main" val="7394515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7674" y="153736"/>
            <a:ext cx="11308895" cy="978378"/>
          </a:xfrm>
        </p:spPr>
        <p:txBody>
          <a:bodyPr anchor="ctr">
            <a:normAutofit/>
          </a:bodyPr>
          <a:lstStyle/>
          <a:p>
            <a:r>
              <a:rPr lang="en-GB" dirty="0"/>
              <a:t>Current Debates: International Financial Subordination</a:t>
            </a:r>
          </a:p>
        </p:txBody>
      </p:sp>
      <p:sp>
        <p:nvSpPr>
          <p:cNvPr id="3" name="Content Placeholder 2"/>
          <p:cNvSpPr>
            <a:spLocks noGrp="1"/>
          </p:cNvSpPr>
          <p:nvPr>
            <p:ph idx="1"/>
          </p:nvPr>
        </p:nvSpPr>
        <p:spPr>
          <a:xfrm>
            <a:off x="447675" y="1477282"/>
            <a:ext cx="7782875" cy="4415517"/>
          </a:xfrm>
        </p:spPr>
        <p:txBody>
          <a:bodyPr>
            <a:normAutofit/>
          </a:bodyPr>
          <a:lstStyle/>
          <a:p>
            <a:pPr>
              <a:spcAft>
                <a:spcPts val="600"/>
              </a:spcAft>
            </a:pPr>
            <a:r>
              <a:rPr lang="en-GB" dirty="0"/>
              <a:t>By now established and large interdisciplinary body of literature on </a:t>
            </a:r>
            <a:r>
              <a:rPr lang="en-GB" dirty="0" err="1"/>
              <a:t>DECs’</a:t>
            </a:r>
            <a:r>
              <a:rPr lang="en-GB" dirty="0"/>
              <a:t> international </a:t>
            </a:r>
            <a:r>
              <a:rPr lang="en-GB" b="1" dirty="0"/>
              <a:t>productive subordination </a:t>
            </a:r>
            <a:r>
              <a:rPr lang="en-GB" dirty="0"/>
              <a:t>under the umbrella of Global Commodity Chains/Global Value Chains/Global Production Networks</a:t>
            </a:r>
          </a:p>
          <a:p>
            <a:pPr marL="0" indent="0">
              <a:spcAft>
                <a:spcPts val="600"/>
              </a:spcAft>
              <a:buNone/>
            </a:pPr>
            <a:endParaRPr lang="en-GB" dirty="0"/>
          </a:p>
          <a:p>
            <a:pPr>
              <a:spcAft>
                <a:spcPts val="600"/>
              </a:spcAft>
            </a:pPr>
            <a:r>
              <a:rPr lang="en-GB" dirty="0"/>
              <a:t>No unified literature which conceptualises monetary financial aspect of </a:t>
            </a:r>
            <a:r>
              <a:rPr lang="en-GB" b="1" dirty="0"/>
              <a:t>structural subordination in global capitalist system </a:t>
            </a:r>
          </a:p>
          <a:p>
            <a:pPr marL="0" indent="0">
              <a:spcAft>
                <a:spcPts val="600"/>
              </a:spcAft>
              <a:buNone/>
            </a:pPr>
            <a:endParaRPr lang="en-GB" b="1" dirty="0"/>
          </a:p>
          <a:p>
            <a:pPr>
              <a:spcAft>
                <a:spcPts val="600"/>
              </a:spcAft>
            </a:pPr>
            <a:r>
              <a:rPr lang="en-GB" dirty="0"/>
              <a:t>Propose the concept of “</a:t>
            </a:r>
            <a:r>
              <a:rPr lang="en-GB" b="1" dirty="0"/>
              <a:t>International Financial Subordination</a:t>
            </a:r>
          </a:p>
          <a:p>
            <a:pPr>
              <a:spcAft>
                <a:spcPts val="600"/>
              </a:spcAft>
            </a:pPr>
            <a:endParaRPr lang="en-GB" dirty="0"/>
          </a:p>
          <a:p>
            <a:pPr>
              <a:spcAft>
                <a:spcPts val="600"/>
              </a:spcAft>
            </a:pPr>
            <a:r>
              <a:rPr lang="en-GB" dirty="0"/>
              <a:t>Initiate a </a:t>
            </a:r>
            <a:r>
              <a:rPr lang="en-GB" b="1" dirty="0"/>
              <a:t>critical and interdisciplinary research agenda </a:t>
            </a:r>
            <a:r>
              <a:rPr lang="en-GB" dirty="0"/>
              <a:t>which systematically engages with this structural financial subordination  </a:t>
            </a:r>
          </a:p>
          <a:p>
            <a:pPr>
              <a:spcAft>
                <a:spcPts val="600"/>
              </a:spcAft>
            </a:pPr>
            <a:endParaRPr lang="en-GB" dirty="0"/>
          </a:p>
          <a:p>
            <a:pPr>
              <a:spcAft>
                <a:spcPts val="600"/>
              </a:spcAft>
            </a:pPr>
            <a:endParaRPr lang="en-GB" dirty="0"/>
          </a:p>
          <a:p>
            <a:pPr marL="0" indent="0">
              <a:spcAft>
                <a:spcPts val="600"/>
              </a:spcAft>
              <a:buNone/>
            </a:pPr>
            <a:endParaRPr lang="en-GB" dirty="0"/>
          </a:p>
        </p:txBody>
      </p:sp>
      <p:sp>
        <p:nvSpPr>
          <p:cNvPr id="9" name="Slide Number Placeholder 3">
            <a:extLst>
              <a:ext uri="{FF2B5EF4-FFF2-40B4-BE49-F238E27FC236}">
                <a16:creationId xmlns:a16="http://schemas.microsoft.com/office/drawing/2014/main" id="{0C0E2451-905D-FC70-3083-3A2BF0FF11F4}"/>
              </a:ext>
            </a:extLst>
          </p:cNvPr>
          <p:cNvSpPr>
            <a:spLocks noGrp="1"/>
          </p:cNvSpPr>
          <p:nvPr>
            <p:ph type="sldNum" sz="quarter" idx="12"/>
          </p:nvPr>
        </p:nvSpPr>
        <p:spPr>
          <a:xfrm>
            <a:off x="4724400" y="6356350"/>
            <a:ext cx="27432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FACF6240-9E87-4B6D-B911-A3B9801C817A}" type="slidenum">
              <a:rPr lang="en-GB" smtClean="0"/>
              <a:pPr>
                <a:spcAft>
                  <a:spcPts val="600"/>
                </a:spcAft>
              </a:pPr>
              <a:t>26</a:t>
            </a:fld>
            <a:endParaRPr lang="en-GB"/>
          </a:p>
        </p:txBody>
      </p:sp>
      <p:pic>
        <p:nvPicPr>
          <p:cNvPr id="4" name="Picture Placeholder 5" descr="A screenshot of a computer&#10;&#10;AI-generated content may be incorrect.">
            <a:extLst>
              <a:ext uri="{FF2B5EF4-FFF2-40B4-BE49-F238E27FC236}">
                <a16:creationId xmlns:a16="http://schemas.microsoft.com/office/drawing/2014/main" id="{22348D44-841A-761C-D4E9-BE97F770CD93}"/>
              </a:ext>
            </a:extLst>
          </p:cNvPr>
          <p:cNvPicPr>
            <a:picLocks noChangeAspect="1"/>
          </p:cNvPicPr>
          <p:nvPr/>
        </p:nvPicPr>
        <p:blipFill>
          <a:blip r:embed="rId2"/>
          <a:srcRect r="606" b="2"/>
          <a:stretch>
            <a:fillRect/>
          </a:stretch>
        </p:blipFill>
        <p:spPr>
          <a:xfrm>
            <a:off x="8421050" y="1477282"/>
            <a:ext cx="3335518" cy="4415517"/>
          </a:xfrm>
          <a:prstGeom prst="rect">
            <a:avLst/>
          </a:prstGeom>
          <a:noFill/>
        </p:spPr>
      </p:pic>
    </p:spTree>
    <p:extLst>
      <p:ext uri="{BB962C8B-B14F-4D97-AF65-F5344CB8AC3E}">
        <p14:creationId xmlns:p14="http://schemas.microsoft.com/office/powerpoint/2010/main" val="34810940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Current Debates: International Financial Subordination</a:t>
            </a:r>
          </a:p>
        </p:txBody>
      </p:sp>
      <p:sp>
        <p:nvSpPr>
          <p:cNvPr id="3" name="Content Placeholder 2"/>
          <p:cNvSpPr>
            <a:spLocks noGrp="1"/>
          </p:cNvSpPr>
          <p:nvPr>
            <p:ph idx="1"/>
          </p:nvPr>
        </p:nvSpPr>
        <p:spPr/>
        <p:txBody>
          <a:bodyPr>
            <a:normAutofit/>
          </a:bodyPr>
          <a:lstStyle/>
          <a:p>
            <a:pPr marL="0" indent="0" algn="ctr">
              <a:buNone/>
            </a:pPr>
            <a:endParaRPr lang="en-GB" i="1" dirty="0"/>
          </a:p>
          <a:p>
            <a:pPr marL="0" indent="0" algn="ctr">
              <a:buNone/>
            </a:pPr>
            <a:endParaRPr lang="en-GB" i="1" dirty="0"/>
          </a:p>
          <a:p>
            <a:pPr marL="0" indent="0" algn="ctr">
              <a:buNone/>
            </a:pPr>
            <a:endParaRPr lang="en-GB" i="1" dirty="0"/>
          </a:p>
          <a:p>
            <a:pPr marL="0" indent="0" algn="ctr">
              <a:buNone/>
            </a:pPr>
            <a:r>
              <a:rPr lang="en-GB" i="1" dirty="0"/>
              <a:t>IFS suggests a relation that is both spatial and saturated with </a:t>
            </a:r>
            <a:r>
              <a:rPr lang="en-GB" i="1" u="sng" dirty="0"/>
              <a:t>power</a:t>
            </a:r>
            <a:r>
              <a:rPr lang="en-GB" i="1" dirty="0"/>
              <a:t>, a relation of domination, inferiority and subjugation between different spaces across the world market, </a:t>
            </a:r>
            <a:r>
              <a:rPr lang="en-GB" i="1" u="sng" dirty="0"/>
              <a:t>expressed in and through money </a:t>
            </a:r>
            <a:r>
              <a:rPr lang="en-GB" i="1" dirty="0"/>
              <a:t>and finance, which </a:t>
            </a:r>
            <a:r>
              <a:rPr lang="en-GB" i="1" u="sng" dirty="0"/>
              <a:t>penalises actors in DEEs disproportionally</a:t>
            </a:r>
            <a:r>
              <a:rPr lang="en-GB" i="1" dirty="0"/>
              <a:t>. </a:t>
            </a:r>
          </a:p>
          <a:p>
            <a:pPr marL="0" indent="0" algn="ctr">
              <a:buNone/>
            </a:pPr>
            <a:endParaRPr lang="en-GB" i="1" dirty="0"/>
          </a:p>
          <a:p>
            <a:pPr marL="0" indent="0" algn="ctr">
              <a:buNone/>
            </a:pPr>
            <a:r>
              <a:rPr lang="en-GB" i="1" dirty="0"/>
              <a:t>It expresses itself as </a:t>
            </a:r>
            <a:r>
              <a:rPr lang="en-GB" i="1" u="sng" dirty="0"/>
              <a:t>constraints on the agency of a multiplicity of social actors</a:t>
            </a:r>
            <a:r>
              <a:rPr lang="en-GB" i="1" dirty="0"/>
              <a:t>, it is directly implicated in the </a:t>
            </a:r>
            <a:r>
              <a:rPr lang="en-GB" i="1" u="sng" dirty="0"/>
              <a:t>geographical transfer of value across the world market</a:t>
            </a:r>
            <a:r>
              <a:rPr lang="en-GB" i="1" dirty="0"/>
              <a:t>, and it significantly contributes to broader patterns of </a:t>
            </a:r>
            <a:r>
              <a:rPr lang="en-GB" i="1" u="sng" dirty="0"/>
              <a:t>uneven spatial development</a:t>
            </a:r>
            <a:r>
              <a:rPr lang="en-GB" i="1" dirty="0"/>
              <a:t>. </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31657269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Current Debates: International Financial Subordination</a:t>
            </a:r>
          </a:p>
        </p:txBody>
      </p:sp>
      <p:sp>
        <p:nvSpPr>
          <p:cNvPr id="3" name="Content Placeholder 2"/>
          <p:cNvSpPr>
            <a:spLocks noGrp="1"/>
          </p:cNvSpPr>
          <p:nvPr>
            <p:ph idx="1"/>
          </p:nvPr>
        </p:nvSpPr>
        <p:spPr/>
        <p:txBody>
          <a:bodyPr>
            <a:normAutofit/>
          </a:bodyPr>
          <a:lstStyle/>
          <a:p>
            <a:pPr marL="0" indent="0">
              <a:buNone/>
            </a:pPr>
            <a:endParaRPr lang="en-GB" b="1" dirty="0"/>
          </a:p>
          <a:p>
            <a:pPr marL="0" indent="0">
              <a:buNone/>
            </a:pPr>
            <a:r>
              <a:rPr lang="en-GB" b="1" dirty="0"/>
              <a:t>Key features: </a:t>
            </a:r>
          </a:p>
          <a:p>
            <a:pPr marL="0" indent="0">
              <a:buNone/>
            </a:pPr>
            <a:endParaRPr lang="en-GB" b="1" dirty="0"/>
          </a:p>
          <a:p>
            <a:r>
              <a:rPr lang="en-GB" u="sng" dirty="0"/>
              <a:t>Structural: </a:t>
            </a:r>
            <a:r>
              <a:rPr lang="en-GB" dirty="0"/>
              <a:t>Subordination emanates from asymmetric productive and financial structure of global economy (production: sectoral specialisation and value added (GVCs/GPNs); financial: dollar dominance and financial centres) rather than domestic policy failures</a:t>
            </a:r>
          </a:p>
          <a:p>
            <a:pPr marL="0" indent="0">
              <a:buNone/>
            </a:pPr>
            <a:endParaRPr lang="en-GB" dirty="0"/>
          </a:p>
          <a:p>
            <a:r>
              <a:rPr lang="en-GB" u="sng" dirty="0"/>
              <a:t>Systemic: </a:t>
            </a:r>
            <a:r>
              <a:rPr lang="en-GB" dirty="0"/>
              <a:t>Subordination inherent part of global capitalism: creation, transfer, storage and realisation of value on the global scale (Bonizzi et al. 2022) </a:t>
            </a:r>
          </a:p>
          <a:p>
            <a:pPr marL="0" indent="0">
              <a:buNone/>
            </a:pPr>
            <a:endParaRPr lang="en-GB" dirty="0"/>
          </a:p>
          <a:p>
            <a:r>
              <a:rPr lang="en-GB" dirty="0"/>
              <a:t>Foregrounds </a:t>
            </a:r>
            <a:r>
              <a:rPr lang="en-GB" u="sng" dirty="0"/>
              <a:t>agency within structures</a:t>
            </a:r>
            <a:r>
              <a:rPr lang="en-GB" dirty="0"/>
              <a:t>- non deterministic &gt; Variegation</a:t>
            </a:r>
          </a:p>
          <a:p>
            <a:endParaRPr lang="en-GB" dirty="0"/>
          </a:p>
        </p:txBody>
      </p:sp>
    </p:spTree>
    <p:extLst>
      <p:ext uri="{BB962C8B-B14F-4D97-AF65-F5344CB8AC3E}">
        <p14:creationId xmlns:p14="http://schemas.microsoft.com/office/powerpoint/2010/main" val="2004069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Theoretical Underpinnings </a:t>
            </a:r>
          </a:p>
        </p:txBody>
      </p:sp>
      <p:sp>
        <p:nvSpPr>
          <p:cNvPr id="3" name="Content Placeholder 2"/>
          <p:cNvSpPr>
            <a:spLocks noGrp="1"/>
          </p:cNvSpPr>
          <p:nvPr>
            <p:ph idx="1"/>
          </p:nvPr>
        </p:nvSpPr>
        <p:spPr/>
        <p:txBody>
          <a:bodyPr/>
          <a:lstStyle/>
          <a:p>
            <a:pPr marL="457200" indent="-457200">
              <a:buFont typeface="+mj-lt"/>
              <a:buAutoNum type="arabicPeriod"/>
            </a:pPr>
            <a:r>
              <a:rPr lang="en-GB" b="1" dirty="0"/>
              <a:t>Dependency Theory (e.g. : </a:t>
            </a:r>
            <a:r>
              <a:rPr lang="en-GB" b="1" dirty="0" err="1"/>
              <a:t>Prebisch</a:t>
            </a:r>
            <a:r>
              <a:rPr lang="en-GB" b="1" dirty="0"/>
              <a:t>, 1939; Nkrumah, 1965; Amin, 1974; Tavares, 1985)</a:t>
            </a:r>
          </a:p>
          <a:p>
            <a:pPr marL="635000" lvl="1" indent="-457200">
              <a:buFont typeface="Wingdings" panose="05000000000000000000" pitchFamily="2" charset="2"/>
              <a:buChar char="§"/>
            </a:pPr>
            <a:endParaRPr lang="en-GB" dirty="0"/>
          </a:p>
          <a:p>
            <a:pPr marL="177800" lvl="1" indent="0">
              <a:buNone/>
            </a:pPr>
            <a:endParaRPr lang="en-GB" dirty="0"/>
          </a:p>
          <a:p>
            <a:pPr marL="285750" indent="-285750"/>
            <a:r>
              <a:rPr lang="en-GB" u="sng" dirty="0"/>
              <a:t>Conceptual lens: </a:t>
            </a:r>
            <a:r>
              <a:rPr lang="en-GB" dirty="0"/>
              <a:t>Core-periphery relations; Historical approach to development; structures and tendencies of capitalism </a:t>
            </a:r>
          </a:p>
          <a:p>
            <a:pPr marL="285750" indent="-285750"/>
            <a:endParaRPr lang="en-GB" dirty="0"/>
          </a:p>
          <a:p>
            <a:pPr marL="285750" indent="-285750"/>
            <a:r>
              <a:rPr lang="en-GB" u="sng" dirty="0"/>
              <a:t>Structural driver of IFS: </a:t>
            </a:r>
            <a:r>
              <a:rPr lang="en-GB" dirty="0"/>
              <a:t>Colonial systems of production and extraction that also impact the financial system in the periphery (e.g. foreign dominated banking systems; dominance of external conditions)</a:t>
            </a:r>
          </a:p>
          <a:p>
            <a:pPr marL="285750" indent="-285750"/>
            <a:endParaRPr lang="en-GB" dirty="0"/>
          </a:p>
          <a:p>
            <a:pPr marL="285750" indent="-285750"/>
            <a:r>
              <a:rPr lang="en-GB" u="sng" dirty="0"/>
              <a:t>Main empirical manifestation: </a:t>
            </a:r>
            <a:r>
              <a:rPr lang="en-GB" dirty="0"/>
              <a:t>Actors in periphery pay higher prices for finance </a:t>
            </a:r>
          </a:p>
          <a:p>
            <a:pPr marL="285750" indent="-285750"/>
            <a:endParaRPr lang="en-GB" dirty="0"/>
          </a:p>
          <a:p>
            <a:pPr marL="285750" indent="-285750"/>
            <a:r>
              <a:rPr lang="en-GB" u="sng" dirty="0"/>
              <a:t>Recent work</a:t>
            </a:r>
            <a:r>
              <a:rPr lang="en-GB" dirty="0"/>
              <a:t>: e.g. Koddenbrock et al. 2022; Musthaq, 2021, Khafagy, 2025)</a:t>
            </a:r>
          </a:p>
          <a:p>
            <a:pPr marL="177800" lvl="1" indent="0">
              <a:buNone/>
            </a:pPr>
            <a:endParaRPr lang="en-GB" dirty="0"/>
          </a:p>
        </p:txBody>
      </p:sp>
      <p:sp>
        <p:nvSpPr>
          <p:cNvPr id="4" name="Slide Number Placeholder 3"/>
          <p:cNvSpPr>
            <a:spLocks noGrp="1"/>
          </p:cNvSpPr>
          <p:nvPr>
            <p:ph type="sldNum" sz="quarter" idx="12"/>
          </p:nvPr>
        </p:nvSpPr>
        <p:spPr>
          <a:xfrm>
            <a:off x="4724400" y="6356350"/>
            <a:ext cx="27432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CF6240-9E87-4B6D-B911-A3B9801C817A}" type="slidenum">
              <a:rPr lang="en-GB" smtClean="0"/>
              <a:pPr/>
              <a:t>29</a:t>
            </a:fld>
            <a:endParaRPr lang="en-GB"/>
          </a:p>
        </p:txBody>
      </p:sp>
    </p:spTree>
    <p:extLst>
      <p:ext uri="{BB962C8B-B14F-4D97-AF65-F5344CB8AC3E}">
        <p14:creationId xmlns:p14="http://schemas.microsoft.com/office/powerpoint/2010/main" val="3394160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89B59-9B80-8A03-61AC-BCBFD0935B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919255-0043-5D3D-C428-52B89B21AFB5}"/>
              </a:ext>
            </a:extLst>
          </p:cNvPr>
          <p:cNvSpPr>
            <a:spLocks noGrp="1"/>
          </p:cNvSpPr>
          <p:nvPr>
            <p:ph type="title"/>
          </p:nvPr>
        </p:nvSpPr>
        <p:spPr/>
        <p:txBody>
          <a:bodyPr/>
          <a:lstStyle/>
          <a:p>
            <a:r>
              <a:rPr lang="en-GB" dirty="0"/>
              <a:t>Theoretical Underpinnings </a:t>
            </a:r>
          </a:p>
        </p:txBody>
      </p:sp>
      <p:sp>
        <p:nvSpPr>
          <p:cNvPr id="3" name="Content Placeholder 2">
            <a:extLst>
              <a:ext uri="{FF2B5EF4-FFF2-40B4-BE49-F238E27FC236}">
                <a16:creationId xmlns:a16="http://schemas.microsoft.com/office/drawing/2014/main" id="{E4A2D8ED-91DA-D9C3-61EB-2E402C817C46}"/>
              </a:ext>
            </a:extLst>
          </p:cNvPr>
          <p:cNvSpPr>
            <a:spLocks noGrp="1"/>
          </p:cNvSpPr>
          <p:nvPr>
            <p:ph idx="1"/>
          </p:nvPr>
        </p:nvSpPr>
        <p:spPr/>
        <p:txBody>
          <a:bodyPr/>
          <a:lstStyle/>
          <a:p>
            <a:pPr marL="0" indent="0">
              <a:buNone/>
            </a:pPr>
            <a:r>
              <a:rPr lang="en-GB" b="1" dirty="0"/>
              <a:t>2. Post-Keynesian Currency Hierarchy Theory (e.g. </a:t>
            </a:r>
            <a:r>
              <a:rPr lang="en-GB" b="1" dirty="0" err="1"/>
              <a:t>Belluzo</a:t>
            </a:r>
            <a:r>
              <a:rPr lang="en-GB" b="1" dirty="0"/>
              <a:t> and Carneiro, 2004; Riese, 2001; Prates and Andrade, 2013; Kaltenbrunner, 2015; Bonizzi, 2017)</a:t>
            </a:r>
          </a:p>
          <a:p>
            <a:pPr marL="0" indent="0">
              <a:buNone/>
            </a:pPr>
            <a:endParaRPr lang="en-GB" b="1" dirty="0"/>
          </a:p>
          <a:p>
            <a:pPr marL="285750" indent="-285750"/>
            <a:endParaRPr lang="en-GB" u="sng" dirty="0"/>
          </a:p>
          <a:p>
            <a:pPr marL="285750" indent="-285750"/>
            <a:r>
              <a:rPr lang="en-GB" u="sng" dirty="0"/>
              <a:t>Conceptual lens: </a:t>
            </a:r>
            <a:r>
              <a:rPr lang="en-GB" dirty="0"/>
              <a:t>Monetary hierarchies – Ability of domestic currencies to assume money functions in the international economy – international liquidity premium </a:t>
            </a:r>
          </a:p>
          <a:p>
            <a:pPr marL="285750" indent="-285750"/>
            <a:endParaRPr lang="en-GB" dirty="0"/>
          </a:p>
          <a:p>
            <a:pPr marL="285750" indent="-285750"/>
            <a:r>
              <a:rPr lang="en-GB" u="sng" dirty="0"/>
              <a:t>Main driver of IFS: B</a:t>
            </a:r>
            <a:r>
              <a:rPr lang="en-GB" dirty="0"/>
              <a:t>alance of payments constraint and structure of global financial markets</a:t>
            </a:r>
          </a:p>
          <a:p>
            <a:pPr marL="285750" indent="-285750"/>
            <a:endParaRPr lang="en-GB" dirty="0"/>
          </a:p>
          <a:p>
            <a:pPr marL="285750" indent="-285750"/>
            <a:r>
              <a:rPr lang="en-GB" u="sng" dirty="0"/>
              <a:t>Main empirical manifestation</a:t>
            </a:r>
            <a:r>
              <a:rPr lang="en-GB" dirty="0"/>
              <a:t>: External vulnerability, exchange rate volatility, higher interest rates</a:t>
            </a:r>
          </a:p>
          <a:p>
            <a:pPr marL="285750" indent="-285750"/>
            <a:endParaRPr lang="en-GB" dirty="0"/>
          </a:p>
          <a:p>
            <a:pPr marL="285750" indent="-285750"/>
            <a:r>
              <a:rPr lang="en-GB" u="sng" dirty="0"/>
              <a:t>Recent work: </a:t>
            </a:r>
            <a:r>
              <a:rPr lang="en-GB" dirty="0"/>
              <a:t>Bonizzi and Kaltenbrunner, 2024; de Paula et al. 2025; Orsi et al. 2026</a:t>
            </a:r>
            <a:endParaRPr lang="en-GB" u="sng" dirty="0"/>
          </a:p>
        </p:txBody>
      </p:sp>
      <p:sp>
        <p:nvSpPr>
          <p:cNvPr id="4" name="Slide Number Placeholder 3">
            <a:extLst>
              <a:ext uri="{FF2B5EF4-FFF2-40B4-BE49-F238E27FC236}">
                <a16:creationId xmlns:a16="http://schemas.microsoft.com/office/drawing/2014/main" id="{B4EC8705-7A6A-CD69-8272-B6B8051AE7CC}"/>
              </a:ext>
            </a:extLst>
          </p:cNvPr>
          <p:cNvSpPr>
            <a:spLocks noGrp="1"/>
          </p:cNvSpPr>
          <p:nvPr>
            <p:ph type="sldNum" sz="quarter" idx="12"/>
          </p:nvPr>
        </p:nvSpPr>
        <p:spPr>
          <a:xfrm>
            <a:off x="4724400" y="6356350"/>
            <a:ext cx="27432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CF6240-9E87-4B6D-B911-A3B9801C817A}" type="slidenum">
              <a:rPr lang="en-GB" smtClean="0"/>
              <a:pPr/>
              <a:t>30</a:t>
            </a:fld>
            <a:endParaRPr lang="en-GB"/>
          </a:p>
        </p:txBody>
      </p:sp>
    </p:spTree>
    <p:extLst>
      <p:ext uri="{BB962C8B-B14F-4D97-AF65-F5344CB8AC3E}">
        <p14:creationId xmlns:p14="http://schemas.microsoft.com/office/powerpoint/2010/main" val="1842866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847B2-2243-566D-F004-EAAF6D1236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357BF7-15CE-8069-B5CA-0D8BFCFFE64F}"/>
              </a:ext>
            </a:extLst>
          </p:cNvPr>
          <p:cNvSpPr>
            <a:spLocks noGrp="1"/>
          </p:cNvSpPr>
          <p:nvPr>
            <p:ph type="title"/>
          </p:nvPr>
        </p:nvSpPr>
        <p:spPr/>
        <p:txBody>
          <a:bodyPr/>
          <a:lstStyle/>
          <a:p>
            <a:r>
              <a:rPr lang="en-GB" dirty="0"/>
              <a:t>Theoretical Underpinnings </a:t>
            </a:r>
          </a:p>
        </p:txBody>
      </p:sp>
      <p:sp>
        <p:nvSpPr>
          <p:cNvPr id="3" name="Content Placeholder 2">
            <a:extLst>
              <a:ext uri="{FF2B5EF4-FFF2-40B4-BE49-F238E27FC236}">
                <a16:creationId xmlns:a16="http://schemas.microsoft.com/office/drawing/2014/main" id="{F14DDA3F-20DD-362A-A61D-A825B6DBB6BA}"/>
              </a:ext>
            </a:extLst>
          </p:cNvPr>
          <p:cNvSpPr>
            <a:spLocks noGrp="1"/>
          </p:cNvSpPr>
          <p:nvPr>
            <p:ph idx="1"/>
          </p:nvPr>
        </p:nvSpPr>
        <p:spPr/>
        <p:txBody>
          <a:bodyPr/>
          <a:lstStyle/>
          <a:p>
            <a:pPr marL="0" indent="0">
              <a:buNone/>
            </a:pPr>
            <a:r>
              <a:rPr lang="en-GB" b="1" dirty="0"/>
              <a:t>3. Marxist Theories (classic theory of imperialism: Luxemburg, Lenin, </a:t>
            </a:r>
            <a:r>
              <a:rPr lang="en-GB" b="1" dirty="0" err="1"/>
              <a:t>Hilferding</a:t>
            </a:r>
            <a:r>
              <a:rPr lang="en-GB" b="1" dirty="0"/>
              <a:t>; Becker et al. 2010; Painceira, 2012; Powell, 2013; Alami, 2019) </a:t>
            </a:r>
          </a:p>
          <a:p>
            <a:pPr marL="0" indent="0">
              <a:buNone/>
            </a:pPr>
            <a:endParaRPr lang="en-GB" b="1" dirty="0"/>
          </a:p>
          <a:p>
            <a:endParaRPr lang="en-GB" u="sng" dirty="0"/>
          </a:p>
          <a:p>
            <a:r>
              <a:rPr lang="en-GB" u="sng" dirty="0"/>
              <a:t>Conceptual lens: </a:t>
            </a:r>
            <a:r>
              <a:rPr lang="en-GB" dirty="0"/>
              <a:t>Class conflict and imperialism </a:t>
            </a:r>
          </a:p>
          <a:p>
            <a:endParaRPr lang="en-GB" dirty="0"/>
          </a:p>
          <a:p>
            <a:r>
              <a:rPr lang="en-GB" u="sng" dirty="0"/>
              <a:t>Main driver of IFS: </a:t>
            </a:r>
            <a:r>
              <a:rPr lang="en-GB" dirty="0"/>
              <a:t>Coerced integration into world market and interest of finance capital</a:t>
            </a:r>
          </a:p>
          <a:p>
            <a:endParaRPr lang="en-GB" dirty="0"/>
          </a:p>
          <a:p>
            <a:r>
              <a:rPr lang="en-GB" u="sng" dirty="0"/>
              <a:t>Empirical manifestation: </a:t>
            </a:r>
            <a:r>
              <a:rPr lang="en-GB" dirty="0"/>
              <a:t>Sustained value transfer from core to periphery and squeezing of working class to ensure stable integration into world market</a:t>
            </a:r>
          </a:p>
          <a:p>
            <a:pPr marL="0" indent="0">
              <a:buNone/>
            </a:pPr>
            <a:endParaRPr lang="en-GB" dirty="0"/>
          </a:p>
          <a:p>
            <a:r>
              <a:rPr lang="en-GB" u="sng" dirty="0"/>
              <a:t>Recent work: </a:t>
            </a:r>
            <a:r>
              <a:rPr lang="en-GB" dirty="0"/>
              <a:t>e.g. </a:t>
            </a:r>
            <a:r>
              <a:rPr lang="en-GB" dirty="0" err="1"/>
              <a:t>Lapavitsas</a:t>
            </a:r>
            <a:r>
              <a:rPr lang="en-GB" dirty="0"/>
              <a:t>, 2026; Alami, 2025</a:t>
            </a:r>
            <a:endParaRPr lang="en-GB" u="sng" dirty="0"/>
          </a:p>
          <a:p>
            <a:pPr marL="635000" lvl="1" indent="-457200">
              <a:buFont typeface="Wingdings" panose="05000000000000000000" pitchFamily="2" charset="2"/>
              <a:buChar char="§"/>
            </a:pPr>
            <a:endParaRPr lang="en-GB" dirty="0"/>
          </a:p>
        </p:txBody>
      </p:sp>
      <p:sp>
        <p:nvSpPr>
          <p:cNvPr id="4" name="Slide Number Placeholder 3">
            <a:extLst>
              <a:ext uri="{FF2B5EF4-FFF2-40B4-BE49-F238E27FC236}">
                <a16:creationId xmlns:a16="http://schemas.microsoft.com/office/drawing/2014/main" id="{80D26F4D-010C-2EEE-C934-B121E3198E7C}"/>
              </a:ext>
            </a:extLst>
          </p:cNvPr>
          <p:cNvSpPr>
            <a:spLocks noGrp="1"/>
          </p:cNvSpPr>
          <p:nvPr>
            <p:ph type="sldNum" sz="quarter" idx="12"/>
          </p:nvPr>
        </p:nvSpPr>
        <p:spPr>
          <a:xfrm>
            <a:off x="4724400" y="6356350"/>
            <a:ext cx="27432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CF6240-9E87-4B6D-B911-A3B9801C817A}" type="slidenum">
              <a:rPr lang="en-GB" smtClean="0"/>
              <a:pPr/>
              <a:t>31</a:t>
            </a:fld>
            <a:endParaRPr lang="en-GB"/>
          </a:p>
        </p:txBody>
      </p:sp>
    </p:spTree>
    <p:extLst>
      <p:ext uri="{BB962C8B-B14F-4D97-AF65-F5344CB8AC3E}">
        <p14:creationId xmlns:p14="http://schemas.microsoft.com/office/powerpoint/2010/main" val="1325058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29DA3-5A0C-9C3A-9CD6-A70238057215}"/>
              </a:ext>
            </a:extLst>
          </p:cNvPr>
          <p:cNvSpPr>
            <a:spLocks noGrp="1"/>
          </p:cNvSpPr>
          <p:nvPr>
            <p:ph type="title"/>
          </p:nvPr>
        </p:nvSpPr>
        <p:spPr/>
        <p:txBody>
          <a:bodyPr/>
          <a:lstStyle/>
          <a:p>
            <a:r>
              <a:rPr lang="en-GB" dirty="0"/>
              <a:t>Current Debates: Currency Hierarchy and International Financial Subordination</a:t>
            </a:r>
          </a:p>
        </p:txBody>
      </p:sp>
      <p:sp>
        <p:nvSpPr>
          <p:cNvPr id="3" name="Content Placeholder 2">
            <a:extLst>
              <a:ext uri="{FF2B5EF4-FFF2-40B4-BE49-F238E27FC236}">
                <a16:creationId xmlns:a16="http://schemas.microsoft.com/office/drawing/2014/main" id="{C8694CB3-5B31-C711-2722-997EAA6A2E9E}"/>
              </a:ext>
            </a:extLst>
          </p:cNvPr>
          <p:cNvSpPr>
            <a:spLocks noGrp="1"/>
          </p:cNvSpPr>
          <p:nvPr>
            <p:ph idx="1"/>
          </p:nvPr>
        </p:nvSpPr>
        <p:spPr/>
        <p:txBody>
          <a:bodyPr/>
          <a:lstStyle/>
          <a:p>
            <a:r>
              <a:rPr lang="en-GB" dirty="0"/>
              <a:t>Application of Keynes’ liquidity preference theory and “own rate of return” to the open economy and international currencies </a:t>
            </a:r>
          </a:p>
          <a:p>
            <a:endParaRPr lang="en-GB" dirty="0"/>
          </a:p>
          <a:p>
            <a:r>
              <a:rPr lang="en-GB" dirty="0"/>
              <a:t>One currency (currently the US Dollar) is </a:t>
            </a:r>
            <a:r>
              <a:rPr lang="en-GB" i="1" dirty="0"/>
              <a:t>the </a:t>
            </a:r>
            <a:r>
              <a:rPr lang="en-GB" dirty="0"/>
              <a:t>money of the system and demand/returns of other currencies are determined vis-à-vis that currency &gt; hierarchy of currencies </a:t>
            </a:r>
          </a:p>
          <a:p>
            <a:pPr lvl="1"/>
            <a:r>
              <a:rPr lang="en-GB" dirty="0"/>
              <a:t>Currencies lower down the hierarchy need to offer higher returns to compensate for lower liquidity premium </a:t>
            </a:r>
          </a:p>
          <a:p>
            <a:pPr lvl="1"/>
            <a:r>
              <a:rPr lang="en-GB" dirty="0"/>
              <a:t>Currencies lower down the hierarchy are more sensitive to changes in international liquidity preference (the global financial cycle)</a:t>
            </a:r>
          </a:p>
          <a:p>
            <a:pPr lvl="1"/>
            <a:r>
              <a:rPr lang="en-GB" dirty="0"/>
              <a:t>Currencies lower down the hierarchies need to engage in macroeconomic, regulatory, and institutional practices to increase the “liquidity” of their currencies (e.g. reserve accumulation, “de-risking” state action; capital account deregulation; financial market development etc.) </a:t>
            </a:r>
          </a:p>
          <a:p>
            <a:pPr lvl="1"/>
            <a:endParaRPr lang="en-GB" dirty="0"/>
          </a:p>
          <a:p>
            <a:r>
              <a:rPr lang="en-GB" dirty="0"/>
              <a:t>Currency hierarchy as PK leg of International Financial Subordination research agenda </a:t>
            </a:r>
          </a:p>
        </p:txBody>
      </p:sp>
    </p:spTree>
    <p:extLst>
      <p:ext uri="{BB962C8B-B14F-4D97-AF65-F5344CB8AC3E}">
        <p14:creationId xmlns:p14="http://schemas.microsoft.com/office/powerpoint/2010/main" val="3876057143"/>
      </p:ext>
    </p:extLst>
  </p:cSld>
  <p:clrMapOvr>
    <a:masterClrMapping/>
  </p:clrMapOvr>
</p:sld>
</file>

<file path=ppt/theme/theme1.xml><?xml version="1.0" encoding="utf-8"?>
<a:theme xmlns:a="http://schemas.openxmlformats.org/drawingml/2006/main" name="Office Theme">
  <a:themeElements>
    <a:clrScheme name="Custom 260">
      <a:dk1>
        <a:srgbClr val="212121"/>
      </a:dk1>
      <a:lt1>
        <a:srgbClr val="FFFFFF"/>
      </a:lt1>
      <a:dk2>
        <a:srgbClr val="FF4E36"/>
      </a:dk2>
      <a:lt2>
        <a:srgbClr val="F6EEE5"/>
      </a:lt2>
      <a:accent1>
        <a:srgbClr val="FF4E36"/>
      </a:accent1>
      <a:accent2>
        <a:srgbClr val="910000"/>
      </a:accent2>
      <a:accent3>
        <a:srgbClr val="032C45"/>
      </a:accent3>
      <a:accent4>
        <a:srgbClr val="4D14D5"/>
      </a:accent4>
      <a:accent5>
        <a:srgbClr val="F6EEE5"/>
      </a:accent5>
      <a:accent6>
        <a:srgbClr val="DEDEDE"/>
      </a:accent6>
      <a:hlink>
        <a:srgbClr val="FF4E36"/>
      </a:hlink>
      <a:folHlink>
        <a:srgbClr val="910000"/>
      </a:folHlink>
    </a:clrScheme>
    <a:fontScheme name="Custom 112">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BS Presentation Template (16_9) v02" id="{833A7409-411C-4933-AD04-3D45CD0114BC}" vid="{8DFEF9C5-4E72-490D-9373-D1D3DE1F23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82F596DCED5F46B6EA85690F6C95FF" ma:contentTypeVersion="18" ma:contentTypeDescription="Create a new document." ma:contentTypeScope="" ma:versionID="f6929198165494bfadc9daa4d4224487">
  <xsd:schema xmlns:xsd="http://www.w3.org/2001/XMLSchema" xmlns:xs="http://www.w3.org/2001/XMLSchema" xmlns:p="http://schemas.microsoft.com/office/2006/metadata/properties" xmlns:ns3="eae82cf0-e959-40c1-a86d-9de1541f13b9" xmlns:ns4="70c94415-ce79-49cb-be9e-55305b742718" targetNamespace="http://schemas.microsoft.com/office/2006/metadata/properties" ma:root="true" ma:fieldsID="bfbd55b93743d2e87796ea6fd7ef8d72" ns3:_="" ns4:_="">
    <xsd:import namespace="eae82cf0-e959-40c1-a86d-9de1541f13b9"/>
    <xsd:import namespace="70c94415-ce79-49cb-be9e-55305b74271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e82cf0-e959-40c1-a86d-9de1541f13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0c94415-ce79-49cb-be9e-55305b74271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ae82cf0-e959-40c1-a86d-9de1541f13b9" xsi:nil="true"/>
  </documentManagement>
</p:properties>
</file>

<file path=customXml/itemProps1.xml><?xml version="1.0" encoding="utf-8"?>
<ds:datastoreItem xmlns:ds="http://schemas.openxmlformats.org/officeDocument/2006/customXml" ds:itemID="{D2C7E55D-47AD-44F5-AAF6-1EC3A959CDEC}">
  <ds:schemaRefs>
    <ds:schemaRef ds:uri="http://schemas.microsoft.com/sharepoint/v3/contenttype/forms"/>
  </ds:schemaRefs>
</ds:datastoreItem>
</file>

<file path=customXml/itemProps2.xml><?xml version="1.0" encoding="utf-8"?>
<ds:datastoreItem xmlns:ds="http://schemas.openxmlformats.org/officeDocument/2006/customXml" ds:itemID="{F3FBBBAA-7CE1-4234-BD0A-DFEA880A3E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e82cf0-e959-40c1-a86d-9de1541f13b9"/>
    <ds:schemaRef ds:uri="70c94415-ce79-49cb-be9e-55305b7427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9EBF30-7829-478C-9DA8-025B92500717}">
  <ds:schemaRefs>
    <ds:schemaRef ds:uri="http://purl.org/dc/terms/"/>
    <ds:schemaRef ds:uri="http://schemas.openxmlformats.org/package/2006/metadata/core-properties"/>
    <ds:schemaRef ds:uri="eae82cf0-e959-40c1-a86d-9de1541f13b9"/>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70c94415-ce79-49cb-be9e-55305b74271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3180</TotalTime>
  <Words>3282</Words>
  <Application>Microsoft Office PowerPoint</Application>
  <PresentationFormat>Widescreen</PresentationFormat>
  <Paragraphs>425</Paragraphs>
  <Slides>32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vt:lpstr>
      <vt:lpstr>Arial</vt:lpstr>
      <vt:lpstr>Calibri</vt:lpstr>
      <vt:lpstr>Georgia</vt:lpstr>
      <vt:lpstr>Wingdings</vt:lpstr>
      <vt:lpstr>Office Theme</vt:lpstr>
      <vt:lpstr>An Introduction to Post-Keynesian Economics</vt:lpstr>
      <vt:lpstr>Post-Keynesian Economics: Development </vt:lpstr>
      <vt:lpstr>Post-Keynesian Economics: Development and Streams </vt:lpstr>
      <vt:lpstr>Post-Keynesian Econ</vt:lpstr>
      <vt:lpstr>Outline</vt:lpstr>
      <vt:lpstr>PowerPoint Presentation</vt:lpstr>
      <vt:lpstr>Keynesian vs. Neoclassical Theory</vt:lpstr>
      <vt:lpstr>Keynesian vs. Marxian Theory</vt:lpstr>
      <vt:lpstr>Fundamental  uncertainty</vt:lpstr>
      <vt:lpstr>Foundation 1: Fundamental Uncertainty</vt:lpstr>
      <vt:lpstr>Foundation 2: Classes, Social Conflict, and Institutions </vt:lpstr>
      <vt:lpstr>Foundation 3: Rejection of Say’s Law and Effective Demand </vt:lpstr>
      <vt:lpstr>Macroeconomic Dynamics 1: Investment creates Savings</vt:lpstr>
      <vt:lpstr>Investment creates Savings through the Multiplier </vt:lpstr>
      <vt:lpstr>Macroeconomic Dynamics 2: Involuntary Unemployment  </vt:lpstr>
      <vt:lpstr>Macroeconomic Dynamics 2: Unemployment</vt:lpstr>
      <vt:lpstr>Macroeconomic Dynamics 3: Monetary production economy and endogenous money </vt:lpstr>
      <vt:lpstr>Macroeconomic Dynamics 3: Monetary production economy and endogenous money </vt:lpstr>
      <vt:lpstr>Macroeconomic Dynamics 4: Inherent and endogenous instability of financially sophisticated capitalist economy </vt:lpstr>
      <vt:lpstr>Inherent and endogenous financial fragility and instability </vt:lpstr>
      <vt:lpstr>Macroeconomic Dynamics 5: The supply side: Hysteresis and Cumulative Causation</vt:lpstr>
      <vt:lpstr>Outcomes: Paradoxes of market economies</vt:lpstr>
      <vt:lpstr>Outcome: Economic Policy </vt:lpstr>
      <vt:lpstr>Current debates in PKE</vt:lpstr>
      <vt:lpstr>Current Debates</vt:lpstr>
      <vt:lpstr>Current Debates: International Financial Subordination</vt:lpstr>
      <vt:lpstr>Current Debates: International Financial Subordination</vt:lpstr>
      <vt:lpstr>Current Debates: International Financial Subordination</vt:lpstr>
      <vt:lpstr>Theoretical Underpinnings </vt:lpstr>
      <vt:lpstr>Theoretical Underpinnings </vt:lpstr>
      <vt:lpstr>Theoretical Underpinnings </vt:lpstr>
      <vt:lpstr>Current Debates: Currency Hierarchy and International Financial Subordination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Sean Gledhill</dc:creator>
  <cp:lastModifiedBy>Annina Kaltenbrunner</cp:lastModifiedBy>
  <cp:revision>38</cp:revision>
  <dcterms:created xsi:type="dcterms:W3CDTF">2024-06-17T09:57:46Z</dcterms:created>
  <dcterms:modified xsi:type="dcterms:W3CDTF">2026-06-22T07:25:36Z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0x0101004F82F596DCED5F46B6EA85690F6C95FF</vt:lpwstr>
  </property>
  <property fmtid="{D5CDD505-2E9C-101B-9397-08002B2CF9AE}" pid="3" name="MediaServiceImageTags">
    <vt:lpwstr/>
  </property>
</Properties>
</file>