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1"/>
  </p:notesMasterIdLst>
  <p:handoutMasterIdLst>
    <p:handoutMasterId r:id="rId32"/>
  </p:handoutMasterIdLst>
  <p:sldIdLst>
    <p:sldId id="258" r:id="rId5"/>
    <p:sldId id="321" r:id="rId6"/>
    <p:sldId id="296" r:id="rId7"/>
    <p:sldId id="320" r:id="rId8"/>
    <p:sldId id="301" r:id="rId9"/>
    <p:sldId id="299" r:id="rId10"/>
    <p:sldId id="302" r:id="rId11"/>
    <p:sldId id="259" r:id="rId12"/>
    <p:sldId id="304" r:id="rId13"/>
    <p:sldId id="305" r:id="rId14"/>
    <p:sldId id="307" r:id="rId15"/>
    <p:sldId id="310" r:id="rId16"/>
    <p:sldId id="311" r:id="rId17"/>
    <p:sldId id="274" r:id="rId18"/>
    <p:sldId id="262" r:id="rId19"/>
    <p:sldId id="312" r:id="rId20"/>
    <p:sldId id="313" r:id="rId21"/>
    <p:sldId id="308" r:id="rId22"/>
    <p:sldId id="279" r:id="rId23"/>
    <p:sldId id="314" r:id="rId24"/>
    <p:sldId id="315" r:id="rId25"/>
    <p:sldId id="316" r:id="rId26"/>
    <p:sldId id="317" r:id="rId27"/>
    <p:sldId id="318" r:id="rId28"/>
    <p:sldId id="292" r:id="rId29"/>
    <p:sldId id="319"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521415D9-36F7-43E2-AB2F-B90AF26B5E84}">
      <p14:sectionLst xmlns:p14="http://schemas.microsoft.com/office/powerpoint/2010/main">
        <p14:section name="Abschnitt ohne Titel" id="{AEF24628-A389-E24B-8745-AFE9AC3CEF60}">
          <p14:sldIdLst>
            <p14:sldId id="258"/>
            <p14:sldId id="321"/>
            <p14:sldId id="296"/>
            <p14:sldId id="320"/>
            <p14:sldId id="301"/>
            <p14:sldId id="299"/>
            <p14:sldId id="302"/>
            <p14:sldId id="259"/>
            <p14:sldId id="304"/>
            <p14:sldId id="305"/>
            <p14:sldId id="307"/>
            <p14:sldId id="310"/>
            <p14:sldId id="311"/>
            <p14:sldId id="274"/>
            <p14:sldId id="262"/>
            <p14:sldId id="312"/>
            <p14:sldId id="313"/>
            <p14:sldId id="308"/>
            <p14:sldId id="279"/>
            <p14:sldId id="314"/>
            <p14:sldId id="315"/>
            <p14:sldId id="316"/>
            <p14:sldId id="317"/>
            <p14:sldId id="318"/>
            <p14:sldId id="292"/>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93" autoAdjust="0"/>
    <p:restoredTop sz="99142" autoAdjust="0"/>
  </p:normalViewPr>
  <p:slideViewPr>
    <p:cSldViewPr snapToGrid="0" showGuides="1">
      <p:cViewPr varScale="1">
        <p:scale>
          <a:sx n="73" d="100"/>
          <a:sy n="73" d="100"/>
        </p:scale>
        <p:origin x="-1050" y="-102"/>
      </p:cViewPr>
      <p:guideLst>
        <p:guide orient="horz" pos="2084"/>
        <p:guide pos="55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7" d="100"/>
          <a:sy n="67" d="100"/>
        </p:scale>
        <p:origin x="-2796" y="-108"/>
      </p:cViewPr>
      <p:guideLst>
        <p:guide orient="horz" pos="153"/>
        <p:guide pos="42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698869" y="185744"/>
            <a:ext cx="2971800" cy="457200"/>
          </a:xfrm>
          <a:prstGeom prst="rect">
            <a:avLst/>
          </a:prstGeom>
        </p:spPr>
        <p:txBody>
          <a:bodyPr vert="horz" lIns="91440" tIns="45720" rIns="91440" bIns="45720" rtlCol="0"/>
          <a:lstStyle>
            <a:lvl1pPr algn="r">
              <a:defRPr sz="1200"/>
            </a:lvl1pPr>
          </a:lstStyle>
          <a:p>
            <a:fld id="{D754285E-ACAE-D34F-9052-C5104F10FE52}" type="datetime1">
              <a:rPr lang="en-GB" smtClean="0"/>
              <a:t>06/07/2017</a:t>
            </a:fld>
            <a:endParaRPr lang="en-GB" dirty="0"/>
          </a:p>
        </p:txBody>
      </p:sp>
      <p:sp>
        <p:nvSpPr>
          <p:cNvPr id="5" name="Slide Number Placeholder 4"/>
          <p:cNvSpPr>
            <a:spLocks noGrp="1"/>
          </p:cNvSpPr>
          <p:nvPr>
            <p:ph type="sldNum" sz="quarter" idx="3"/>
          </p:nvPr>
        </p:nvSpPr>
        <p:spPr>
          <a:xfrm>
            <a:off x="3713157" y="8528045"/>
            <a:ext cx="2971800" cy="457200"/>
          </a:xfrm>
          <a:prstGeom prst="rect">
            <a:avLst/>
          </a:prstGeom>
        </p:spPr>
        <p:txBody>
          <a:bodyPr vert="horz" lIns="91440" tIns="45720" rIns="91440" bIns="45720" rtlCol="0" anchor="b"/>
          <a:lstStyle>
            <a:lvl1pPr algn="r">
              <a:defRPr sz="1200"/>
            </a:lvl1pPr>
          </a:lstStyle>
          <a:p>
            <a:fld id="{ACB20FC5-9D7D-420C-9971-0AD2288974A5}" type="slidenum">
              <a:rPr lang="en-GB" smtClean="0"/>
              <a:t>‹#›</a:t>
            </a:fld>
            <a:endParaRPr lang="en-GB"/>
          </a:p>
        </p:txBody>
      </p:sp>
      <p:pic>
        <p:nvPicPr>
          <p:cNvPr id="6" name="Picture 7" descr="Kingston_University_London_Main_RGB_HR"/>
          <p:cNvPicPr>
            <a:picLocks noChangeAspect="1" noChangeArrowheads="1"/>
          </p:cNvPicPr>
          <p:nvPr/>
        </p:nvPicPr>
        <p:blipFill>
          <a:blip r:embed="rId2" cstate="print"/>
          <a:srcRect/>
          <a:stretch>
            <a:fillRect/>
          </a:stretch>
        </p:blipFill>
        <p:spPr bwMode="auto">
          <a:xfrm>
            <a:off x="266696" y="238120"/>
            <a:ext cx="576263" cy="576263"/>
          </a:xfrm>
          <a:prstGeom prst="rect">
            <a:avLst/>
          </a:prstGeom>
          <a:noFill/>
          <a:ln w="9525">
            <a:noFill/>
            <a:miter lim="800000"/>
            <a:headEnd/>
            <a:tailEnd/>
          </a:ln>
        </p:spPr>
      </p:pic>
    </p:spTree>
    <p:extLst>
      <p:ext uri="{BB962C8B-B14F-4D97-AF65-F5344CB8AC3E}">
        <p14:creationId xmlns:p14="http://schemas.microsoft.com/office/powerpoint/2010/main" val="2028821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13173" y="185744"/>
            <a:ext cx="2971800" cy="457200"/>
          </a:xfrm>
          <a:prstGeom prst="rect">
            <a:avLst/>
          </a:prstGeom>
        </p:spPr>
        <p:txBody>
          <a:bodyPr vert="horz" lIns="91440" tIns="45720" rIns="91440" bIns="45720" rtlCol="0"/>
          <a:lstStyle>
            <a:lvl1pPr algn="r">
              <a:defRPr sz="1200"/>
            </a:lvl1pPr>
          </a:lstStyle>
          <a:p>
            <a:fld id="{C9EE7DA2-6C19-FB47-BC20-1843E05C55D7}" type="datetime1">
              <a:rPr lang="en-GB" smtClean="0"/>
              <a:t>06/07/2017</a:t>
            </a:fld>
            <a:endParaRPr lang="en-GB" dirty="0"/>
          </a:p>
        </p:txBody>
      </p:sp>
      <p:sp>
        <p:nvSpPr>
          <p:cNvPr id="4" name="Slide Image Placeholder 3"/>
          <p:cNvSpPr>
            <a:spLocks noGrp="1" noRot="1" noChangeAspect="1"/>
          </p:cNvSpPr>
          <p:nvPr>
            <p:ph type="sldImg" idx="2"/>
          </p:nvPr>
        </p:nvSpPr>
        <p:spPr>
          <a:xfrm>
            <a:off x="1143000" y="842968"/>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7" name="Slide Number Placeholder 6"/>
          <p:cNvSpPr>
            <a:spLocks noGrp="1"/>
          </p:cNvSpPr>
          <p:nvPr>
            <p:ph type="sldNum" sz="quarter" idx="5"/>
          </p:nvPr>
        </p:nvSpPr>
        <p:spPr>
          <a:xfrm>
            <a:off x="3841749" y="8556621"/>
            <a:ext cx="2971800" cy="457200"/>
          </a:xfrm>
          <a:prstGeom prst="rect">
            <a:avLst/>
          </a:prstGeom>
        </p:spPr>
        <p:txBody>
          <a:bodyPr vert="horz" lIns="91440" tIns="45720" rIns="91440" bIns="45720" rtlCol="0" anchor="b"/>
          <a:lstStyle>
            <a:lvl1pPr algn="r">
              <a:defRPr sz="1200"/>
            </a:lvl1pPr>
          </a:lstStyle>
          <a:p>
            <a:fld id="{9C9EE6ED-A02B-4105-ACF5-DC6D8E0D0414}" type="slidenum">
              <a:rPr lang="en-GB" smtClean="0"/>
              <a:t>‹#›</a:t>
            </a:fld>
            <a:endParaRPr lang="en-GB" dirty="0"/>
          </a:p>
        </p:txBody>
      </p:sp>
      <p:sp>
        <p:nvSpPr>
          <p:cNvPr id="8" name="Notes Placeholder 7"/>
          <p:cNvSpPr>
            <a:spLocks noGrp="1"/>
          </p:cNvSpPr>
          <p:nvPr>
            <p:ph type="body" sz="quarter" idx="3"/>
          </p:nvPr>
        </p:nvSpPr>
        <p:spPr>
          <a:xfrm>
            <a:off x="685800" y="4614864"/>
            <a:ext cx="5486400" cy="38433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7" descr="Kingston_University_London_Main_RGB_HR"/>
          <p:cNvPicPr>
            <a:picLocks noChangeAspect="1" noChangeArrowheads="1"/>
          </p:cNvPicPr>
          <p:nvPr/>
        </p:nvPicPr>
        <p:blipFill>
          <a:blip r:embed="rId2"/>
          <a:srcRect/>
          <a:stretch>
            <a:fillRect/>
          </a:stretch>
        </p:blipFill>
        <p:spPr bwMode="auto">
          <a:xfrm>
            <a:off x="266696" y="238120"/>
            <a:ext cx="576263" cy="576263"/>
          </a:xfrm>
          <a:prstGeom prst="rect">
            <a:avLst/>
          </a:prstGeom>
          <a:noFill/>
          <a:ln w="9525">
            <a:noFill/>
            <a:miter lim="800000"/>
            <a:headEnd/>
            <a:tailEnd/>
          </a:ln>
        </p:spPr>
      </p:pic>
    </p:spTree>
    <p:extLst>
      <p:ext uri="{BB962C8B-B14F-4D97-AF65-F5344CB8AC3E}">
        <p14:creationId xmlns:p14="http://schemas.microsoft.com/office/powerpoint/2010/main" val="36150277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81000" y="1584325"/>
            <a:ext cx="8382000" cy="4908550"/>
          </a:xfrm>
          <a:prstGeom prst="rect">
            <a:avLst/>
          </a:prstGeom>
          <a:solidFill>
            <a:srgbClr val="1195D3"/>
          </a:solidFill>
          <a:ln w="9525">
            <a:noFill/>
            <a:miter lim="800000"/>
            <a:headEnd/>
            <a:tailEnd/>
          </a:ln>
        </p:spPr>
        <p:txBody>
          <a:bodyPr wrap="none" anchor="ctr"/>
          <a:lstStyle/>
          <a:p>
            <a:pPr>
              <a:defRPr/>
            </a:pPr>
            <a:endParaRPr lang="en-GB"/>
          </a:p>
        </p:txBody>
      </p:sp>
      <p:pic>
        <p:nvPicPr>
          <p:cNvPr id="5" name="Picture 7" descr="Kingston_University_London_Main_RGB_HR"/>
          <p:cNvPicPr>
            <a:picLocks noChangeAspect="1" noChangeArrowheads="1"/>
          </p:cNvPicPr>
          <p:nvPr/>
        </p:nvPicPr>
        <p:blipFill>
          <a:blip r:embed="rId2" cstate="print"/>
          <a:srcRect/>
          <a:stretch>
            <a:fillRect/>
          </a:stretch>
        </p:blipFill>
        <p:spPr bwMode="auto">
          <a:xfrm>
            <a:off x="381000" y="381000"/>
            <a:ext cx="838200" cy="838200"/>
          </a:xfrm>
          <a:prstGeom prst="rect">
            <a:avLst/>
          </a:prstGeom>
          <a:noFill/>
          <a:ln w="9525">
            <a:noFill/>
            <a:miter lim="800000"/>
            <a:headEnd/>
            <a:tailEnd/>
          </a:ln>
        </p:spPr>
      </p:pic>
      <p:cxnSp>
        <p:nvCxnSpPr>
          <p:cNvPr id="6" name="Straight Connector 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userDrawn="1"/>
        </p:nvSpPr>
        <p:spPr bwMode="auto">
          <a:xfrm>
            <a:off x="2971800" y="457200"/>
            <a:ext cx="5791200" cy="214313"/>
          </a:xfrm>
          <a:prstGeom prst="rect">
            <a:avLst/>
          </a:prstGeom>
          <a:noFill/>
          <a:ln w="9525">
            <a:noFill/>
            <a:miter lim="800000"/>
            <a:headEnd/>
            <a:tailEnd/>
          </a:ln>
        </p:spPr>
        <p:txBody>
          <a:bodyPr>
            <a:spAutoFit/>
          </a:bodyPr>
          <a:lstStyle/>
          <a:p>
            <a:pPr>
              <a:defRPr/>
            </a:pPr>
            <a:r>
              <a:rPr lang="en-US" sz="800" b="1" baseline="0" dirty="0" smtClean="0">
                <a:solidFill>
                  <a:schemeClr val="tx1"/>
                </a:solidFill>
              </a:rPr>
              <a:t>KU </a:t>
            </a:r>
            <a:r>
              <a:rPr lang="en-US" sz="800" b="1" baseline="0" dirty="0" smtClean="0">
                <a:solidFill>
                  <a:schemeClr val="tx1"/>
                </a:solidFill>
              </a:rPr>
              <a:t>PKES </a:t>
            </a:r>
            <a:r>
              <a:rPr lang="en-US" sz="800" b="1" baseline="0" dirty="0" smtClean="0">
                <a:solidFill>
                  <a:schemeClr val="tx1"/>
                </a:solidFill>
              </a:rPr>
              <a:t>Summer Intro Workshop </a:t>
            </a:r>
            <a:r>
              <a:rPr lang="en-US" sz="800" b="1" dirty="0" smtClean="0">
                <a:solidFill>
                  <a:srgbClr val="1195D3"/>
                </a:solidFill>
              </a:rPr>
              <a:t>|</a:t>
            </a:r>
            <a:r>
              <a:rPr lang="en-US" sz="800" b="1" dirty="0" smtClean="0"/>
              <a:t> </a:t>
            </a:r>
            <a:r>
              <a:rPr lang="en-US" sz="800" b="1" dirty="0" err="1" smtClean="0"/>
              <a:t>Dr</a:t>
            </a:r>
            <a:r>
              <a:rPr lang="en-US" sz="800" b="1" dirty="0" smtClean="0"/>
              <a:t> </a:t>
            </a:r>
            <a:r>
              <a:rPr lang="en-US" sz="800" b="1" dirty="0" err="1" smtClean="0"/>
              <a:t>Ewa</a:t>
            </a:r>
            <a:r>
              <a:rPr lang="en-US" sz="800" b="1" dirty="0" smtClean="0"/>
              <a:t> Karwowski, Lecturer in Economics </a:t>
            </a:r>
            <a:r>
              <a:rPr lang="en-US" sz="800" b="1" dirty="0" smtClean="0">
                <a:solidFill>
                  <a:srgbClr val="1195D3"/>
                </a:solidFill>
              </a:rPr>
              <a:t>|</a:t>
            </a:r>
            <a:r>
              <a:rPr lang="en-US" sz="800" b="1" baseline="0" dirty="0" smtClean="0">
                <a:solidFill>
                  <a:srgbClr val="1195D3"/>
                </a:solidFill>
              </a:rPr>
              <a:t> </a:t>
            </a:r>
            <a:r>
              <a:rPr lang="en-US" sz="800" b="1" baseline="0" dirty="0" smtClean="0">
                <a:solidFill>
                  <a:schemeClr val="tx1"/>
                </a:solidFill>
              </a:rPr>
              <a:t>6 </a:t>
            </a:r>
            <a:r>
              <a:rPr lang="en-US" sz="800" b="1" baseline="0" dirty="0" smtClean="0">
                <a:solidFill>
                  <a:schemeClr val="tx1"/>
                </a:solidFill>
              </a:rPr>
              <a:t>July </a:t>
            </a:r>
            <a:r>
              <a:rPr lang="en-US" sz="800" b="1" baseline="0" dirty="0" smtClean="0">
                <a:solidFill>
                  <a:schemeClr val="tx1"/>
                </a:solidFill>
              </a:rPr>
              <a:t>2017</a:t>
            </a:r>
            <a:endParaRPr lang="en-US" sz="800" b="1" dirty="0">
              <a:solidFill>
                <a:schemeClr val="tx1"/>
              </a:solidFill>
            </a:endParaRPr>
          </a:p>
        </p:txBody>
      </p:sp>
      <p:sp>
        <p:nvSpPr>
          <p:cNvPr id="9218" name="Rectangle 2"/>
          <p:cNvSpPr>
            <a:spLocks noGrp="1" noChangeArrowheads="1"/>
          </p:cNvSpPr>
          <p:nvPr>
            <p:ph type="ctrTitle" hasCustomPrompt="1"/>
          </p:nvPr>
        </p:nvSpPr>
        <p:spPr>
          <a:xfrm>
            <a:off x="2971800" y="1752600"/>
            <a:ext cx="5410200" cy="1143000"/>
          </a:xfrm>
        </p:spPr>
        <p:txBody>
          <a:bodyPr/>
          <a:lstStyle>
            <a:lvl1pPr>
              <a:defRPr baseline="0">
                <a:solidFill>
                  <a:schemeClr val="bg1"/>
                </a:solidFill>
              </a:defRPr>
            </a:lvl1pPr>
          </a:lstStyle>
          <a:p>
            <a:r>
              <a:rPr lang="en-US" dirty="0"/>
              <a:t>Click to add </a:t>
            </a:r>
            <a:r>
              <a:rPr lang="en-US" dirty="0" smtClean="0"/>
              <a:t>title here over two lines</a:t>
            </a:r>
            <a:endParaRPr lang="en-US" dirty="0"/>
          </a:p>
        </p:txBody>
      </p:sp>
      <p:sp>
        <p:nvSpPr>
          <p:cNvPr id="9219" name="Rectangle 3"/>
          <p:cNvSpPr>
            <a:spLocks noGrp="1" noChangeArrowheads="1"/>
          </p:cNvSpPr>
          <p:nvPr>
            <p:ph type="subTitle" idx="1"/>
          </p:nvPr>
        </p:nvSpPr>
        <p:spPr>
          <a:xfrm>
            <a:off x="2971800" y="3124200"/>
            <a:ext cx="4724400" cy="685800"/>
          </a:xfrm>
        </p:spPr>
        <p:txBody>
          <a:bodyPr/>
          <a:lstStyle>
            <a:lvl1pPr marL="0" indent="0">
              <a:buFont typeface="Wingdings" pitchFamily="-64" charset="2"/>
              <a:buNone/>
              <a:defRPr sz="1600" b="1">
                <a:solidFill>
                  <a:schemeClr val="bg1"/>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KU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7"/>
          <p:cNvSpPr>
            <a:spLocks noGrp="1"/>
          </p:cNvSpPr>
          <p:nvPr>
            <p:ph type="body" sz="quarter" idx="10" hasCustomPrompt="1"/>
          </p:nvPr>
        </p:nvSpPr>
        <p:spPr>
          <a:xfrm>
            <a:off x="1144775" y="2650159"/>
            <a:ext cx="7542025" cy="357188"/>
          </a:xfrm>
        </p:spPr>
        <p:txBody>
          <a:bodyPr/>
          <a:lstStyle>
            <a:lvl1pPr>
              <a:buNone/>
              <a:defRPr sz="1400" b="1" baseline="0">
                <a:solidFill>
                  <a:srgbClr val="1195D3"/>
                </a:solidFill>
              </a:defRPr>
            </a:lvl1pPr>
          </a:lstStyle>
          <a:p>
            <a:pPr lvl="0"/>
            <a:r>
              <a:rPr lang="en-US" dirty="0" smtClean="0"/>
              <a:t>Click to edit subtitle</a:t>
            </a:r>
          </a:p>
        </p:txBody>
      </p:sp>
      <p:sp>
        <p:nvSpPr>
          <p:cNvPr id="6" name="Rectangle 3"/>
          <p:cNvSpPr>
            <a:spLocks noGrp="1" noChangeArrowheads="1"/>
          </p:cNvSpPr>
          <p:nvPr>
            <p:ph idx="1" hasCustomPrompt="1"/>
          </p:nvPr>
        </p:nvSpPr>
        <p:spPr bwMode="auto">
          <a:xfrm>
            <a:off x="1143000" y="3069265"/>
            <a:ext cx="75438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dirty="0" smtClean="0"/>
              <a:t>Click to edit text in Arial Regular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1430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91100" y="3048000"/>
            <a:ext cx="36957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769" y="1450975"/>
            <a:ext cx="7520766"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1144768" y="2658146"/>
            <a:ext cx="3714311" cy="319305"/>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4768" y="3042904"/>
            <a:ext cx="3714311" cy="33578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986670" y="3042903"/>
            <a:ext cx="3700130" cy="3357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4"/>
          <p:cNvSpPr>
            <a:spLocks noGrp="1"/>
          </p:cNvSpPr>
          <p:nvPr>
            <p:ph type="body" sz="quarter" idx="3"/>
          </p:nvPr>
        </p:nvSpPr>
        <p:spPr>
          <a:xfrm>
            <a:off x="4997302" y="2668772"/>
            <a:ext cx="3689498" cy="297712"/>
          </a:xfrm>
        </p:spPr>
        <p:txBody>
          <a:bodyPr anchor="b"/>
          <a:lstStyle>
            <a:lvl1pPr marL="0" indent="0">
              <a:buNone/>
              <a:defRPr sz="1400" b="1">
                <a:solidFill>
                  <a:srgbClr val="1195D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402" y="1446015"/>
            <a:ext cx="7542031" cy="38742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284921" y="1903226"/>
            <a:ext cx="4401879" cy="4497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166035" y="1903217"/>
            <a:ext cx="3008313" cy="4497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9986"/>
          </a:xfrm>
        </p:spPr>
        <p:txBody>
          <a:bodyPr anchor="b"/>
          <a:lstStyle>
            <a:lvl1pPr algn="l">
              <a:defRPr sz="2000" b="1">
                <a:solidFill>
                  <a:srgbClr val="1195D3"/>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50975"/>
            <a:ext cx="5486400" cy="327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05647"/>
            <a:ext cx="5486400" cy="1148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14478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3048000"/>
            <a:ext cx="7543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Kingston_University_London_Main_RGB_HR"/>
          <p:cNvPicPr>
            <a:picLocks noChangeAspect="1" noChangeArrowheads="1"/>
          </p:cNvPicPr>
          <p:nvPr/>
        </p:nvPicPr>
        <p:blipFill>
          <a:blip r:embed="rId11" cstate="print"/>
          <a:srcRect/>
          <a:stretch>
            <a:fillRect/>
          </a:stretch>
        </p:blipFill>
        <p:spPr bwMode="auto">
          <a:xfrm>
            <a:off x="381000" y="381000"/>
            <a:ext cx="838200" cy="838200"/>
          </a:xfrm>
          <a:prstGeom prst="rect">
            <a:avLst/>
          </a:prstGeom>
          <a:noFill/>
          <a:ln w="9525">
            <a:noFill/>
            <a:miter lim="800000"/>
            <a:headEnd/>
            <a:tailEnd/>
          </a:ln>
        </p:spPr>
      </p:pic>
      <p:cxnSp>
        <p:nvCxnSpPr>
          <p:cNvPr id="16" name="Straight Connector 15"/>
          <p:cNvCxnSpPr/>
          <p:nvPr/>
        </p:nvCxnSpPr>
        <p:spPr>
          <a:xfrm>
            <a:off x="3048000" y="381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5"/>
          <p:cNvCxnSpPr/>
          <p:nvPr/>
        </p:nvCxnSpPr>
        <p:spPr>
          <a:xfrm>
            <a:off x="3048000" y="762000"/>
            <a:ext cx="5689600" cy="0"/>
          </a:xfrm>
          <a:prstGeom prst="line">
            <a:avLst/>
          </a:prstGeom>
          <a:ln w="6350" cmpd="sng">
            <a:solidFill>
              <a:srgbClr val="DDDDDD"/>
            </a:solidFill>
            <a:miter lim="800000"/>
          </a:ln>
        </p:spPr>
        <p:style>
          <a:lnRef idx="1">
            <a:schemeClr val="accent1"/>
          </a:lnRef>
          <a:fillRef idx="0">
            <a:schemeClr val="accent1"/>
          </a:fillRef>
          <a:effectRef idx="0">
            <a:schemeClr val="accent1"/>
          </a:effectRef>
          <a:fontRef idx="minor">
            <a:schemeClr val="tx1"/>
          </a:fontRef>
        </p:style>
      </p:cxnSp>
      <p:sp>
        <p:nvSpPr>
          <p:cNvPr id="1036" name="Text Box 12"/>
          <p:cNvSpPr txBox="1">
            <a:spLocks noChangeArrowheads="1"/>
          </p:cNvSpPr>
          <p:nvPr/>
        </p:nvSpPr>
        <p:spPr bwMode="auto">
          <a:xfrm>
            <a:off x="2971800" y="457200"/>
            <a:ext cx="5791200" cy="214313"/>
          </a:xfrm>
          <a:prstGeom prst="rect">
            <a:avLst/>
          </a:prstGeom>
          <a:noFill/>
          <a:ln w="9525">
            <a:noFill/>
            <a:miter lim="800000"/>
            <a:headEnd/>
            <a:tailEnd/>
          </a:ln>
        </p:spPr>
        <p:txBody>
          <a:bodyPr>
            <a:spAutoFit/>
          </a:bodyPr>
          <a:lstStyle/>
          <a:p>
            <a:pPr>
              <a:defRPr/>
            </a:pPr>
            <a:r>
              <a:rPr lang="en-US" sz="800" b="1" dirty="0" smtClean="0"/>
              <a:t>KU</a:t>
            </a:r>
            <a:r>
              <a:rPr lang="en-US" sz="800" b="1" baseline="0" dirty="0" smtClean="0"/>
              <a:t> </a:t>
            </a:r>
            <a:r>
              <a:rPr lang="en-US" sz="800" b="1" baseline="0" dirty="0" smtClean="0"/>
              <a:t>PKES </a:t>
            </a:r>
            <a:r>
              <a:rPr lang="en-US" sz="800" b="1" baseline="0" dirty="0" smtClean="0"/>
              <a:t>Summer Intro Workshop</a:t>
            </a:r>
            <a:r>
              <a:rPr lang="en-US" sz="800" b="1" dirty="0" smtClean="0"/>
              <a:t> </a:t>
            </a:r>
            <a:r>
              <a:rPr lang="en-US" sz="800" b="1" dirty="0" smtClean="0">
                <a:solidFill>
                  <a:srgbClr val="1195D3"/>
                </a:solidFill>
              </a:rPr>
              <a:t>|</a:t>
            </a:r>
            <a:r>
              <a:rPr lang="en-US" sz="800" b="1" dirty="0" smtClean="0"/>
              <a:t> </a:t>
            </a:r>
            <a:r>
              <a:rPr lang="en-US" sz="800" b="1" dirty="0" err="1" smtClean="0"/>
              <a:t>Dr</a:t>
            </a:r>
            <a:r>
              <a:rPr lang="en-US" sz="800" b="1" dirty="0" smtClean="0"/>
              <a:t> </a:t>
            </a:r>
            <a:r>
              <a:rPr lang="en-US" sz="800" b="1" dirty="0" err="1" smtClean="0"/>
              <a:t>Ewa</a:t>
            </a:r>
            <a:r>
              <a:rPr lang="en-US" sz="800" b="1" dirty="0" smtClean="0"/>
              <a:t> Karwowski, Lecturer in Economics </a:t>
            </a:r>
            <a:r>
              <a:rPr lang="en-US" sz="800" b="1" dirty="0" smtClean="0">
                <a:solidFill>
                  <a:srgbClr val="1195D3"/>
                </a:solidFill>
              </a:rPr>
              <a:t>| </a:t>
            </a:r>
            <a:r>
              <a:rPr lang="en-US" sz="800" b="1" dirty="0" smtClean="0">
                <a:solidFill>
                  <a:schemeClr val="tx1"/>
                </a:solidFill>
              </a:rPr>
              <a:t>6</a:t>
            </a:r>
            <a:r>
              <a:rPr lang="en-US" sz="800" b="1" dirty="0" smtClean="0"/>
              <a:t> </a:t>
            </a:r>
            <a:r>
              <a:rPr lang="en-US" sz="800" b="1" dirty="0" smtClean="0"/>
              <a:t>July </a:t>
            </a:r>
            <a:r>
              <a:rPr lang="en-US" sz="800" b="1" dirty="0" smtClean="0"/>
              <a:t>2017</a:t>
            </a:r>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64" charset="-128"/>
        </a:defRPr>
      </a:lvl2pPr>
      <a:lvl3pPr algn="l" rtl="0" eaLnBrk="1" fontAlgn="base" hangingPunct="1">
        <a:spcBef>
          <a:spcPct val="0"/>
        </a:spcBef>
        <a:spcAft>
          <a:spcPct val="0"/>
        </a:spcAft>
        <a:defRPr sz="3600" b="1">
          <a:solidFill>
            <a:schemeClr val="tx2"/>
          </a:solidFill>
          <a:latin typeface="Arial" charset="0"/>
          <a:ea typeface="ＭＳ Ｐゴシック" pitchFamily="-64" charset="-128"/>
        </a:defRPr>
      </a:lvl3pPr>
      <a:lvl4pPr algn="l" rtl="0" eaLnBrk="1" fontAlgn="base" hangingPunct="1">
        <a:spcBef>
          <a:spcPct val="0"/>
        </a:spcBef>
        <a:spcAft>
          <a:spcPct val="0"/>
        </a:spcAft>
        <a:defRPr sz="3600" b="1">
          <a:solidFill>
            <a:schemeClr val="tx2"/>
          </a:solidFill>
          <a:latin typeface="Arial" charset="0"/>
          <a:ea typeface="ＭＳ Ｐゴシック" pitchFamily="-64" charset="-128"/>
        </a:defRPr>
      </a:lvl4pPr>
      <a:lvl5pPr algn="l" rtl="0" eaLnBrk="1" fontAlgn="base" hangingPunct="1">
        <a:spcBef>
          <a:spcPct val="0"/>
        </a:spcBef>
        <a:spcAft>
          <a:spcPct val="0"/>
        </a:spcAft>
        <a:defRPr sz="3600" b="1">
          <a:solidFill>
            <a:schemeClr val="tx2"/>
          </a:solidFill>
          <a:latin typeface="Arial" charset="0"/>
          <a:ea typeface="ＭＳ Ｐゴシック" pitchFamily="-64" charset="-128"/>
        </a:defRPr>
      </a:lvl5pPr>
      <a:lvl6pPr marL="457200" algn="l" rtl="0" eaLnBrk="1" fontAlgn="base" hangingPunct="1">
        <a:spcBef>
          <a:spcPct val="0"/>
        </a:spcBef>
        <a:spcAft>
          <a:spcPct val="0"/>
        </a:spcAft>
        <a:defRPr sz="3600" b="1">
          <a:solidFill>
            <a:schemeClr val="tx2"/>
          </a:solidFill>
          <a:latin typeface="Arial" charset="0"/>
          <a:ea typeface="ＭＳ Ｐゴシック" pitchFamily="-64" charset="-128"/>
        </a:defRPr>
      </a:lvl6pPr>
      <a:lvl7pPr marL="914400" algn="l" rtl="0" eaLnBrk="1" fontAlgn="base" hangingPunct="1">
        <a:spcBef>
          <a:spcPct val="0"/>
        </a:spcBef>
        <a:spcAft>
          <a:spcPct val="0"/>
        </a:spcAft>
        <a:defRPr sz="3600" b="1">
          <a:solidFill>
            <a:schemeClr val="tx2"/>
          </a:solidFill>
          <a:latin typeface="Arial" charset="0"/>
          <a:ea typeface="ＭＳ Ｐゴシック" pitchFamily="-64" charset="-128"/>
        </a:defRPr>
      </a:lvl7pPr>
      <a:lvl8pPr marL="1371600" algn="l" rtl="0" eaLnBrk="1" fontAlgn="base" hangingPunct="1">
        <a:spcBef>
          <a:spcPct val="0"/>
        </a:spcBef>
        <a:spcAft>
          <a:spcPct val="0"/>
        </a:spcAft>
        <a:defRPr sz="3600" b="1">
          <a:solidFill>
            <a:schemeClr val="tx2"/>
          </a:solidFill>
          <a:latin typeface="Arial" charset="0"/>
          <a:ea typeface="ＭＳ Ｐゴシック" pitchFamily="-64" charset="-128"/>
        </a:defRPr>
      </a:lvl8pPr>
      <a:lvl9pPr marL="1828800" algn="l" rtl="0" eaLnBrk="1" fontAlgn="base" hangingPunct="1">
        <a:spcBef>
          <a:spcPct val="0"/>
        </a:spcBef>
        <a:spcAft>
          <a:spcPct val="0"/>
        </a:spcAft>
        <a:defRPr sz="3600" b="1">
          <a:solidFill>
            <a:schemeClr val="tx2"/>
          </a:solidFill>
          <a:latin typeface="Arial" charset="0"/>
          <a:ea typeface="ＭＳ Ｐゴシック" pitchFamily="-64" charset="-128"/>
        </a:defRPr>
      </a:lvl9pPr>
    </p:titleStyle>
    <p:bodyStyle>
      <a:lvl1pPr marL="342900" indent="-342900" algn="l" rtl="0" eaLnBrk="1" fontAlgn="base" hangingPunct="1">
        <a:spcBef>
          <a:spcPct val="20000"/>
        </a:spcBef>
        <a:spcAft>
          <a:spcPct val="0"/>
        </a:spcAft>
        <a:buClr>
          <a:srgbClr val="1195D3"/>
        </a:buClr>
        <a:buFont typeface="Wingdings" pitchFamily="-64" charset="2"/>
        <a:buChar char="§"/>
        <a:defRPr sz="3200">
          <a:solidFill>
            <a:schemeClr val="tx1"/>
          </a:solidFill>
          <a:latin typeface="+mn-lt"/>
          <a:ea typeface="+mn-ea"/>
          <a:cs typeface="+mn-cs"/>
        </a:defRPr>
      </a:lvl1pPr>
      <a:lvl2pPr marL="819150" indent="-285750" algn="l" rtl="0" eaLnBrk="1" fontAlgn="base" hangingPunct="1">
        <a:spcBef>
          <a:spcPct val="20000"/>
        </a:spcBef>
        <a:spcAft>
          <a:spcPct val="0"/>
        </a:spcAft>
        <a:buClr>
          <a:srgbClr val="1195D3"/>
        </a:buClr>
        <a:buFont typeface="Wingdings" pitchFamily="-64" charset="2"/>
        <a:buChar char="§"/>
        <a:defRPr sz="2800">
          <a:solidFill>
            <a:schemeClr val="tx1"/>
          </a:solidFill>
          <a:latin typeface="+mn-lt"/>
          <a:ea typeface="+mn-ea"/>
        </a:defRPr>
      </a:lvl2pPr>
      <a:lvl3pPr marL="1238250" indent="-228600" algn="l" rtl="0" eaLnBrk="1" fontAlgn="base" hangingPunct="1">
        <a:spcBef>
          <a:spcPct val="20000"/>
        </a:spcBef>
        <a:spcAft>
          <a:spcPct val="0"/>
        </a:spcAft>
        <a:buClr>
          <a:srgbClr val="1195D3"/>
        </a:buClr>
        <a:buFont typeface="Wingdings" pitchFamily="-64" charset="2"/>
        <a:buChar char="§"/>
        <a:defRPr sz="2400">
          <a:solidFill>
            <a:schemeClr val="tx1"/>
          </a:solidFill>
          <a:latin typeface="+mn-lt"/>
          <a:ea typeface="+mn-ea"/>
        </a:defRPr>
      </a:lvl3pPr>
      <a:lvl4pPr marL="16573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4pPr>
      <a:lvl5pPr marL="20764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5pPr>
      <a:lvl6pPr marL="25336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eaLnBrk="1" fontAlgn="base" hangingPunct="1">
        <a:spcBef>
          <a:spcPct val="20000"/>
        </a:spcBef>
        <a:spcAft>
          <a:spcPct val="0"/>
        </a:spcAft>
        <a:buClr>
          <a:srgbClr val="1195D3"/>
        </a:buClr>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71800" y="2077579"/>
            <a:ext cx="5410200" cy="1143000"/>
          </a:xfrm>
        </p:spPr>
        <p:txBody>
          <a:bodyPr/>
          <a:lstStyle/>
          <a:p>
            <a:pPr lvl="0"/>
            <a:r>
              <a:rPr lang="en-GB" dirty="0"/>
              <a:t>Development in Post Keynesian and Marxist </a:t>
            </a:r>
            <a:r>
              <a:rPr lang="en-GB" dirty="0" smtClean="0"/>
              <a:t>Theories </a:t>
            </a:r>
            <a:endParaRPr lang="en-GB" dirty="0"/>
          </a:p>
        </p:txBody>
      </p:sp>
    </p:spTree>
    <p:extLst>
      <p:ext uri="{BB962C8B-B14F-4D97-AF65-F5344CB8AC3E}">
        <p14:creationId xmlns:p14="http://schemas.microsoft.com/office/powerpoint/2010/main" val="4173751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09700" y="774700"/>
            <a:ext cx="7137400" cy="457200"/>
          </a:xfrm>
          <a:prstGeom prst="rect">
            <a:avLst/>
          </a:prstGeom>
          <a:noFill/>
        </p:spPr>
        <p:txBody>
          <a:bodyPr wrap="square" rtlCol="0">
            <a:spAutoFit/>
          </a:bodyPr>
          <a:lstStyle/>
          <a:p>
            <a:r>
              <a:rPr lang="en-GB" b="1" dirty="0" smtClean="0"/>
              <a:t>Modernisation theory &amp; Keynesian influence</a:t>
            </a:r>
            <a:endParaRPr lang="en-GB" b="1" dirty="0"/>
          </a:p>
        </p:txBody>
      </p:sp>
      <p:sp>
        <p:nvSpPr>
          <p:cNvPr id="4" name="Textfeld 3"/>
          <p:cNvSpPr txBox="1"/>
          <p:nvPr/>
        </p:nvSpPr>
        <p:spPr>
          <a:xfrm>
            <a:off x="368300" y="1306951"/>
            <a:ext cx="8547982" cy="3093154"/>
          </a:xfrm>
          <a:prstGeom prst="rect">
            <a:avLst/>
          </a:prstGeom>
          <a:noFill/>
        </p:spPr>
        <p:txBody>
          <a:bodyPr wrap="square" rtlCol="0">
            <a:spAutoFit/>
          </a:bodyPr>
          <a:lstStyle/>
          <a:p>
            <a:pPr>
              <a:spcAft>
                <a:spcPts val="600"/>
              </a:spcAft>
            </a:pPr>
            <a:endParaRPr lang="en-GB" sz="2000" dirty="0"/>
          </a:p>
          <a:p>
            <a:pPr>
              <a:spcAft>
                <a:spcPts val="600"/>
              </a:spcAft>
            </a:pPr>
            <a:endParaRPr lang="en-GB" sz="2000" dirty="0" smtClean="0"/>
          </a:p>
          <a:p>
            <a:pPr>
              <a:spcAft>
                <a:spcPts val="600"/>
              </a:spcAft>
            </a:pPr>
            <a:endParaRPr lang="en-GB" sz="2000" dirty="0"/>
          </a:p>
          <a:p>
            <a:pPr>
              <a:spcAft>
                <a:spcPts val="600"/>
              </a:spcAft>
            </a:pPr>
            <a:endParaRPr lang="en-GB" sz="2000" dirty="0" smtClean="0"/>
          </a:p>
          <a:p>
            <a:pPr>
              <a:spcAft>
                <a:spcPts val="600"/>
              </a:spcAft>
            </a:pPr>
            <a:endParaRPr lang="en-GB" sz="2000" dirty="0"/>
          </a:p>
          <a:p>
            <a:pPr>
              <a:spcAft>
                <a:spcPts val="600"/>
              </a:spcAft>
            </a:pPr>
            <a:endParaRPr lang="en-GB" sz="2000" dirty="0" smtClean="0"/>
          </a:p>
          <a:p>
            <a:pPr>
              <a:spcAft>
                <a:spcPts val="600"/>
              </a:spcAft>
            </a:pPr>
            <a:r>
              <a:rPr lang="en-GB" sz="2000" dirty="0" smtClean="0"/>
              <a:t> </a:t>
            </a:r>
            <a:endParaRPr lang="en-GB" sz="2000" dirty="0" smtClean="0">
              <a:sym typeface="Wingdings"/>
            </a:endParaRPr>
          </a:p>
          <a:p>
            <a:pPr>
              <a:spcAft>
                <a:spcPts val="600"/>
              </a:spcAft>
            </a:pPr>
            <a:endParaRPr lang="en-GB" sz="2000" dirty="0" smtClean="0"/>
          </a:p>
        </p:txBody>
      </p:sp>
      <p:graphicFrame>
        <p:nvGraphicFramePr>
          <p:cNvPr id="3" name="Tabelle 2"/>
          <p:cNvGraphicFramePr>
            <a:graphicFrameLocks noGrp="1"/>
          </p:cNvGraphicFramePr>
          <p:nvPr>
            <p:extLst>
              <p:ext uri="{D42A27DB-BD31-4B8C-83A1-F6EECF244321}">
                <p14:modId xmlns:p14="http://schemas.microsoft.com/office/powerpoint/2010/main" val="2197043480"/>
              </p:ext>
            </p:extLst>
          </p:nvPr>
        </p:nvGraphicFramePr>
        <p:xfrm>
          <a:off x="538826" y="1385390"/>
          <a:ext cx="7902776" cy="1449528"/>
        </p:xfrm>
        <a:graphic>
          <a:graphicData uri="http://schemas.openxmlformats.org/drawingml/2006/table">
            <a:tbl>
              <a:tblPr firstRow="1" bandRow="1">
                <a:tableStyleId>{1E171933-4619-4E11-9A3F-F7608DF75F80}</a:tableStyleId>
              </a:tblPr>
              <a:tblGrid>
                <a:gridCol w="3951388"/>
                <a:gridCol w="3951388"/>
              </a:tblGrid>
              <a:tr h="418243">
                <a:tc>
                  <a:txBody>
                    <a:bodyPr/>
                    <a:lstStyle/>
                    <a:p>
                      <a:pPr algn="ctr"/>
                      <a:r>
                        <a:rPr lang="en-GB" dirty="0" smtClean="0"/>
                        <a:t>Modernisation theory</a:t>
                      </a:r>
                      <a:endParaRPr lang="en-GB" dirty="0"/>
                    </a:p>
                  </a:txBody>
                  <a:tcPr/>
                </a:tc>
                <a:tc>
                  <a:txBody>
                    <a:bodyPr/>
                    <a:lstStyle/>
                    <a:p>
                      <a:pPr algn="ctr"/>
                      <a:r>
                        <a:rPr lang="en-GB" dirty="0" smtClean="0"/>
                        <a:t>Keynesian</a:t>
                      </a:r>
                      <a:r>
                        <a:rPr lang="en-GB" baseline="0" dirty="0" smtClean="0"/>
                        <a:t> influence</a:t>
                      </a:r>
                      <a:endParaRPr lang="en-GB" dirty="0"/>
                    </a:p>
                  </a:txBody>
                  <a:tcPr/>
                </a:tc>
              </a:tr>
              <a:tr h="1031285">
                <a:tc>
                  <a:txBody>
                    <a:bodyPr/>
                    <a:lstStyle/>
                    <a:p>
                      <a:r>
                        <a:rPr lang="en-GB" dirty="0" smtClean="0"/>
                        <a:t>Development as driven by capital accumulation</a:t>
                      </a:r>
                    </a:p>
                    <a:p>
                      <a:r>
                        <a:rPr lang="en-GB" i="1" dirty="0" smtClean="0"/>
                        <a:t>BUT: Saving </a:t>
                      </a:r>
                      <a:r>
                        <a:rPr lang="en-GB" i="1" dirty="0" smtClean="0">
                          <a:sym typeface="Wingdings"/>
                        </a:rPr>
                        <a:t> Investment</a:t>
                      </a:r>
                      <a:endParaRPr lang="en-GB" i="1" dirty="0"/>
                    </a:p>
                  </a:txBody>
                  <a:tcPr/>
                </a:tc>
                <a:tc>
                  <a:txBody>
                    <a:bodyPr/>
                    <a:lstStyle/>
                    <a:p>
                      <a:r>
                        <a:rPr lang="en-GB" dirty="0" smtClean="0"/>
                        <a:t>Investment drives economic</a:t>
                      </a:r>
                      <a:r>
                        <a:rPr lang="en-GB" baseline="0" dirty="0" smtClean="0"/>
                        <a:t> activity</a:t>
                      </a:r>
                    </a:p>
                    <a:p>
                      <a:endParaRPr lang="en-GB" baseline="0" dirty="0" smtClean="0"/>
                    </a:p>
                    <a:p>
                      <a:endParaRPr lang="en-GB" dirty="0"/>
                    </a:p>
                  </a:txBody>
                  <a:tcPr/>
                </a:tc>
              </a:tr>
            </a:tbl>
          </a:graphicData>
        </a:graphic>
      </p:graphicFrame>
      <p:sp>
        <p:nvSpPr>
          <p:cNvPr id="5" name="Textfeld 4"/>
          <p:cNvSpPr txBox="1"/>
          <p:nvPr/>
        </p:nvSpPr>
        <p:spPr>
          <a:xfrm>
            <a:off x="1590819" y="3707200"/>
            <a:ext cx="5837278" cy="2031325"/>
          </a:xfrm>
          <a:prstGeom prst="rect">
            <a:avLst/>
          </a:prstGeom>
          <a:solidFill>
            <a:schemeClr val="accent2">
              <a:lumMod val="20000"/>
              <a:lumOff val="80000"/>
            </a:schemeClr>
          </a:solidFill>
        </p:spPr>
        <p:txBody>
          <a:bodyPr wrap="square" rtlCol="0">
            <a:spAutoFit/>
          </a:bodyPr>
          <a:lstStyle/>
          <a:p>
            <a:r>
              <a:rPr lang="en-GB" sz="1800" b="1" dirty="0" smtClean="0"/>
              <a:t>Lewis (1954): </a:t>
            </a:r>
            <a:r>
              <a:rPr lang="en-GB" sz="1800" dirty="0" smtClean="0"/>
              <a:t>‘The </a:t>
            </a:r>
            <a:r>
              <a:rPr lang="en-GB" sz="1800" dirty="0"/>
              <a:t>central problem in the theory of economic development is to understand the process by which a community which was previously saving and investing 4 or 5 per cent of its national income or less, converts itself into an economy where voluntary saving is running at about 12 to 15 per cent of its national income or more.</a:t>
            </a:r>
            <a:r>
              <a:rPr lang="en-GB" sz="1800" dirty="0" smtClean="0"/>
              <a:t>’</a:t>
            </a:r>
            <a:endParaRPr lang="en-GB" sz="1800" dirty="0"/>
          </a:p>
        </p:txBody>
      </p:sp>
      <p:graphicFrame>
        <p:nvGraphicFramePr>
          <p:cNvPr id="8" name="Tabelle 7"/>
          <p:cNvGraphicFramePr>
            <a:graphicFrameLocks noGrp="1"/>
          </p:cNvGraphicFramePr>
          <p:nvPr>
            <p:extLst>
              <p:ext uri="{D42A27DB-BD31-4B8C-83A1-F6EECF244321}">
                <p14:modId xmlns:p14="http://schemas.microsoft.com/office/powerpoint/2010/main" val="1269687813"/>
              </p:ext>
            </p:extLst>
          </p:nvPr>
        </p:nvGraphicFramePr>
        <p:xfrm>
          <a:off x="536151" y="2937510"/>
          <a:ext cx="7905450" cy="914400"/>
        </p:xfrm>
        <a:graphic>
          <a:graphicData uri="http://schemas.openxmlformats.org/drawingml/2006/table">
            <a:tbl>
              <a:tblPr firstRow="1" bandRow="1">
                <a:tableStyleId>{1E171933-4619-4E11-9A3F-F7608DF75F80}</a:tableStyleId>
              </a:tblPr>
              <a:tblGrid>
                <a:gridCol w="3952725"/>
                <a:gridCol w="3952725"/>
              </a:tblGrid>
              <a:tr h="370840">
                <a:tc>
                  <a:txBody>
                    <a:bodyPr/>
                    <a:lstStyle/>
                    <a:p>
                      <a:r>
                        <a:rPr lang="en-GB" b="0" dirty="0" smtClean="0">
                          <a:solidFill>
                            <a:srgbClr val="000000"/>
                          </a:solidFill>
                        </a:rPr>
                        <a:t>Eliminating surplus labour as aim of development</a:t>
                      </a:r>
                    </a:p>
                    <a:p>
                      <a:r>
                        <a:rPr lang="en-GB" b="0" i="1" dirty="0" smtClean="0">
                          <a:solidFill>
                            <a:srgbClr val="000000"/>
                          </a:solidFill>
                        </a:rPr>
                        <a:t>BUT: Low wages as necessary</a:t>
                      </a:r>
                      <a:endParaRPr lang="en-GB" b="0" i="1" dirty="0">
                        <a:solidFill>
                          <a:srgbClr val="000000"/>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000000"/>
                          </a:solidFill>
                        </a:rPr>
                        <a:t>Focus on employment </a:t>
                      </a:r>
                    </a:p>
                    <a:p>
                      <a:endParaRPr lang="en-GB" dirty="0"/>
                    </a:p>
                  </a:txBody>
                  <a:tcPr>
                    <a:solidFill>
                      <a:schemeClr val="bg1">
                        <a:lumMod val="95000"/>
                      </a:schemeClr>
                    </a:solidFill>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925933869"/>
              </p:ext>
            </p:extLst>
          </p:nvPr>
        </p:nvGraphicFramePr>
        <p:xfrm>
          <a:off x="534601" y="3962192"/>
          <a:ext cx="7905450" cy="640080"/>
        </p:xfrm>
        <a:graphic>
          <a:graphicData uri="http://schemas.openxmlformats.org/drawingml/2006/table">
            <a:tbl>
              <a:tblPr firstRow="1" bandRow="1">
                <a:tableStyleId>{1E171933-4619-4E11-9A3F-F7608DF75F80}</a:tableStyleId>
              </a:tblPr>
              <a:tblGrid>
                <a:gridCol w="3952725"/>
                <a:gridCol w="3952725"/>
              </a:tblGrid>
              <a:tr h="370840">
                <a:tc>
                  <a:txBody>
                    <a:bodyPr/>
                    <a:lstStyle/>
                    <a:p>
                      <a:r>
                        <a:rPr lang="en-GB" b="0" dirty="0" smtClean="0">
                          <a:solidFill>
                            <a:srgbClr val="000000"/>
                          </a:solidFill>
                        </a:rPr>
                        <a:t>Proactive</a:t>
                      </a:r>
                      <a:r>
                        <a:rPr lang="en-GB" b="0" baseline="0" dirty="0" smtClean="0">
                          <a:solidFill>
                            <a:srgbClr val="000000"/>
                          </a:solidFill>
                        </a:rPr>
                        <a:t> government stance (e.g. Rosenstein-</a:t>
                      </a:r>
                      <a:r>
                        <a:rPr lang="en-GB" b="0" baseline="0" dirty="0" err="1" smtClean="0">
                          <a:solidFill>
                            <a:srgbClr val="000000"/>
                          </a:solidFill>
                        </a:rPr>
                        <a:t>Rodan’s</a:t>
                      </a:r>
                      <a:r>
                        <a:rPr lang="en-GB" b="0" baseline="0" dirty="0" smtClean="0">
                          <a:solidFill>
                            <a:srgbClr val="000000"/>
                          </a:solidFill>
                        </a:rPr>
                        <a:t> ‘big push’)</a:t>
                      </a:r>
                      <a:endParaRPr lang="en-GB" b="0" dirty="0">
                        <a:solidFill>
                          <a:srgbClr val="000000"/>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000000"/>
                          </a:solidFill>
                        </a:rPr>
                        <a:t>Government intervention necessary to fight deficient demand</a:t>
                      </a:r>
                    </a:p>
                  </a:txBody>
                  <a:tcPr>
                    <a:solidFill>
                      <a:schemeClr val="bg1">
                        <a:lumMod val="95000"/>
                      </a:schemeClr>
                    </a:solidFill>
                  </a:tcP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098464767"/>
              </p:ext>
            </p:extLst>
          </p:nvPr>
        </p:nvGraphicFramePr>
        <p:xfrm>
          <a:off x="533051" y="4666182"/>
          <a:ext cx="7905450" cy="914400"/>
        </p:xfrm>
        <a:graphic>
          <a:graphicData uri="http://schemas.openxmlformats.org/drawingml/2006/table">
            <a:tbl>
              <a:tblPr firstRow="1" bandRow="1">
                <a:tableStyleId>{1E171933-4619-4E11-9A3F-F7608DF75F80}</a:tableStyleId>
              </a:tblPr>
              <a:tblGrid>
                <a:gridCol w="3952725"/>
                <a:gridCol w="3952725"/>
              </a:tblGrid>
              <a:tr h="370840">
                <a:tc>
                  <a:txBody>
                    <a:bodyPr/>
                    <a:lstStyle/>
                    <a:p>
                      <a:r>
                        <a:rPr lang="en-GB" b="0" dirty="0" smtClean="0">
                          <a:solidFill>
                            <a:srgbClr val="000000"/>
                          </a:solidFill>
                        </a:rPr>
                        <a:t>Planning (e.g. five year plans)</a:t>
                      </a:r>
                    </a:p>
                    <a:p>
                      <a:r>
                        <a:rPr lang="en-GB" b="0" i="1" dirty="0" smtClean="0">
                          <a:solidFill>
                            <a:srgbClr val="000000"/>
                          </a:solidFill>
                        </a:rPr>
                        <a:t>But: Hydraulic planning</a:t>
                      </a:r>
                      <a:endParaRPr lang="en-GB" b="0" i="1" dirty="0">
                        <a:solidFill>
                          <a:srgbClr val="000000"/>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000000"/>
                          </a:solidFill>
                        </a:rPr>
                        <a:t>Use of ‘Keynesian’ models:</a:t>
                      </a:r>
                      <a:r>
                        <a:rPr lang="en-GB" b="0" baseline="0" dirty="0" smtClean="0">
                          <a:solidFill>
                            <a:srgbClr val="000000"/>
                          </a:solidFill>
                        </a:rPr>
                        <a:t> </a:t>
                      </a:r>
                      <a:r>
                        <a:rPr lang="en-GB" b="0" baseline="0" dirty="0" err="1" smtClean="0">
                          <a:solidFill>
                            <a:srgbClr val="000000"/>
                          </a:solidFill>
                        </a:rPr>
                        <a:t>Harrod-Domar</a:t>
                      </a:r>
                      <a:r>
                        <a:rPr lang="en-GB" b="0" baseline="0" dirty="0" smtClean="0">
                          <a:solidFill>
                            <a:srgbClr val="000000"/>
                          </a:solidFill>
                        </a:rPr>
                        <a:t> model</a:t>
                      </a:r>
                    </a:p>
                    <a:p>
                      <a:pPr marL="0" marR="0" indent="0" algn="l" defTabSz="914400" rtl="0" eaLnBrk="1" fontAlgn="auto" latinLnBrk="0" hangingPunct="1">
                        <a:lnSpc>
                          <a:spcPct val="100000"/>
                        </a:lnSpc>
                        <a:spcBef>
                          <a:spcPts val="0"/>
                        </a:spcBef>
                        <a:spcAft>
                          <a:spcPts val="0"/>
                        </a:spcAft>
                        <a:buClrTx/>
                        <a:buSzTx/>
                        <a:buFontTx/>
                        <a:buNone/>
                        <a:tabLst/>
                        <a:defRPr/>
                      </a:pPr>
                      <a:r>
                        <a:rPr lang="en-GB" b="0" i="1" baseline="0" dirty="0" smtClean="0">
                          <a:solidFill>
                            <a:srgbClr val="000000"/>
                          </a:solidFill>
                        </a:rPr>
                        <a:t>But: Simplistic reading of HD model</a:t>
                      </a:r>
                    </a:p>
                  </a:txBody>
                  <a:tcPr>
                    <a:solidFill>
                      <a:schemeClr val="bg1">
                        <a:lumMod val="95000"/>
                      </a:schemeClr>
                    </a:solidFill>
                  </a:tcP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348407159"/>
              </p:ext>
            </p:extLst>
          </p:nvPr>
        </p:nvGraphicFramePr>
        <p:xfrm>
          <a:off x="531501" y="5652382"/>
          <a:ext cx="7905450" cy="370840"/>
        </p:xfrm>
        <a:graphic>
          <a:graphicData uri="http://schemas.openxmlformats.org/drawingml/2006/table">
            <a:tbl>
              <a:tblPr firstRow="1" bandRow="1">
                <a:tableStyleId>{1E171933-4619-4E11-9A3F-F7608DF75F80}</a:tableStyleId>
              </a:tblPr>
              <a:tblGrid>
                <a:gridCol w="3952725"/>
                <a:gridCol w="3952725"/>
              </a:tblGrid>
              <a:tr h="370840">
                <a:tc>
                  <a:txBody>
                    <a:bodyPr/>
                    <a:lstStyle/>
                    <a:p>
                      <a:r>
                        <a:rPr lang="en-GB" b="0" dirty="0" smtClean="0">
                          <a:solidFill>
                            <a:srgbClr val="000000"/>
                          </a:solidFill>
                        </a:rPr>
                        <a:t>Optimistic outlook for policy impact</a:t>
                      </a:r>
                      <a:endParaRPr lang="en-GB" b="0" i="1" dirty="0">
                        <a:solidFill>
                          <a:srgbClr val="000000"/>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rgbClr val="000000"/>
                          </a:solidFill>
                        </a:rPr>
                        <a:t>Optimistic outlook for policy impact</a:t>
                      </a:r>
                      <a:endParaRPr lang="en-GB" b="0" i="1" dirty="0" smtClean="0">
                        <a:solidFill>
                          <a:srgbClr val="000000"/>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391631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84300" y="812800"/>
            <a:ext cx="7759700" cy="461665"/>
          </a:xfrm>
          <a:prstGeom prst="rect">
            <a:avLst/>
          </a:prstGeom>
          <a:noFill/>
        </p:spPr>
        <p:txBody>
          <a:bodyPr wrap="square" rtlCol="0">
            <a:spAutoFit/>
          </a:bodyPr>
          <a:lstStyle/>
          <a:p>
            <a:r>
              <a:rPr lang="en-GB" b="1" dirty="0" smtClean="0"/>
              <a:t>Remember the historical &amp; political background</a:t>
            </a:r>
            <a:endParaRPr lang="en-GB" b="1" dirty="0"/>
          </a:p>
        </p:txBody>
      </p:sp>
      <p:sp>
        <p:nvSpPr>
          <p:cNvPr id="15" name="Textfeld 14"/>
          <p:cNvSpPr txBox="1"/>
          <p:nvPr/>
        </p:nvSpPr>
        <p:spPr>
          <a:xfrm>
            <a:off x="329813" y="1398315"/>
            <a:ext cx="8672513" cy="1169551"/>
          </a:xfrm>
          <a:prstGeom prst="rect">
            <a:avLst/>
          </a:prstGeom>
          <a:noFill/>
        </p:spPr>
        <p:txBody>
          <a:bodyPr wrap="square" rtlCol="0">
            <a:spAutoFit/>
          </a:bodyPr>
          <a:lstStyle/>
          <a:p>
            <a:pPr marL="342900" indent="-342900">
              <a:spcAft>
                <a:spcPts val="600"/>
              </a:spcAft>
              <a:buFont typeface="Wingdings" charset="2"/>
              <a:buChar char="§"/>
            </a:pPr>
            <a:r>
              <a:rPr lang="en-GB" sz="2000" dirty="0" smtClean="0"/>
              <a:t>Golden era Fordism</a:t>
            </a:r>
          </a:p>
          <a:p>
            <a:pPr marL="342900" indent="-342900">
              <a:spcAft>
                <a:spcPts val="600"/>
              </a:spcAft>
              <a:buFont typeface="Wingdings" charset="2"/>
              <a:buChar char="§"/>
            </a:pPr>
            <a:r>
              <a:rPr lang="en-GB" sz="2000" dirty="0" smtClean="0"/>
              <a:t>De-</a:t>
            </a:r>
            <a:r>
              <a:rPr lang="en-GB" sz="2000" dirty="0" err="1" smtClean="0"/>
              <a:t>colonialisation</a:t>
            </a:r>
            <a:endParaRPr lang="en-GB" sz="2000" dirty="0" smtClean="0"/>
          </a:p>
          <a:p>
            <a:pPr marL="342900" indent="-342900">
              <a:spcAft>
                <a:spcPts val="600"/>
              </a:spcAft>
              <a:buFont typeface="Wingdings" charset="2"/>
              <a:buChar char="§"/>
            </a:pPr>
            <a:r>
              <a:rPr lang="en-GB" sz="2000" dirty="0" smtClean="0"/>
              <a:t>The success of the Soviet union</a:t>
            </a:r>
          </a:p>
        </p:txBody>
      </p:sp>
      <p:pic>
        <p:nvPicPr>
          <p:cNvPr id="4" name="Bild 3"/>
          <p:cNvPicPr>
            <a:picLocks noChangeAspect="1"/>
          </p:cNvPicPr>
          <p:nvPr/>
        </p:nvPicPr>
        <p:blipFill>
          <a:blip r:embed="rId2"/>
          <a:stretch>
            <a:fillRect/>
          </a:stretch>
        </p:blipFill>
        <p:spPr>
          <a:xfrm>
            <a:off x="1" y="3308350"/>
            <a:ext cx="4729886" cy="3549650"/>
          </a:xfrm>
          <a:prstGeom prst="rect">
            <a:avLst/>
          </a:prstGeom>
        </p:spPr>
      </p:pic>
      <p:pic>
        <p:nvPicPr>
          <p:cNvPr id="5" name="Bild 4"/>
          <p:cNvPicPr>
            <a:picLocks noChangeAspect="1"/>
          </p:cNvPicPr>
          <p:nvPr/>
        </p:nvPicPr>
        <p:blipFill>
          <a:blip r:embed="rId3"/>
          <a:stretch>
            <a:fillRect/>
          </a:stretch>
        </p:blipFill>
        <p:spPr>
          <a:xfrm>
            <a:off x="2229555" y="2820898"/>
            <a:ext cx="4619442" cy="2978150"/>
          </a:xfrm>
          <a:prstGeom prst="rect">
            <a:avLst/>
          </a:prstGeom>
        </p:spPr>
      </p:pic>
      <p:pic>
        <p:nvPicPr>
          <p:cNvPr id="3" name="Bild 2"/>
          <p:cNvPicPr>
            <a:picLocks noChangeAspect="1"/>
          </p:cNvPicPr>
          <p:nvPr/>
        </p:nvPicPr>
        <p:blipFill>
          <a:blip r:embed="rId4"/>
          <a:stretch>
            <a:fillRect/>
          </a:stretch>
        </p:blipFill>
        <p:spPr>
          <a:xfrm>
            <a:off x="5969000" y="1866900"/>
            <a:ext cx="3175000" cy="4991100"/>
          </a:xfrm>
          <a:prstGeom prst="rect">
            <a:avLst/>
          </a:prstGeom>
        </p:spPr>
      </p:pic>
    </p:spTree>
    <p:extLst>
      <p:ext uri="{BB962C8B-B14F-4D97-AF65-F5344CB8AC3E}">
        <p14:creationId xmlns:p14="http://schemas.microsoft.com/office/powerpoint/2010/main" val="28875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2900" y="1245381"/>
            <a:ext cx="8697913" cy="4847481"/>
          </a:xfrm>
          <a:prstGeom prst="rect">
            <a:avLst/>
          </a:prstGeom>
          <a:noFill/>
        </p:spPr>
        <p:txBody>
          <a:bodyPr wrap="square" rtlCol="0">
            <a:spAutoFit/>
          </a:bodyPr>
          <a:lstStyle/>
          <a:p>
            <a:pPr>
              <a:spcAft>
                <a:spcPts val="600"/>
              </a:spcAft>
            </a:pPr>
            <a:r>
              <a:rPr lang="en-GB" sz="2000" dirty="0" smtClean="0"/>
              <a:t>Little acknowledged in development circles</a:t>
            </a:r>
            <a:endParaRPr lang="en-GB" sz="2000" dirty="0"/>
          </a:p>
          <a:p>
            <a:pPr>
              <a:spcAft>
                <a:spcPts val="600"/>
              </a:spcAft>
            </a:pPr>
            <a:r>
              <a:rPr lang="en-GB" sz="2000" b="1" dirty="0" smtClean="0"/>
              <a:t>1946-1955: </a:t>
            </a:r>
            <a:r>
              <a:rPr lang="en-GB" sz="2000" dirty="0" smtClean="0"/>
              <a:t>work for Economic Department of UN Secretariat, </a:t>
            </a:r>
          </a:p>
          <a:p>
            <a:pPr>
              <a:spcAft>
                <a:spcPts val="600"/>
              </a:spcAft>
            </a:pPr>
            <a:r>
              <a:rPr lang="en-GB" sz="2000" dirty="0" smtClean="0"/>
              <a:t>in charge of the World Economic Report </a:t>
            </a:r>
          </a:p>
          <a:p>
            <a:pPr>
              <a:spcAft>
                <a:spcPts val="600"/>
              </a:spcAft>
            </a:pPr>
            <a:endParaRPr lang="en-GB" sz="1400" dirty="0" smtClean="0"/>
          </a:p>
          <a:p>
            <a:pPr>
              <a:spcAft>
                <a:spcPts val="600"/>
              </a:spcAft>
            </a:pPr>
            <a:r>
              <a:rPr lang="en-GB" sz="2000" dirty="0" err="1" smtClean="0"/>
              <a:t>Kalecki’s</a:t>
            </a:r>
            <a:r>
              <a:rPr lang="en-GB" sz="2000" dirty="0" smtClean="0"/>
              <a:t> work questioned modernisation theory (see </a:t>
            </a:r>
            <a:r>
              <a:rPr lang="en-GB" sz="2000" dirty="0" err="1" smtClean="0"/>
              <a:t>Osiatyński</a:t>
            </a:r>
            <a:r>
              <a:rPr lang="en-GB" sz="2000" dirty="0" smtClean="0"/>
              <a:t>, 1993: Collected Works of MK, Vol. 5, for development contributions):</a:t>
            </a:r>
          </a:p>
          <a:p>
            <a:pPr marL="342900" indent="-342900">
              <a:spcAft>
                <a:spcPts val="600"/>
              </a:spcAft>
              <a:buFont typeface="Wingdings" charset="2"/>
              <a:buChar char="§"/>
            </a:pPr>
            <a:r>
              <a:rPr lang="en-GB" sz="2000" dirty="0"/>
              <a:t>Necessity of low wages: rising wages </a:t>
            </a:r>
          </a:p>
          <a:p>
            <a:pPr lvl="1">
              <a:spcAft>
                <a:spcPts val="600"/>
              </a:spcAft>
            </a:pPr>
            <a:r>
              <a:rPr lang="en-GB" sz="2000" dirty="0"/>
              <a:t>	stimulate domestic </a:t>
            </a:r>
            <a:r>
              <a:rPr lang="en-GB" sz="2000" dirty="0" smtClean="0"/>
              <a:t>demand</a:t>
            </a:r>
          </a:p>
          <a:p>
            <a:pPr marL="342900" indent="-342900">
              <a:spcAft>
                <a:spcPts val="600"/>
              </a:spcAft>
              <a:buFont typeface="Wingdings" charset="2"/>
              <a:buChar char="§"/>
            </a:pPr>
            <a:r>
              <a:rPr lang="en-GB" sz="2000" dirty="0" smtClean="0"/>
              <a:t>Neglect of agriculture: difference between </a:t>
            </a:r>
          </a:p>
          <a:p>
            <a:pPr>
              <a:spcAft>
                <a:spcPts val="600"/>
              </a:spcAft>
            </a:pPr>
            <a:r>
              <a:rPr lang="en-GB" sz="2000" dirty="0"/>
              <a:t>	</a:t>
            </a:r>
            <a:r>
              <a:rPr lang="en-GB" sz="2000" dirty="0" smtClean="0"/>
              <a:t>price formation in manufacturing &amp; </a:t>
            </a:r>
          </a:p>
          <a:p>
            <a:pPr>
              <a:spcAft>
                <a:spcPts val="600"/>
              </a:spcAft>
            </a:pPr>
            <a:r>
              <a:rPr lang="en-GB" sz="2000" dirty="0"/>
              <a:t>	</a:t>
            </a:r>
            <a:r>
              <a:rPr lang="en-GB" sz="2000" dirty="0" smtClean="0"/>
              <a:t>agriculture </a:t>
            </a:r>
          </a:p>
          <a:p>
            <a:pPr marL="342900" indent="-342900">
              <a:spcAft>
                <a:spcPts val="600"/>
              </a:spcAft>
              <a:buFont typeface="Wingdings" charset="2"/>
              <a:buChar char="§"/>
            </a:pPr>
            <a:r>
              <a:rPr lang="en-GB" sz="2000" dirty="0"/>
              <a:t>N</a:t>
            </a:r>
            <a:r>
              <a:rPr lang="en-GB" sz="2000" dirty="0" smtClean="0"/>
              <a:t>ecessity for institutional change in </a:t>
            </a:r>
          </a:p>
          <a:p>
            <a:pPr>
              <a:spcAft>
                <a:spcPts val="600"/>
              </a:spcAft>
            </a:pPr>
            <a:r>
              <a:rPr lang="en-GB" sz="2000" dirty="0"/>
              <a:t>	</a:t>
            </a:r>
            <a:r>
              <a:rPr lang="en-GB" sz="2000" dirty="0" smtClean="0"/>
              <a:t>agricultural sector</a:t>
            </a:r>
          </a:p>
        </p:txBody>
      </p:sp>
      <p:sp>
        <p:nvSpPr>
          <p:cNvPr id="5" name="Textfeld 4"/>
          <p:cNvSpPr txBox="1"/>
          <p:nvPr/>
        </p:nvSpPr>
        <p:spPr>
          <a:xfrm>
            <a:off x="1295400" y="762000"/>
            <a:ext cx="7251700" cy="461665"/>
          </a:xfrm>
          <a:prstGeom prst="rect">
            <a:avLst/>
          </a:prstGeom>
          <a:noFill/>
        </p:spPr>
        <p:txBody>
          <a:bodyPr wrap="square" rtlCol="0">
            <a:spAutoFit/>
          </a:bodyPr>
          <a:lstStyle/>
          <a:p>
            <a:r>
              <a:rPr lang="en-GB" b="1" dirty="0" smtClean="0"/>
              <a:t>Kalecki, pioneer of development thinking</a:t>
            </a:r>
            <a:endParaRPr lang="en-GB" b="1" dirty="0"/>
          </a:p>
        </p:txBody>
      </p:sp>
      <p:pic>
        <p:nvPicPr>
          <p:cNvPr id="7" name="Bild 6" descr="Screen Shot 2016-07-14 at 10.5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840" y="3637732"/>
            <a:ext cx="3228160" cy="3220268"/>
          </a:xfrm>
          <a:prstGeom prst="rect">
            <a:avLst/>
          </a:prstGeom>
        </p:spPr>
      </p:pic>
    </p:spTree>
    <p:extLst>
      <p:ext uri="{BB962C8B-B14F-4D97-AF65-F5344CB8AC3E}">
        <p14:creationId xmlns:p14="http://schemas.microsoft.com/office/powerpoint/2010/main" val="27622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2900" y="1245381"/>
            <a:ext cx="8697913" cy="5724644"/>
          </a:xfrm>
          <a:prstGeom prst="rect">
            <a:avLst/>
          </a:prstGeom>
          <a:noFill/>
        </p:spPr>
        <p:txBody>
          <a:bodyPr wrap="square" rtlCol="0">
            <a:spAutoFit/>
          </a:bodyPr>
          <a:lstStyle/>
          <a:p>
            <a:pPr marL="342900" indent="-342900">
              <a:spcAft>
                <a:spcPts val="600"/>
              </a:spcAft>
              <a:buFont typeface="Wingdings" charset="2"/>
              <a:buChar char="§"/>
            </a:pPr>
            <a:r>
              <a:rPr lang="en-GB" sz="2000" dirty="0"/>
              <a:t>Automatic re-investment of profits: </a:t>
            </a:r>
          </a:p>
          <a:p>
            <a:pPr>
              <a:spcAft>
                <a:spcPts val="600"/>
              </a:spcAft>
            </a:pPr>
            <a:r>
              <a:rPr lang="en-GB" sz="2000" dirty="0"/>
              <a:t>	</a:t>
            </a:r>
            <a:r>
              <a:rPr lang="en-GB" sz="2000" dirty="0" smtClean="0"/>
              <a:t>capitalists might be unwilling</a:t>
            </a:r>
          </a:p>
          <a:p>
            <a:pPr>
              <a:spcAft>
                <a:spcPts val="600"/>
              </a:spcAft>
            </a:pPr>
            <a:r>
              <a:rPr lang="en-GB" sz="2000" dirty="0"/>
              <a:t>	</a:t>
            </a:r>
            <a:r>
              <a:rPr lang="en-GB" sz="2000" dirty="0" smtClean="0"/>
              <a:t>why? existence </a:t>
            </a:r>
            <a:r>
              <a:rPr lang="en-GB" sz="2000" dirty="0"/>
              <a:t>of </a:t>
            </a:r>
            <a:r>
              <a:rPr lang="en-GB" sz="2000" dirty="0" smtClean="0"/>
              <a:t>rentiers, class interests (</a:t>
            </a:r>
            <a:r>
              <a:rPr lang="en-GB" sz="2000" dirty="0"/>
              <a:t>Kalecki, 1943</a:t>
            </a:r>
            <a:r>
              <a:rPr lang="en-GB" sz="2000" dirty="0" smtClean="0"/>
              <a:t>)</a:t>
            </a:r>
          </a:p>
          <a:p>
            <a:pPr>
              <a:spcAft>
                <a:spcPts val="600"/>
              </a:spcAft>
            </a:pPr>
            <a:r>
              <a:rPr lang="en-GB" sz="2000" dirty="0"/>
              <a:t>	</a:t>
            </a:r>
            <a:r>
              <a:rPr lang="en-GB" sz="2000" dirty="0" smtClean="0"/>
              <a:t>semi-industrialised countries: idle capital goods</a:t>
            </a:r>
          </a:p>
          <a:p>
            <a:pPr marL="342900" indent="-342900">
              <a:spcAft>
                <a:spcPts val="600"/>
              </a:spcAft>
              <a:buFont typeface="Wingdings" charset="2"/>
              <a:buChar char="§"/>
            </a:pPr>
            <a:r>
              <a:rPr lang="en-GB" sz="2000" dirty="0" smtClean="0"/>
              <a:t>Solution: state-led investment (deficit spending) financed through 	taxation on profits and the rich</a:t>
            </a:r>
          </a:p>
          <a:p>
            <a:pPr marL="342900" indent="-342900">
              <a:spcAft>
                <a:spcPts val="600"/>
              </a:spcAft>
              <a:buFont typeface="Wingdings" charset="2"/>
              <a:buChar char="§"/>
            </a:pPr>
            <a:r>
              <a:rPr lang="en-GB" sz="2000" dirty="0" smtClean="0"/>
              <a:t>Balance of payments pressures?</a:t>
            </a:r>
          </a:p>
          <a:p>
            <a:pPr>
              <a:spcAft>
                <a:spcPts val="600"/>
              </a:spcAft>
            </a:pPr>
            <a:r>
              <a:rPr lang="en-GB" sz="2000" dirty="0"/>
              <a:t>	</a:t>
            </a:r>
            <a:r>
              <a:rPr lang="en-GB" sz="2000" dirty="0" smtClean="0"/>
              <a:t>strict capital controls &amp; planned investment</a:t>
            </a:r>
          </a:p>
          <a:p>
            <a:pPr>
              <a:spcAft>
                <a:spcPts val="600"/>
              </a:spcAft>
            </a:pPr>
            <a:endParaRPr lang="en-GB" sz="200" dirty="0"/>
          </a:p>
          <a:p>
            <a:pPr>
              <a:spcAft>
                <a:spcPts val="600"/>
              </a:spcAft>
            </a:pPr>
            <a:r>
              <a:rPr lang="en-GB" sz="2000" dirty="0"/>
              <a:t>	</a:t>
            </a:r>
            <a:r>
              <a:rPr lang="en-GB" sz="2000" dirty="0" smtClean="0"/>
              <a:t>r = (</a:t>
            </a:r>
            <a:r>
              <a:rPr lang="en-GB" sz="2000" dirty="0" err="1" smtClean="0"/>
              <a:t>i</a:t>
            </a:r>
            <a:r>
              <a:rPr lang="en-GB" sz="2000" dirty="0" smtClean="0"/>
              <a:t>/k) + u – d</a:t>
            </a:r>
            <a:endParaRPr lang="en-GB" sz="2000" dirty="0"/>
          </a:p>
          <a:p>
            <a:pPr>
              <a:spcAft>
                <a:spcPts val="600"/>
              </a:spcAft>
            </a:pPr>
            <a:r>
              <a:rPr lang="en-GB" sz="2000" dirty="0" smtClean="0"/>
              <a:t>	r: rate of productive capacity growth</a:t>
            </a:r>
          </a:p>
          <a:p>
            <a:pPr>
              <a:spcAft>
                <a:spcPts val="600"/>
              </a:spcAft>
            </a:pPr>
            <a:r>
              <a:rPr lang="en-GB" sz="2000" dirty="0" smtClean="0"/>
              <a:t>	</a:t>
            </a:r>
            <a:r>
              <a:rPr lang="en-GB" sz="2000" dirty="0" err="1" smtClean="0"/>
              <a:t>i</a:t>
            </a:r>
            <a:r>
              <a:rPr lang="en-GB" sz="2000" dirty="0" smtClean="0"/>
              <a:t>: rate of gross investment</a:t>
            </a:r>
          </a:p>
          <a:p>
            <a:pPr>
              <a:spcAft>
                <a:spcPts val="600"/>
              </a:spcAft>
            </a:pPr>
            <a:r>
              <a:rPr lang="en-GB" sz="2000" dirty="0" smtClean="0"/>
              <a:t>	k: capital-output ratio </a:t>
            </a:r>
          </a:p>
          <a:p>
            <a:pPr>
              <a:spcAft>
                <a:spcPts val="600"/>
              </a:spcAft>
            </a:pPr>
            <a:r>
              <a:rPr lang="en-GB" sz="2000" dirty="0" smtClean="0"/>
              <a:t>	u: external rate of production growth </a:t>
            </a:r>
          </a:p>
          <a:p>
            <a:pPr>
              <a:spcAft>
                <a:spcPts val="600"/>
              </a:spcAft>
            </a:pPr>
            <a:r>
              <a:rPr lang="en-GB" sz="2000" dirty="0" smtClean="0"/>
              <a:t>	d: depreciation </a:t>
            </a:r>
            <a:endParaRPr lang="en-GB" sz="2000" dirty="0"/>
          </a:p>
          <a:p>
            <a:pPr>
              <a:spcAft>
                <a:spcPts val="600"/>
              </a:spcAft>
            </a:pPr>
            <a:endParaRPr lang="en-GB" sz="1400" dirty="0" smtClean="0"/>
          </a:p>
        </p:txBody>
      </p:sp>
      <p:sp>
        <p:nvSpPr>
          <p:cNvPr id="5" name="Textfeld 4"/>
          <p:cNvSpPr txBox="1"/>
          <p:nvPr/>
        </p:nvSpPr>
        <p:spPr>
          <a:xfrm>
            <a:off x="1295400" y="762000"/>
            <a:ext cx="7251700" cy="461665"/>
          </a:xfrm>
          <a:prstGeom prst="rect">
            <a:avLst/>
          </a:prstGeom>
          <a:noFill/>
        </p:spPr>
        <p:txBody>
          <a:bodyPr wrap="square" rtlCol="0">
            <a:spAutoFit/>
          </a:bodyPr>
          <a:lstStyle/>
          <a:p>
            <a:r>
              <a:rPr lang="en-GB" b="1" dirty="0" smtClean="0"/>
              <a:t>Kalecki, pioneer of development thinking</a:t>
            </a:r>
            <a:endParaRPr lang="en-GB" b="1" dirty="0"/>
          </a:p>
        </p:txBody>
      </p:sp>
    </p:spTree>
    <p:extLst>
      <p:ext uri="{BB962C8B-B14F-4D97-AF65-F5344CB8AC3E}">
        <p14:creationId xmlns:p14="http://schemas.microsoft.com/office/powerpoint/2010/main" val="403593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84300" y="812800"/>
            <a:ext cx="7099300" cy="461665"/>
          </a:xfrm>
          <a:prstGeom prst="rect">
            <a:avLst/>
          </a:prstGeom>
          <a:noFill/>
        </p:spPr>
        <p:txBody>
          <a:bodyPr wrap="square" rtlCol="0">
            <a:spAutoFit/>
          </a:bodyPr>
          <a:lstStyle/>
          <a:p>
            <a:r>
              <a:rPr lang="en-GB" b="1" dirty="0" err="1" smtClean="0"/>
              <a:t>Structuralist</a:t>
            </a:r>
            <a:r>
              <a:rPr lang="en-GB" b="1" dirty="0" smtClean="0"/>
              <a:t> thought</a:t>
            </a:r>
            <a:endParaRPr lang="en-GB" b="1" dirty="0"/>
          </a:p>
        </p:txBody>
      </p:sp>
      <p:sp>
        <p:nvSpPr>
          <p:cNvPr id="15" name="Textfeld 14"/>
          <p:cNvSpPr txBox="1"/>
          <p:nvPr/>
        </p:nvSpPr>
        <p:spPr>
          <a:xfrm>
            <a:off x="329813" y="1270038"/>
            <a:ext cx="8812600" cy="6017032"/>
          </a:xfrm>
          <a:prstGeom prst="rect">
            <a:avLst/>
          </a:prstGeom>
          <a:noFill/>
        </p:spPr>
        <p:txBody>
          <a:bodyPr wrap="square" rtlCol="0">
            <a:spAutoFit/>
          </a:bodyPr>
          <a:lstStyle/>
          <a:p>
            <a:pPr>
              <a:spcAft>
                <a:spcPts val="600"/>
              </a:spcAft>
            </a:pPr>
            <a:r>
              <a:rPr lang="en-GB" sz="2000" dirty="0" smtClean="0"/>
              <a:t>Structural difference between rich and poor countries</a:t>
            </a:r>
          </a:p>
          <a:p>
            <a:pPr>
              <a:spcAft>
                <a:spcPts val="600"/>
              </a:spcAft>
            </a:pPr>
            <a:r>
              <a:rPr lang="en-GB" sz="2000" dirty="0" smtClean="0"/>
              <a:t>Focus: open/global economy </a:t>
            </a:r>
          </a:p>
          <a:p>
            <a:pPr>
              <a:spcAft>
                <a:spcPts val="600"/>
              </a:spcAft>
            </a:pPr>
            <a:r>
              <a:rPr lang="en-GB" sz="2000" dirty="0" smtClean="0"/>
              <a:t>Plus: </a:t>
            </a:r>
            <a:r>
              <a:rPr lang="en-GB" sz="2000" b="1" dirty="0" smtClean="0"/>
              <a:t>What you make matters!</a:t>
            </a:r>
          </a:p>
          <a:p>
            <a:pPr>
              <a:spcAft>
                <a:spcPts val="600"/>
              </a:spcAft>
            </a:pPr>
            <a:r>
              <a:rPr lang="en-GB" sz="2000" b="1" dirty="0" smtClean="0"/>
              <a:t>Raul </a:t>
            </a:r>
            <a:r>
              <a:rPr lang="en-GB" sz="2000" b="1" dirty="0" err="1" smtClean="0"/>
              <a:t>Prebisch</a:t>
            </a:r>
            <a:r>
              <a:rPr lang="en-GB" sz="2000" dirty="0" smtClean="0"/>
              <a:t> &amp; the Economic Commission of Latin America (</a:t>
            </a:r>
            <a:r>
              <a:rPr lang="en-GB" sz="2000" b="1" dirty="0" smtClean="0"/>
              <a:t>ECLA, 1948</a:t>
            </a:r>
            <a:r>
              <a:rPr lang="en-GB" sz="2000" dirty="0" smtClean="0"/>
              <a:t>)</a:t>
            </a:r>
          </a:p>
          <a:p>
            <a:pPr>
              <a:spcAft>
                <a:spcPts val="600"/>
              </a:spcAft>
            </a:pPr>
            <a:endParaRPr lang="en-GB" sz="2000" b="1" dirty="0"/>
          </a:p>
          <a:p>
            <a:pPr>
              <a:spcAft>
                <a:spcPts val="600"/>
              </a:spcAft>
            </a:pPr>
            <a:endParaRPr lang="en-GB" sz="2000" b="1" dirty="0" smtClean="0"/>
          </a:p>
          <a:p>
            <a:pPr>
              <a:spcAft>
                <a:spcPts val="600"/>
              </a:spcAft>
            </a:pPr>
            <a:endParaRPr lang="en-GB" sz="2000" b="1" dirty="0"/>
          </a:p>
          <a:p>
            <a:pPr>
              <a:spcAft>
                <a:spcPts val="600"/>
              </a:spcAft>
            </a:pPr>
            <a:endParaRPr lang="en-GB" sz="2000" b="1" dirty="0" smtClean="0"/>
          </a:p>
          <a:p>
            <a:pPr>
              <a:spcAft>
                <a:spcPts val="600"/>
              </a:spcAft>
            </a:pPr>
            <a:endParaRPr lang="en-GB" sz="2000" b="1" dirty="0"/>
          </a:p>
          <a:p>
            <a:pPr>
              <a:spcAft>
                <a:spcPts val="600"/>
              </a:spcAft>
            </a:pPr>
            <a:endParaRPr lang="en-GB" sz="2000" b="1" dirty="0" smtClean="0"/>
          </a:p>
          <a:p>
            <a:pPr>
              <a:spcAft>
                <a:spcPts val="600"/>
              </a:spcAft>
            </a:pPr>
            <a:endParaRPr lang="en-GB" sz="2000" b="1" dirty="0"/>
          </a:p>
          <a:p>
            <a:pPr>
              <a:spcAft>
                <a:spcPts val="600"/>
              </a:spcAft>
            </a:pPr>
            <a:endParaRPr lang="en-GB" sz="2000" b="1" dirty="0" smtClean="0"/>
          </a:p>
          <a:p>
            <a:pPr>
              <a:spcAft>
                <a:spcPts val="600"/>
              </a:spcAft>
            </a:pPr>
            <a:endParaRPr lang="en-GB" sz="1000" b="1" dirty="0"/>
          </a:p>
          <a:p>
            <a:pPr>
              <a:spcAft>
                <a:spcPts val="600"/>
              </a:spcAft>
            </a:pPr>
            <a:r>
              <a:rPr lang="en-GB" sz="2000" b="1" dirty="0" smtClean="0"/>
              <a:t>Policy: Import-substituting industrialisation (ISI)</a:t>
            </a:r>
          </a:p>
          <a:p>
            <a:pPr>
              <a:spcAft>
                <a:spcPts val="600"/>
              </a:spcAft>
            </a:pPr>
            <a:endParaRPr lang="en-GB" sz="2000" dirty="0" smtClean="0"/>
          </a:p>
          <a:p>
            <a:pPr>
              <a:spcAft>
                <a:spcPts val="600"/>
              </a:spcAft>
            </a:pPr>
            <a:endParaRPr lang="en-GB" sz="2000" dirty="0" smtClean="0"/>
          </a:p>
        </p:txBody>
      </p:sp>
      <p:graphicFrame>
        <p:nvGraphicFramePr>
          <p:cNvPr id="3" name="Tabelle 2"/>
          <p:cNvGraphicFramePr>
            <a:graphicFrameLocks noGrp="1"/>
          </p:cNvGraphicFramePr>
          <p:nvPr>
            <p:extLst>
              <p:ext uri="{D42A27DB-BD31-4B8C-83A1-F6EECF244321}">
                <p14:modId xmlns:p14="http://schemas.microsoft.com/office/powerpoint/2010/main" val="4224658832"/>
              </p:ext>
            </p:extLst>
          </p:nvPr>
        </p:nvGraphicFramePr>
        <p:xfrm>
          <a:off x="404724" y="2974831"/>
          <a:ext cx="8364626" cy="2926080"/>
        </p:xfrm>
        <a:graphic>
          <a:graphicData uri="http://schemas.openxmlformats.org/drawingml/2006/table">
            <a:tbl>
              <a:tblPr firstRow="1" bandRow="1">
                <a:tableStyleId>{1E171933-4619-4E11-9A3F-F7608DF75F80}</a:tableStyleId>
              </a:tblPr>
              <a:tblGrid>
                <a:gridCol w="4182313"/>
                <a:gridCol w="4182313"/>
              </a:tblGrid>
              <a:tr h="223903">
                <a:tc>
                  <a:txBody>
                    <a:bodyPr/>
                    <a:lstStyle/>
                    <a:p>
                      <a:pPr algn="ctr"/>
                      <a:r>
                        <a:rPr lang="en-GB" dirty="0" smtClean="0"/>
                        <a:t>Core</a:t>
                      </a:r>
                      <a:endParaRPr lang="en-GB" dirty="0"/>
                    </a:p>
                  </a:txBody>
                  <a:tcPr/>
                </a:tc>
                <a:tc>
                  <a:txBody>
                    <a:bodyPr/>
                    <a:lstStyle/>
                    <a:p>
                      <a:pPr algn="ctr"/>
                      <a:r>
                        <a:rPr lang="en-GB" dirty="0" smtClean="0"/>
                        <a:t>Periphery</a:t>
                      </a:r>
                      <a:endParaRPr lang="en-GB" dirty="0"/>
                    </a:p>
                  </a:txBody>
                  <a:tcPr/>
                </a:tc>
              </a:tr>
              <a:tr h="223903">
                <a:tc>
                  <a:txBody>
                    <a:bodyPr/>
                    <a:lstStyle/>
                    <a:p>
                      <a:r>
                        <a:rPr lang="en-GB" dirty="0" smtClean="0"/>
                        <a:t>Rich countries</a:t>
                      </a:r>
                      <a:endParaRPr lang="en-GB" dirty="0"/>
                    </a:p>
                  </a:txBody>
                  <a:tcPr/>
                </a:tc>
                <a:tc>
                  <a:txBody>
                    <a:bodyPr/>
                    <a:lstStyle/>
                    <a:p>
                      <a:r>
                        <a:rPr lang="en-GB" dirty="0" smtClean="0"/>
                        <a:t>Poor countries</a:t>
                      </a:r>
                      <a:endParaRPr lang="en-GB" dirty="0"/>
                    </a:p>
                  </a:txBody>
                  <a:tcPr/>
                </a:tc>
              </a:tr>
              <a:tr h="223903">
                <a:tc>
                  <a:txBody>
                    <a:bodyPr/>
                    <a:lstStyle/>
                    <a:p>
                      <a:r>
                        <a:rPr lang="en-GB" dirty="0" smtClean="0"/>
                        <a:t>High (domestic) tech</a:t>
                      </a:r>
                      <a:endParaRPr lang="en-GB" dirty="0"/>
                    </a:p>
                  </a:txBody>
                  <a:tcPr/>
                </a:tc>
                <a:tc>
                  <a:txBody>
                    <a:bodyPr/>
                    <a:lstStyle/>
                    <a:p>
                      <a:r>
                        <a:rPr lang="en-GB" dirty="0" smtClean="0"/>
                        <a:t>Low tech</a:t>
                      </a:r>
                      <a:r>
                        <a:rPr lang="en-GB" baseline="0" dirty="0" smtClean="0"/>
                        <a:t>, pockets of high (foreign) tech</a:t>
                      </a:r>
                      <a:endParaRPr lang="en-GB" dirty="0"/>
                    </a:p>
                  </a:txBody>
                  <a:tcPr/>
                </a:tc>
              </a:tr>
              <a:tr h="223903">
                <a:tc>
                  <a:txBody>
                    <a:bodyPr/>
                    <a:lstStyle/>
                    <a:p>
                      <a:r>
                        <a:rPr lang="en-GB" dirty="0" smtClean="0"/>
                        <a:t>Consumer &amp; investment goods (high income elasticity</a:t>
                      </a:r>
                      <a:r>
                        <a:rPr lang="en-GB" baseline="0" dirty="0" smtClean="0"/>
                        <a:t> of demand)</a:t>
                      </a:r>
                      <a:endParaRPr lang="en-GB" dirty="0"/>
                    </a:p>
                  </a:txBody>
                  <a:tcPr/>
                </a:tc>
                <a:tc>
                  <a:txBody>
                    <a:bodyPr/>
                    <a:lstStyle/>
                    <a:p>
                      <a:r>
                        <a:rPr lang="en-GB" dirty="0" smtClean="0"/>
                        <a:t>Primary goods</a:t>
                      </a:r>
                    </a:p>
                    <a:p>
                      <a:r>
                        <a:rPr lang="en-GB" dirty="0" smtClean="0"/>
                        <a:t>(low income elasticity of demand)</a:t>
                      </a:r>
                      <a:endParaRPr lang="en-GB" dirty="0"/>
                    </a:p>
                  </a:txBody>
                  <a:tcPr/>
                </a:tc>
              </a:tr>
              <a:tr h="223903">
                <a:tc>
                  <a:txBody>
                    <a:bodyPr/>
                    <a:lstStyle/>
                    <a:p>
                      <a:r>
                        <a:rPr lang="en-GB" dirty="0" smtClean="0"/>
                        <a:t>Low population growth, high employment share &amp; higher wage</a:t>
                      </a:r>
                      <a:r>
                        <a:rPr lang="en-GB" baseline="0" dirty="0" smtClean="0"/>
                        <a:t> share in productivity increases</a:t>
                      </a:r>
                      <a:endParaRPr lang="en-GB" dirty="0"/>
                    </a:p>
                  </a:txBody>
                  <a:tcPr/>
                </a:tc>
                <a:tc>
                  <a:txBody>
                    <a:bodyPr/>
                    <a:lstStyle/>
                    <a:p>
                      <a:r>
                        <a:rPr lang="en-GB" dirty="0" smtClean="0"/>
                        <a:t>High population growth, low employment share &amp; low share in productivity increases (often</a:t>
                      </a:r>
                      <a:r>
                        <a:rPr lang="en-GB" baseline="0" dirty="0" smtClean="0"/>
                        <a:t> captured by foreign companies)</a:t>
                      </a:r>
                      <a:endParaRPr lang="en-GB" dirty="0"/>
                    </a:p>
                  </a:txBody>
                  <a:tcPr/>
                </a:tc>
              </a:tr>
            </a:tbl>
          </a:graphicData>
        </a:graphic>
      </p:graphicFrame>
    </p:spTree>
    <p:extLst>
      <p:ext uri="{BB962C8B-B14F-4D97-AF65-F5344CB8AC3E}">
        <p14:creationId xmlns:p14="http://schemas.microsoft.com/office/powerpoint/2010/main" val="4196822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20800" y="812800"/>
            <a:ext cx="7340600" cy="461665"/>
          </a:xfrm>
          <a:prstGeom prst="rect">
            <a:avLst/>
          </a:prstGeom>
          <a:noFill/>
        </p:spPr>
        <p:txBody>
          <a:bodyPr wrap="square" rtlCol="0">
            <a:spAutoFit/>
          </a:bodyPr>
          <a:lstStyle/>
          <a:p>
            <a:r>
              <a:rPr lang="en-GB" b="1" dirty="0" err="1" smtClean="0"/>
              <a:t>Kaldorian</a:t>
            </a:r>
            <a:r>
              <a:rPr lang="en-GB" b="1" dirty="0" smtClean="0"/>
              <a:t> development economics</a:t>
            </a:r>
            <a:endParaRPr lang="en-GB" b="1" dirty="0"/>
          </a:p>
        </p:txBody>
      </p:sp>
      <p:sp>
        <p:nvSpPr>
          <p:cNvPr id="3" name="Textfeld 2"/>
          <p:cNvSpPr txBox="1"/>
          <p:nvPr/>
        </p:nvSpPr>
        <p:spPr>
          <a:xfrm>
            <a:off x="381000" y="1225689"/>
            <a:ext cx="8659813" cy="5632311"/>
          </a:xfrm>
          <a:prstGeom prst="rect">
            <a:avLst/>
          </a:prstGeom>
          <a:noFill/>
        </p:spPr>
        <p:txBody>
          <a:bodyPr wrap="square" rtlCol="0">
            <a:spAutoFit/>
          </a:bodyPr>
          <a:lstStyle/>
          <a:p>
            <a:pPr>
              <a:spcAft>
                <a:spcPts val="600"/>
              </a:spcAft>
            </a:pPr>
            <a:r>
              <a:rPr lang="en-GB" sz="2000" dirty="0" smtClean="0"/>
              <a:t>Close to the LA </a:t>
            </a:r>
            <a:r>
              <a:rPr lang="en-GB" sz="2000" dirty="0" err="1" smtClean="0"/>
              <a:t>structuralists</a:t>
            </a:r>
            <a:endParaRPr lang="en-GB" sz="2000" dirty="0" smtClean="0"/>
          </a:p>
          <a:p>
            <a:pPr>
              <a:spcAft>
                <a:spcPts val="600"/>
              </a:spcAft>
            </a:pPr>
            <a:r>
              <a:rPr lang="en-GB" sz="2000" dirty="0" err="1" smtClean="0"/>
              <a:t>Kaldor’s</a:t>
            </a:r>
            <a:r>
              <a:rPr lang="en-GB" sz="2000" dirty="0" smtClean="0"/>
              <a:t> Growth Laws (</a:t>
            </a:r>
            <a:r>
              <a:rPr lang="en-GB" sz="2000" dirty="0" err="1" smtClean="0"/>
              <a:t>Kaldor</a:t>
            </a:r>
            <a:r>
              <a:rPr lang="en-GB" sz="2000" dirty="0" smtClean="0"/>
              <a:t>, 1966, </a:t>
            </a:r>
            <a:r>
              <a:rPr lang="en-GB" sz="2000" dirty="0" err="1" smtClean="0"/>
              <a:t>Sen</a:t>
            </a:r>
            <a:r>
              <a:rPr lang="en-GB" sz="2000" dirty="0" smtClean="0"/>
              <a:t>, 1983):</a:t>
            </a:r>
          </a:p>
          <a:p>
            <a:pPr marL="342900" indent="-342900">
              <a:spcAft>
                <a:spcPts val="600"/>
              </a:spcAft>
              <a:buFont typeface="Wingdings" charset="2"/>
              <a:buChar char="§"/>
            </a:pPr>
            <a:r>
              <a:rPr lang="en-GB" sz="2000" dirty="0" smtClean="0"/>
              <a:t>Manufacturing as engine of growth: </a:t>
            </a:r>
          </a:p>
          <a:p>
            <a:pPr marL="800100" lvl="1" indent="-342900">
              <a:spcAft>
                <a:spcPts val="600"/>
              </a:spcAft>
              <a:buFont typeface="Wingdings" charset="2"/>
              <a:buChar char="Ø"/>
            </a:pPr>
            <a:r>
              <a:rPr lang="en-GB" sz="2000" dirty="0" smtClean="0"/>
              <a:t>manufacturing sector growth is positively associated with growth in total output &amp; </a:t>
            </a:r>
          </a:p>
          <a:p>
            <a:pPr marL="800100" lvl="1" indent="-342900">
              <a:spcAft>
                <a:spcPts val="600"/>
              </a:spcAft>
              <a:buFont typeface="Wingdings" charset="2"/>
              <a:buChar char="Ø"/>
            </a:pPr>
            <a:r>
              <a:rPr lang="en-GB" sz="2000" dirty="0" smtClean="0"/>
              <a:t>the share of manufacturing activity in total GDP is positively associated with income per capita </a:t>
            </a:r>
          </a:p>
          <a:p>
            <a:pPr marL="342900" indent="-342900">
              <a:spcAft>
                <a:spcPts val="600"/>
              </a:spcAft>
              <a:buFont typeface="Wingdings" charset="2"/>
              <a:buChar char="§"/>
            </a:pPr>
            <a:r>
              <a:rPr lang="en-GB" sz="2000" dirty="0" smtClean="0"/>
              <a:t>Increasing returns (A. Young)</a:t>
            </a:r>
          </a:p>
          <a:p>
            <a:pPr>
              <a:spcAft>
                <a:spcPts val="600"/>
              </a:spcAft>
            </a:pPr>
            <a:r>
              <a:rPr lang="en-GB" sz="2000" dirty="0" err="1" smtClean="0"/>
              <a:t>Verdoorn’s</a:t>
            </a:r>
            <a:r>
              <a:rPr lang="en-GB" sz="2000" dirty="0" smtClean="0"/>
              <a:t> Law</a:t>
            </a:r>
          </a:p>
          <a:p>
            <a:pPr marL="342900" indent="-342900">
              <a:spcAft>
                <a:spcPts val="600"/>
              </a:spcAft>
              <a:buFont typeface="Wingdings" charset="2"/>
              <a:buChar char="§"/>
            </a:pPr>
            <a:r>
              <a:rPr lang="en-GB" sz="2000" dirty="0" smtClean="0"/>
              <a:t>Positive long-run relationship between productivity &amp; output growth</a:t>
            </a:r>
          </a:p>
          <a:p>
            <a:pPr marL="800100" lvl="1" indent="-342900">
              <a:spcAft>
                <a:spcPts val="600"/>
              </a:spcAft>
              <a:buFont typeface="Wingdings" charset="2"/>
              <a:buChar char="Ø"/>
            </a:pPr>
            <a:r>
              <a:rPr lang="en-GB" sz="2000" dirty="0"/>
              <a:t>G</a:t>
            </a:r>
            <a:r>
              <a:rPr lang="en-GB" sz="2000" dirty="0" smtClean="0"/>
              <a:t>rowth in output increases productivity </a:t>
            </a:r>
          </a:p>
          <a:p>
            <a:pPr marL="800100" lvl="1" indent="-342900">
              <a:spcAft>
                <a:spcPts val="600"/>
              </a:spcAft>
              <a:buFont typeface="Wingdings" charset="2"/>
              <a:buChar char="Ø"/>
            </a:pPr>
            <a:r>
              <a:rPr lang="en-GB" sz="2000" dirty="0" smtClean="0"/>
              <a:t>Cumulative process </a:t>
            </a:r>
          </a:p>
          <a:p>
            <a:pPr marL="800100" lvl="1" indent="-342900">
              <a:spcAft>
                <a:spcPts val="600"/>
              </a:spcAft>
              <a:buFont typeface="Wingdings" charset="2"/>
              <a:buChar char="Ø"/>
            </a:pPr>
            <a:r>
              <a:rPr lang="en-GB" sz="2000" dirty="0" smtClean="0"/>
              <a:t>Due to increasing returns</a:t>
            </a:r>
          </a:p>
          <a:p>
            <a:pPr marL="800100" lvl="1" indent="-342900">
              <a:spcAft>
                <a:spcPts val="600"/>
              </a:spcAft>
              <a:buFont typeface="Wingdings" charset="2"/>
              <a:buChar char="Ø"/>
            </a:pPr>
            <a:r>
              <a:rPr lang="en-GB" sz="2000" dirty="0" smtClean="0"/>
              <a:t>Learning (Wright, 1936)</a:t>
            </a:r>
          </a:p>
          <a:p>
            <a:pPr marL="342900" indent="-342900">
              <a:spcAft>
                <a:spcPts val="600"/>
              </a:spcAft>
              <a:buFont typeface="Wingdings" charset="2"/>
              <a:buChar char="§"/>
            </a:pPr>
            <a:r>
              <a:rPr lang="en-GB" sz="2000" dirty="0" smtClean="0"/>
              <a:t>Export-led growth</a:t>
            </a:r>
          </a:p>
        </p:txBody>
      </p:sp>
    </p:spTree>
    <p:extLst>
      <p:ext uri="{BB962C8B-B14F-4D97-AF65-F5344CB8AC3E}">
        <p14:creationId xmlns:p14="http://schemas.microsoft.com/office/powerpoint/2010/main" val="498856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20800" y="812800"/>
            <a:ext cx="7340600" cy="461665"/>
          </a:xfrm>
          <a:prstGeom prst="rect">
            <a:avLst/>
          </a:prstGeom>
          <a:noFill/>
        </p:spPr>
        <p:txBody>
          <a:bodyPr wrap="square" rtlCol="0">
            <a:spAutoFit/>
          </a:bodyPr>
          <a:lstStyle/>
          <a:p>
            <a:r>
              <a:rPr lang="en-GB" b="1" dirty="0" smtClean="0"/>
              <a:t>The East Asian Miracle</a:t>
            </a:r>
            <a:endParaRPr lang="en-GB" b="1" dirty="0"/>
          </a:p>
        </p:txBody>
      </p:sp>
      <p:sp>
        <p:nvSpPr>
          <p:cNvPr id="3" name="Textfeld 2"/>
          <p:cNvSpPr txBox="1"/>
          <p:nvPr/>
        </p:nvSpPr>
        <p:spPr>
          <a:xfrm>
            <a:off x="381000" y="1302633"/>
            <a:ext cx="8763000" cy="3785652"/>
          </a:xfrm>
          <a:prstGeom prst="rect">
            <a:avLst/>
          </a:prstGeom>
          <a:noFill/>
        </p:spPr>
        <p:txBody>
          <a:bodyPr wrap="square" rtlCol="0">
            <a:spAutoFit/>
          </a:bodyPr>
          <a:lstStyle/>
          <a:p>
            <a:pPr>
              <a:spcAft>
                <a:spcPts val="600"/>
              </a:spcAft>
            </a:pPr>
            <a:r>
              <a:rPr lang="en-GB" sz="2000" dirty="0" smtClean="0"/>
              <a:t>Japan and the East Asian tigers have successfully developed</a:t>
            </a:r>
          </a:p>
          <a:p>
            <a:pPr>
              <a:spcAft>
                <a:spcPts val="600"/>
              </a:spcAft>
            </a:pPr>
            <a:r>
              <a:rPr lang="en-GB" sz="2000" dirty="0"/>
              <a:t>	</a:t>
            </a:r>
            <a:r>
              <a:rPr lang="en-GB" sz="2000" dirty="0" smtClean="0"/>
              <a:t>		through industrialisation and export-led growth</a:t>
            </a:r>
          </a:p>
          <a:p>
            <a:pPr>
              <a:spcAft>
                <a:spcPts val="600"/>
              </a:spcAft>
            </a:pPr>
            <a:r>
              <a:rPr lang="en-GB" sz="2000" dirty="0"/>
              <a:t>	</a:t>
            </a:r>
            <a:r>
              <a:rPr lang="en-GB" sz="2000" dirty="0" smtClean="0"/>
              <a:t>		following </a:t>
            </a:r>
            <a:r>
              <a:rPr lang="en-GB" sz="2000" dirty="0" err="1" smtClean="0"/>
              <a:t>Kaldorian</a:t>
            </a:r>
            <a:r>
              <a:rPr lang="en-GB" sz="2000" dirty="0" smtClean="0"/>
              <a:t> principles</a:t>
            </a:r>
          </a:p>
          <a:p>
            <a:pPr>
              <a:spcAft>
                <a:spcPts val="600"/>
              </a:spcAft>
            </a:pPr>
            <a:endParaRPr lang="en-GB" sz="1000" dirty="0"/>
          </a:p>
          <a:p>
            <a:pPr>
              <a:spcAft>
                <a:spcPts val="600"/>
              </a:spcAft>
            </a:pPr>
            <a:r>
              <a:rPr lang="en-GB" sz="2000" dirty="0" smtClean="0"/>
              <a:t>			They were followed by other Southeast Asian countries 		</a:t>
            </a:r>
            <a:r>
              <a:rPr lang="en-GB" sz="2000" dirty="0" smtClean="0"/>
              <a:t>(</a:t>
            </a:r>
            <a:r>
              <a:rPr lang="en-GB" sz="2000" dirty="0" smtClean="0"/>
              <a:t>Malaysia, Thailand, Indonesia, Philippines, Lao, </a:t>
            </a:r>
            <a:r>
              <a:rPr lang="en-GB" sz="2000" dirty="0" smtClean="0"/>
              <a:t>			Vietnam</a:t>
            </a:r>
            <a:r>
              <a:rPr lang="en-GB" sz="2000" dirty="0" smtClean="0"/>
              <a:t>).</a:t>
            </a:r>
            <a:r>
              <a:rPr lang="en-GB" sz="1000" dirty="0" smtClean="0"/>
              <a:t>			 </a:t>
            </a:r>
          </a:p>
          <a:p>
            <a:pPr>
              <a:spcAft>
                <a:spcPts val="600"/>
              </a:spcAft>
            </a:pPr>
            <a:r>
              <a:rPr lang="en-GB" sz="2000" dirty="0"/>
              <a:t>	</a:t>
            </a:r>
            <a:r>
              <a:rPr lang="en-GB" sz="2000" dirty="0" smtClean="0"/>
              <a:t>		Their strong growth &amp; their strong ‘fundamentals’ 			meant the East Asian Crisis (1997/8) came as a 			</a:t>
            </a:r>
            <a:r>
              <a:rPr lang="en-GB" sz="2000" dirty="0" smtClean="0"/>
              <a:t>	‘</a:t>
            </a:r>
            <a:r>
              <a:rPr lang="en-GB" sz="2000" dirty="0" smtClean="0"/>
              <a:t>shock’ to investors. </a:t>
            </a:r>
          </a:p>
          <a:p>
            <a:pPr>
              <a:spcAft>
                <a:spcPts val="600"/>
              </a:spcAft>
            </a:pPr>
            <a:endParaRPr lang="en-GB" sz="2000" dirty="0" smtClean="0"/>
          </a:p>
        </p:txBody>
      </p:sp>
      <p:pic>
        <p:nvPicPr>
          <p:cNvPr id="5" name="Bild 4"/>
          <p:cNvPicPr>
            <a:picLocks noChangeAspect="1"/>
          </p:cNvPicPr>
          <p:nvPr/>
        </p:nvPicPr>
        <p:blipFill>
          <a:blip r:embed="rId2"/>
          <a:stretch>
            <a:fillRect/>
          </a:stretch>
        </p:blipFill>
        <p:spPr>
          <a:xfrm>
            <a:off x="0" y="1842376"/>
            <a:ext cx="3489130" cy="5015624"/>
          </a:xfrm>
          <a:prstGeom prst="rect">
            <a:avLst/>
          </a:prstGeom>
        </p:spPr>
      </p:pic>
      <p:pic>
        <p:nvPicPr>
          <p:cNvPr id="4" name="Bild 3"/>
          <p:cNvPicPr>
            <a:picLocks noChangeAspect="1"/>
          </p:cNvPicPr>
          <p:nvPr/>
        </p:nvPicPr>
        <p:blipFill rotWithShape="1">
          <a:blip r:embed="rId3"/>
          <a:srcRect l="43774" t="14642" r="4097" b="5989"/>
          <a:stretch/>
        </p:blipFill>
        <p:spPr>
          <a:xfrm>
            <a:off x="6224591" y="4359626"/>
            <a:ext cx="2919409" cy="2498374"/>
          </a:xfrm>
          <a:prstGeom prst="rect">
            <a:avLst/>
          </a:prstGeom>
        </p:spPr>
      </p:pic>
    </p:spTree>
    <p:extLst>
      <p:ext uri="{BB962C8B-B14F-4D97-AF65-F5344CB8AC3E}">
        <p14:creationId xmlns:p14="http://schemas.microsoft.com/office/powerpoint/2010/main" val="1790001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33500" y="850900"/>
            <a:ext cx="7327900" cy="461665"/>
          </a:xfrm>
          <a:prstGeom prst="rect">
            <a:avLst/>
          </a:prstGeom>
          <a:noFill/>
        </p:spPr>
        <p:txBody>
          <a:bodyPr wrap="square" rtlCol="0">
            <a:spAutoFit/>
          </a:bodyPr>
          <a:lstStyle/>
          <a:p>
            <a:r>
              <a:rPr lang="en-GB" b="1" dirty="0" smtClean="0"/>
              <a:t>East Asian ‘Fundamentals’</a:t>
            </a:r>
            <a:endParaRPr lang="en-GB" b="1" dirty="0"/>
          </a:p>
        </p:txBody>
      </p:sp>
      <p:pic>
        <p:nvPicPr>
          <p:cNvPr id="4" name="Bild 3"/>
          <p:cNvPicPr>
            <a:picLocks noChangeAspect="1"/>
          </p:cNvPicPr>
          <p:nvPr/>
        </p:nvPicPr>
        <p:blipFill>
          <a:blip r:embed="rId2"/>
          <a:stretch>
            <a:fillRect/>
          </a:stretch>
        </p:blipFill>
        <p:spPr>
          <a:xfrm>
            <a:off x="480884" y="1712840"/>
            <a:ext cx="7772400" cy="2425700"/>
          </a:xfrm>
          <a:prstGeom prst="rect">
            <a:avLst/>
          </a:prstGeom>
        </p:spPr>
      </p:pic>
      <p:sp>
        <p:nvSpPr>
          <p:cNvPr id="5" name="Textfeld 4"/>
          <p:cNvSpPr txBox="1"/>
          <p:nvPr/>
        </p:nvSpPr>
        <p:spPr>
          <a:xfrm>
            <a:off x="457200" y="1381618"/>
            <a:ext cx="6235700" cy="369332"/>
          </a:xfrm>
          <a:prstGeom prst="rect">
            <a:avLst/>
          </a:prstGeom>
          <a:noFill/>
        </p:spPr>
        <p:txBody>
          <a:bodyPr wrap="square" rtlCol="0">
            <a:spAutoFit/>
          </a:bodyPr>
          <a:lstStyle/>
          <a:p>
            <a:r>
              <a:rPr lang="en-GB" sz="1800" b="1" dirty="0" smtClean="0"/>
              <a:t>GDP growth</a:t>
            </a:r>
            <a:endParaRPr lang="en-GB" sz="1800" b="1" dirty="0"/>
          </a:p>
        </p:txBody>
      </p:sp>
      <p:pic>
        <p:nvPicPr>
          <p:cNvPr id="6" name="Bild 5"/>
          <p:cNvPicPr>
            <a:picLocks noChangeAspect="1"/>
          </p:cNvPicPr>
          <p:nvPr/>
        </p:nvPicPr>
        <p:blipFill>
          <a:blip r:embed="rId3"/>
          <a:stretch>
            <a:fillRect/>
          </a:stretch>
        </p:blipFill>
        <p:spPr>
          <a:xfrm>
            <a:off x="520700" y="4493319"/>
            <a:ext cx="7759700" cy="2095500"/>
          </a:xfrm>
          <a:prstGeom prst="rect">
            <a:avLst/>
          </a:prstGeom>
        </p:spPr>
      </p:pic>
      <p:sp>
        <p:nvSpPr>
          <p:cNvPr id="8" name="Textfeld 7"/>
          <p:cNvSpPr txBox="1"/>
          <p:nvPr/>
        </p:nvSpPr>
        <p:spPr>
          <a:xfrm>
            <a:off x="431800" y="4164706"/>
            <a:ext cx="9004300" cy="369332"/>
          </a:xfrm>
          <a:prstGeom prst="rect">
            <a:avLst/>
          </a:prstGeom>
          <a:noFill/>
        </p:spPr>
        <p:txBody>
          <a:bodyPr wrap="square" rtlCol="0">
            <a:spAutoFit/>
          </a:bodyPr>
          <a:lstStyle/>
          <a:p>
            <a:r>
              <a:rPr lang="en-GB" sz="1800" b="1" dirty="0" smtClean="0"/>
              <a:t>Current account position (% of GDP)</a:t>
            </a:r>
            <a:endParaRPr lang="en-GB" sz="1800" b="1" dirty="0"/>
          </a:p>
        </p:txBody>
      </p:sp>
    </p:spTree>
    <p:extLst>
      <p:ext uri="{BB962C8B-B14F-4D97-AF65-F5344CB8AC3E}">
        <p14:creationId xmlns:p14="http://schemas.microsoft.com/office/powerpoint/2010/main" val="368486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44600" y="774700"/>
            <a:ext cx="7899400" cy="830997"/>
          </a:xfrm>
          <a:prstGeom prst="rect">
            <a:avLst/>
          </a:prstGeom>
          <a:noFill/>
        </p:spPr>
        <p:txBody>
          <a:bodyPr wrap="square" rtlCol="0">
            <a:spAutoFit/>
          </a:bodyPr>
          <a:lstStyle/>
          <a:p>
            <a:r>
              <a:rPr lang="en-GB" b="1" dirty="0" err="1" smtClean="0"/>
              <a:t>Minskyan</a:t>
            </a:r>
            <a:r>
              <a:rPr lang="en-GB" b="1" dirty="0" smtClean="0"/>
              <a:t> analysis of finance fragility in developing countries</a:t>
            </a:r>
            <a:endParaRPr lang="en-GB" b="1" dirty="0"/>
          </a:p>
        </p:txBody>
      </p:sp>
      <p:sp>
        <p:nvSpPr>
          <p:cNvPr id="3" name="Textfeld 2"/>
          <p:cNvSpPr txBox="1"/>
          <p:nvPr/>
        </p:nvSpPr>
        <p:spPr>
          <a:xfrm>
            <a:off x="393829" y="1628919"/>
            <a:ext cx="8521700" cy="4247317"/>
          </a:xfrm>
          <a:prstGeom prst="rect">
            <a:avLst/>
          </a:prstGeom>
          <a:noFill/>
        </p:spPr>
        <p:txBody>
          <a:bodyPr wrap="square" rtlCol="0">
            <a:spAutoFit/>
          </a:bodyPr>
          <a:lstStyle/>
          <a:p>
            <a:pPr>
              <a:spcAft>
                <a:spcPts val="600"/>
              </a:spcAft>
            </a:pPr>
            <a:r>
              <a:rPr lang="en-GB" sz="2000" dirty="0" err="1" smtClean="0"/>
              <a:t>Minsky’s</a:t>
            </a:r>
            <a:r>
              <a:rPr lang="en-GB" sz="2000" dirty="0" smtClean="0"/>
              <a:t> analysis mostly centres on a ‘rich’ closed economy (e.g. the US)</a:t>
            </a:r>
          </a:p>
          <a:p>
            <a:pPr>
              <a:spcAft>
                <a:spcPts val="600"/>
              </a:spcAft>
            </a:pPr>
            <a:r>
              <a:rPr lang="en-GB" sz="2000" dirty="0" smtClean="0"/>
              <a:t>Open economy in developing countries (see </a:t>
            </a:r>
            <a:r>
              <a:rPr lang="en-GB" sz="2000" dirty="0" err="1" smtClean="0"/>
              <a:t>Kregel</a:t>
            </a:r>
            <a:r>
              <a:rPr lang="en-GB" sz="2000" dirty="0" smtClean="0"/>
              <a:t>, 1998, </a:t>
            </a:r>
            <a:r>
              <a:rPr lang="en-GB" sz="2000" dirty="0" err="1" smtClean="0"/>
              <a:t>Dymski</a:t>
            </a:r>
            <a:r>
              <a:rPr lang="en-GB" sz="2000" dirty="0" smtClean="0"/>
              <a:t>, 1999, </a:t>
            </a:r>
            <a:r>
              <a:rPr lang="en-GB" sz="2000" dirty="0" err="1" smtClean="0"/>
              <a:t>Arestis</a:t>
            </a:r>
            <a:r>
              <a:rPr lang="en-GB" sz="2000" dirty="0" smtClean="0"/>
              <a:t> &amp; Glickman, 2002): </a:t>
            </a:r>
          </a:p>
          <a:p>
            <a:pPr>
              <a:spcAft>
                <a:spcPts val="600"/>
              </a:spcAft>
            </a:pPr>
            <a:r>
              <a:rPr lang="en-GB" sz="2000" dirty="0"/>
              <a:t>B</a:t>
            </a:r>
            <a:r>
              <a:rPr lang="en-GB" sz="2000" dirty="0" smtClean="0"/>
              <a:t>alance sheet mismatches and changes in cash flow to liability ratios due to foreign exchange movements </a:t>
            </a:r>
          </a:p>
          <a:p>
            <a:pPr>
              <a:spcAft>
                <a:spcPts val="600"/>
              </a:spcAft>
            </a:pPr>
            <a:r>
              <a:rPr lang="en-GB" sz="2000" dirty="0" smtClean="0">
                <a:sym typeface="Wingdings"/>
              </a:rPr>
              <a:t>The build-up of fragility: short-term foreign-denominated borrowing (‘super-speculative position’, </a:t>
            </a:r>
            <a:r>
              <a:rPr lang="en-GB" sz="2000" dirty="0" err="1" smtClean="0">
                <a:sym typeface="Wingdings"/>
              </a:rPr>
              <a:t>Arestis</a:t>
            </a:r>
            <a:r>
              <a:rPr lang="en-GB" sz="2000" dirty="0" smtClean="0">
                <a:sym typeface="Wingdings"/>
              </a:rPr>
              <a:t> &amp; Glickman) </a:t>
            </a:r>
          </a:p>
          <a:p>
            <a:pPr>
              <a:spcAft>
                <a:spcPts val="600"/>
              </a:spcAft>
            </a:pPr>
            <a:endParaRPr lang="en-GB" sz="2000" dirty="0">
              <a:sym typeface="Wingdings"/>
            </a:endParaRPr>
          </a:p>
          <a:p>
            <a:pPr>
              <a:spcAft>
                <a:spcPts val="600"/>
              </a:spcAft>
            </a:pPr>
            <a:r>
              <a:rPr lang="en-GB" sz="2000" dirty="0" smtClean="0">
                <a:sym typeface="Wingdings"/>
              </a:rPr>
              <a:t>While individual country experiences varied, ‘Big Government’ and regulation were rolled back across many of these economies since the late 1980s (financial liberalisation).</a:t>
            </a:r>
          </a:p>
          <a:p>
            <a:pPr>
              <a:spcAft>
                <a:spcPts val="600"/>
              </a:spcAft>
            </a:pPr>
            <a:endParaRPr lang="en-GB" sz="2000" dirty="0" smtClean="0">
              <a:sym typeface="Wingdings"/>
            </a:endParaRPr>
          </a:p>
        </p:txBody>
      </p:sp>
      <p:pic>
        <p:nvPicPr>
          <p:cNvPr id="4" name="Bild 3" descr="Screen Shot 2014-11-29 at 21.43.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21" y="3414512"/>
            <a:ext cx="7442200" cy="3263900"/>
          </a:xfrm>
          <a:prstGeom prst="rect">
            <a:avLst/>
          </a:prstGeom>
        </p:spPr>
      </p:pic>
    </p:spTree>
    <p:extLst>
      <p:ext uri="{BB962C8B-B14F-4D97-AF65-F5344CB8AC3E}">
        <p14:creationId xmlns:p14="http://schemas.microsoft.com/office/powerpoint/2010/main" val="42519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20800" y="787400"/>
            <a:ext cx="7353300" cy="461665"/>
          </a:xfrm>
          <a:prstGeom prst="rect">
            <a:avLst/>
          </a:prstGeom>
          <a:noFill/>
        </p:spPr>
        <p:txBody>
          <a:bodyPr wrap="square" rtlCol="0">
            <a:spAutoFit/>
          </a:bodyPr>
          <a:lstStyle/>
          <a:p>
            <a:r>
              <a:rPr lang="en-GB" b="1" dirty="0" smtClean="0"/>
              <a:t>Neo-Marxism &amp; dependency</a:t>
            </a:r>
            <a:endParaRPr lang="en-GB" b="1" dirty="0"/>
          </a:p>
        </p:txBody>
      </p:sp>
      <p:sp>
        <p:nvSpPr>
          <p:cNvPr id="3" name="Textfeld 2"/>
          <p:cNvSpPr txBox="1"/>
          <p:nvPr/>
        </p:nvSpPr>
        <p:spPr>
          <a:xfrm>
            <a:off x="323850" y="1294890"/>
            <a:ext cx="8445500" cy="2339102"/>
          </a:xfrm>
          <a:prstGeom prst="rect">
            <a:avLst/>
          </a:prstGeom>
          <a:noFill/>
        </p:spPr>
        <p:txBody>
          <a:bodyPr wrap="square" rtlCol="0">
            <a:spAutoFit/>
          </a:bodyPr>
          <a:lstStyle/>
          <a:p>
            <a:pPr>
              <a:spcAft>
                <a:spcPts val="600"/>
              </a:spcAft>
            </a:pPr>
            <a:r>
              <a:rPr lang="en-GB" dirty="0" smtClean="0"/>
              <a:t>Pessimistic view of development possibilities for ‘underdeveloped’ countries</a:t>
            </a:r>
          </a:p>
          <a:p>
            <a:pPr>
              <a:spcAft>
                <a:spcPts val="600"/>
              </a:spcAft>
            </a:pPr>
            <a:endParaRPr lang="en-GB" sz="1000" dirty="0"/>
          </a:p>
          <a:p>
            <a:pPr>
              <a:spcAft>
                <a:spcPts val="600"/>
              </a:spcAft>
            </a:pPr>
            <a:r>
              <a:rPr lang="en-GB" dirty="0" smtClean="0"/>
              <a:t>Focus: open/global economy + Marxist analytical lens &amp; class analysis </a:t>
            </a:r>
          </a:p>
          <a:p>
            <a:pPr>
              <a:spcAft>
                <a:spcPts val="600"/>
              </a:spcAft>
            </a:pPr>
            <a:endParaRPr lang="en-GB" sz="1000" dirty="0" smtClean="0"/>
          </a:p>
          <a:p>
            <a:pPr>
              <a:spcAft>
                <a:spcPts val="600"/>
              </a:spcAft>
            </a:pPr>
            <a:endParaRPr lang="en-GB" sz="1000" dirty="0" smtClean="0"/>
          </a:p>
        </p:txBody>
      </p:sp>
      <p:graphicFrame>
        <p:nvGraphicFramePr>
          <p:cNvPr id="4" name="Tabelle 3"/>
          <p:cNvGraphicFramePr>
            <a:graphicFrameLocks noGrp="1"/>
          </p:cNvGraphicFramePr>
          <p:nvPr>
            <p:extLst>
              <p:ext uri="{D42A27DB-BD31-4B8C-83A1-F6EECF244321}">
                <p14:modId xmlns:p14="http://schemas.microsoft.com/office/powerpoint/2010/main" val="4263750887"/>
              </p:ext>
            </p:extLst>
          </p:nvPr>
        </p:nvGraphicFramePr>
        <p:xfrm>
          <a:off x="410536" y="3526395"/>
          <a:ext cx="8133700" cy="2397760"/>
        </p:xfrm>
        <a:graphic>
          <a:graphicData uri="http://schemas.openxmlformats.org/drawingml/2006/table">
            <a:tbl>
              <a:tblPr firstRow="1" bandRow="1">
                <a:tableStyleId>{1E171933-4619-4E11-9A3F-F7608DF75F80}</a:tableStyleId>
              </a:tblPr>
              <a:tblGrid>
                <a:gridCol w="4066850"/>
                <a:gridCol w="4066850"/>
              </a:tblGrid>
              <a:tr h="370840">
                <a:tc>
                  <a:txBody>
                    <a:bodyPr/>
                    <a:lstStyle/>
                    <a:p>
                      <a:r>
                        <a:rPr lang="en-GB" dirty="0" smtClean="0"/>
                        <a:t>Neo-Marxism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Dependency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Stressed imperialism</a:t>
                      </a:r>
                    </a:p>
                  </a:txBody>
                  <a:tcPr/>
                </a:tc>
                <a:tc>
                  <a:txBody>
                    <a:bodyPr/>
                    <a:lstStyle/>
                    <a:p>
                      <a:r>
                        <a:rPr lang="en-GB" dirty="0" smtClean="0"/>
                        <a:t>Stressed</a:t>
                      </a:r>
                      <a:r>
                        <a:rPr lang="en-GB" baseline="0" dirty="0" smtClean="0"/>
                        <a:t> dependency of the periphery</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Analytical focus on core</a:t>
                      </a:r>
                    </a:p>
                  </a:txBody>
                  <a:tcPr/>
                </a:tc>
                <a:tc>
                  <a:txBody>
                    <a:bodyPr/>
                    <a:lstStyle/>
                    <a:p>
                      <a:r>
                        <a:rPr lang="en-GB" dirty="0" smtClean="0"/>
                        <a:t>Analytical focus on periphery</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Development of ‘underdeveloped’ countries is not possible in the global capitalist system</a:t>
                      </a:r>
                    </a:p>
                  </a:txBody>
                  <a:tcPr/>
                </a:tc>
                <a:tc>
                  <a:txBody>
                    <a:bodyPr/>
                    <a:lstStyle/>
                    <a:p>
                      <a:r>
                        <a:rPr lang="en-GB" dirty="0" smtClean="0"/>
                        <a:t>Development of dependent countries</a:t>
                      </a:r>
                      <a:r>
                        <a:rPr lang="en-GB" baseline="0" dirty="0" smtClean="0"/>
                        <a:t> is strongly hindered by core-periphery dynamics</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Structuralist</a:t>
                      </a:r>
                      <a:r>
                        <a:rPr lang="en-GB" dirty="0" smtClean="0"/>
                        <a:t> &amp; Neo-Marxist influences</a:t>
                      </a:r>
                    </a:p>
                  </a:txBody>
                  <a:tcPr/>
                </a:tc>
              </a:tr>
            </a:tbl>
          </a:graphicData>
        </a:graphic>
      </p:graphicFrame>
    </p:spTree>
    <p:extLst>
      <p:ext uri="{BB962C8B-B14F-4D97-AF65-F5344CB8AC3E}">
        <p14:creationId xmlns:p14="http://schemas.microsoft.com/office/powerpoint/2010/main" val="43290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Overview</a:t>
            </a:r>
            <a:endParaRPr lang="en-GB" dirty="0"/>
          </a:p>
        </p:txBody>
      </p:sp>
      <p:sp>
        <p:nvSpPr>
          <p:cNvPr id="3" name="Text Placeholder 2"/>
          <p:cNvSpPr>
            <a:spLocks noGrp="1"/>
          </p:cNvSpPr>
          <p:nvPr>
            <p:ph type="body" sz="quarter" idx="10"/>
          </p:nvPr>
        </p:nvSpPr>
        <p:spPr>
          <a:xfrm>
            <a:off x="1157475" y="2408859"/>
            <a:ext cx="7542025" cy="357188"/>
          </a:xfrm>
        </p:spPr>
        <p:txBody>
          <a:bodyPr/>
          <a:lstStyle/>
          <a:p>
            <a:r>
              <a:rPr lang="en-GB" dirty="0" smtClean="0"/>
              <a:t>What is development?</a:t>
            </a:r>
            <a:endParaRPr lang="en-GB" dirty="0"/>
          </a:p>
        </p:txBody>
      </p:sp>
      <p:sp>
        <p:nvSpPr>
          <p:cNvPr id="4" name="Content Placeholder 3"/>
          <p:cNvSpPr>
            <a:spLocks noGrp="1"/>
          </p:cNvSpPr>
          <p:nvPr>
            <p:ph idx="1"/>
          </p:nvPr>
        </p:nvSpPr>
        <p:spPr>
          <a:xfrm>
            <a:off x="1143000" y="2688266"/>
            <a:ext cx="7543800" cy="1245560"/>
          </a:xfrm>
        </p:spPr>
        <p:txBody>
          <a:bodyPr/>
          <a:lstStyle/>
          <a:p>
            <a:pPr>
              <a:buFont typeface="Arial"/>
              <a:buChar char="•"/>
            </a:pPr>
            <a:r>
              <a:rPr lang="en-GB" sz="2000" dirty="0" smtClean="0"/>
              <a:t>Measures of development</a:t>
            </a:r>
          </a:p>
          <a:p>
            <a:pPr>
              <a:buFont typeface="Arial"/>
              <a:buChar char="•"/>
            </a:pPr>
            <a:r>
              <a:rPr lang="en-GB" sz="2000" dirty="0" smtClean="0"/>
              <a:t>Development as structural transformation </a:t>
            </a:r>
          </a:p>
          <a:p>
            <a:pPr>
              <a:buFont typeface="Arial"/>
              <a:buChar char="•"/>
            </a:pPr>
            <a:r>
              <a:rPr lang="en-GB" sz="2000" dirty="0" smtClean="0"/>
              <a:t>Modernisation theory</a:t>
            </a:r>
          </a:p>
          <a:p>
            <a:pPr marL="0" indent="0"/>
            <a:endParaRPr lang="en-GB" sz="2000" dirty="0"/>
          </a:p>
        </p:txBody>
      </p:sp>
      <p:sp>
        <p:nvSpPr>
          <p:cNvPr id="5" name="Text Placeholder 2"/>
          <p:cNvSpPr txBox="1">
            <a:spLocks/>
          </p:cNvSpPr>
          <p:nvPr/>
        </p:nvSpPr>
        <p:spPr bwMode="auto">
          <a:xfrm>
            <a:off x="1143000" y="3745706"/>
            <a:ext cx="7542025"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195D3"/>
              </a:buClr>
              <a:buFont typeface="Wingdings" pitchFamily="-64" charset="2"/>
              <a:buNone/>
              <a:defRPr sz="1400" b="1" baseline="0">
                <a:solidFill>
                  <a:srgbClr val="1195D3"/>
                </a:solidFill>
                <a:latin typeface="+mn-lt"/>
                <a:ea typeface="+mn-ea"/>
                <a:cs typeface="+mn-cs"/>
              </a:defRPr>
            </a:lvl1pPr>
            <a:lvl2pPr marL="819150" indent="-285750" algn="l" rtl="0" eaLnBrk="0" fontAlgn="base" hangingPunct="0">
              <a:spcBef>
                <a:spcPct val="20000"/>
              </a:spcBef>
              <a:spcAft>
                <a:spcPct val="0"/>
              </a:spcAft>
              <a:buClr>
                <a:srgbClr val="1195D3"/>
              </a:buClr>
              <a:buFont typeface="Wingdings" pitchFamily="-64" charset="2"/>
              <a:buChar char="§"/>
              <a:defRPr sz="2800">
                <a:solidFill>
                  <a:schemeClr val="tx1"/>
                </a:solidFill>
                <a:latin typeface="+mn-lt"/>
                <a:ea typeface="+mn-ea"/>
              </a:defRPr>
            </a:lvl2pPr>
            <a:lvl3pPr marL="1238250" indent="-228600" algn="l" rtl="0" eaLnBrk="0" fontAlgn="base" hangingPunct="0">
              <a:spcBef>
                <a:spcPct val="20000"/>
              </a:spcBef>
              <a:spcAft>
                <a:spcPct val="0"/>
              </a:spcAft>
              <a:buClr>
                <a:srgbClr val="1195D3"/>
              </a:buClr>
              <a:buFont typeface="Wingdings" pitchFamily="-64" charset="2"/>
              <a:buChar char="§"/>
              <a:defRPr sz="2400">
                <a:solidFill>
                  <a:schemeClr val="tx1"/>
                </a:solidFill>
                <a:latin typeface="+mn-lt"/>
                <a:ea typeface="+mn-ea"/>
              </a:defRPr>
            </a:lvl3pPr>
            <a:lvl4pPr marL="1657350" indent="-228600" algn="l" rtl="0" eaLnBrk="0" fontAlgn="base" hangingPunct="0">
              <a:spcBef>
                <a:spcPct val="20000"/>
              </a:spcBef>
              <a:spcAft>
                <a:spcPct val="0"/>
              </a:spcAft>
              <a:buClr>
                <a:srgbClr val="1195D3"/>
              </a:buClr>
              <a:buFont typeface="Wingdings" pitchFamily="-64" charset="2"/>
              <a:buChar char="§"/>
              <a:defRPr sz="2000">
                <a:solidFill>
                  <a:schemeClr val="tx1"/>
                </a:solidFill>
                <a:latin typeface="+mn-lt"/>
                <a:ea typeface="+mn-ea"/>
              </a:defRPr>
            </a:lvl4pPr>
            <a:lvl5pPr marL="2076450" indent="-228600" algn="l" rtl="0" eaLnBrk="0" fontAlgn="base" hangingPunct="0">
              <a:spcBef>
                <a:spcPct val="20000"/>
              </a:spcBef>
              <a:spcAft>
                <a:spcPct val="0"/>
              </a:spcAft>
              <a:buClr>
                <a:srgbClr val="1195D3"/>
              </a:buClr>
              <a:buFont typeface="Wingdings" pitchFamily="-64" charset="2"/>
              <a:buChar char="§"/>
              <a:defRPr sz="2000">
                <a:solidFill>
                  <a:schemeClr val="tx1"/>
                </a:solidFill>
                <a:latin typeface="+mn-lt"/>
                <a:ea typeface="+mn-ea"/>
              </a:defRPr>
            </a:lvl5pPr>
            <a:lvl6pPr marL="25336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9pPr>
          </a:lstStyle>
          <a:p>
            <a:r>
              <a:rPr lang="en-GB" dirty="0" smtClean="0"/>
              <a:t>Development &amp; Keynesian/post-Keynesian thought</a:t>
            </a:r>
            <a:endParaRPr lang="en-GB" dirty="0"/>
          </a:p>
        </p:txBody>
      </p:sp>
      <p:sp>
        <p:nvSpPr>
          <p:cNvPr id="6" name="Content Placeholder 3"/>
          <p:cNvSpPr txBox="1">
            <a:spLocks/>
          </p:cNvSpPr>
          <p:nvPr/>
        </p:nvSpPr>
        <p:spPr bwMode="auto">
          <a:xfrm>
            <a:off x="1143000" y="3924300"/>
            <a:ext cx="7404100" cy="1182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195D3"/>
              </a:buClr>
              <a:buFontTx/>
              <a:buNone/>
              <a:defRPr sz="1400" b="0" baseline="0">
                <a:solidFill>
                  <a:schemeClr val="tx1"/>
                </a:solidFill>
                <a:latin typeface="+mn-lt"/>
                <a:ea typeface="+mn-ea"/>
                <a:cs typeface="+mn-cs"/>
              </a:defRPr>
            </a:lvl1pPr>
            <a:lvl2pPr marL="819150" indent="-28575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2pPr>
            <a:lvl3pPr marL="1238250" indent="-22860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3pPr>
            <a:lvl4pPr marL="1657350" indent="-22860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4pPr>
            <a:lvl5pPr marL="2076450" indent="-22860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5pPr>
            <a:lvl6pPr marL="25336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9pPr>
          </a:lstStyle>
          <a:p>
            <a:pPr>
              <a:buFont typeface="Arial"/>
              <a:buChar char="•"/>
            </a:pPr>
            <a:r>
              <a:rPr lang="en-GB" sz="2000" dirty="0" smtClean="0"/>
              <a:t>Structuralism</a:t>
            </a:r>
          </a:p>
          <a:p>
            <a:pPr>
              <a:buFont typeface="Arial"/>
              <a:buChar char="•"/>
            </a:pPr>
            <a:r>
              <a:rPr lang="en-GB" sz="2000" dirty="0"/>
              <a:t>Kalecki as </a:t>
            </a:r>
            <a:r>
              <a:rPr lang="en-GB" sz="2000" dirty="0" smtClean="0"/>
              <a:t>pioneer of development economics</a:t>
            </a:r>
          </a:p>
          <a:p>
            <a:pPr>
              <a:buFont typeface="Arial"/>
              <a:buChar char="•"/>
            </a:pPr>
            <a:r>
              <a:rPr lang="en-GB" sz="2000" dirty="0" err="1" smtClean="0"/>
              <a:t>Kaldor</a:t>
            </a:r>
            <a:r>
              <a:rPr lang="en-GB" sz="2000" dirty="0" smtClean="0"/>
              <a:t> and development</a:t>
            </a:r>
          </a:p>
          <a:p>
            <a:pPr>
              <a:buFont typeface="Arial"/>
              <a:buChar char="•"/>
            </a:pPr>
            <a:r>
              <a:rPr lang="en-GB" sz="2000" dirty="0" err="1" smtClean="0"/>
              <a:t>Minsky</a:t>
            </a:r>
            <a:r>
              <a:rPr lang="en-GB" sz="2000" dirty="0"/>
              <a:t>:</a:t>
            </a:r>
            <a:r>
              <a:rPr lang="en-GB" sz="2000" dirty="0" smtClean="0"/>
              <a:t> </a:t>
            </a:r>
            <a:r>
              <a:rPr lang="en-GB" sz="2000" dirty="0"/>
              <a:t>F</a:t>
            </a:r>
            <a:r>
              <a:rPr lang="en-GB" sz="2000" dirty="0" smtClean="0"/>
              <a:t>inancial fragility in developing countries </a:t>
            </a:r>
            <a:endParaRPr lang="en-GB" sz="2000" dirty="0"/>
          </a:p>
        </p:txBody>
      </p:sp>
      <p:sp>
        <p:nvSpPr>
          <p:cNvPr id="7" name="Text Placeholder 2"/>
          <p:cNvSpPr txBox="1">
            <a:spLocks/>
          </p:cNvSpPr>
          <p:nvPr/>
        </p:nvSpPr>
        <p:spPr bwMode="auto">
          <a:xfrm>
            <a:off x="1143000" y="5419525"/>
            <a:ext cx="7542025"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195D3"/>
              </a:buClr>
              <a:buFont typeface="Wingdings" pitchFamily="-64" charset="2"/>
              <a:buNone/>
              <a:defRPr sz="1400" b="1" baseline="0">
                <a:solidFill>
                  <a:srgbClr val="1195D3"/>
                </a:solidFill>
                <a:latin typeface="+mn-lt"/>
                <a:ea typeface="+mn-ea"/>
                <a:cs typeface="+mn-cs"/>
              </a:defRPr>
            </a:lvl1pPr>
            <a:lvl2pPr marL="819150" indent="-285750" algn="l" rtl="0" eaLnBrk="0" fontAlgn="base" hangingPunct="0">
              <a:spcBef>
                <a:spcPct val="20000"/>
              </a:spcBef>
              <a:spcAft>
                <a:spcPct val="0"/>
              </a:spcAft>
              <a:buClr>
                <a:srgbClr val="1195D3"/>
              </a:buClr>
              <a:buFont typeface="Wingdings" pitchFamily="-64" charset="2"/>
              <a:buChar char="§"/>
              <a:defRPr sz="2800">
                <a:solidFill>
                  <a:schemeClr val="tx1"/>
                </a:solidFill>
                <a:latin typeface="+mn-lt"/>
                <a:ea typeface="+mn-ea"/>
              </a:defRPr>
            </a:lvl2pPr>
            <a:lvl3pPr marL="1238250" indent="-228600" algn="l" rtl="0" eaLnBrk="0" fontAlgn="base" hangingPunct="0">
              <a:spcBef>
                <a:spcPct val="20000"/>
              </a:spcBef>
              <a:spcAft>
                <a:spcPct val="0"/>
              </a:spcAft>
              <a:buClr>
                <a:srgbClr val="1195D3"/>
              </a:buClr>
              <a:buFont typeface="Wingdings" pitchFamily="-64" charset="2"/>
              <a:buChar char="§"/>
              <a:defRPr sz="2400">
                <a:solidFill>
                  <a:schemeClr val="tx1"/>
                </a:solidFill>
                <a:latin typeface="+mn-lt"/>
                <a:ea typeface="+mn-ea"/>
              </a:defRPr>
            </a:lvl3pPr>
            <a:lvl4pPr marL="1657350" indent="-228600" algn="l" rtl="0" eaLnBrk="0" fontAlgn="base" hangingPunct="0">
              <a:spcBef>
                <a:spcPct val="20000"/>
              </a:spcBef>
              <a:spcAft>
                <a:spcPct val="0"/>
              </a:spcAft>
              <a:buClr>
                <a:srgbClr val="1195D3"/>
              </a:buClr>
              <a:buFont typeface="Wingdings" pitchFamily="-64" charset="2"/>
              <a:buChar char="§"/>
              <a:defRPr sz="2000">
                <a:solidFill>
                  <a:schemeClr val="tx1"/>
                </a:solidFill>
                <a:latin typeface="+mn-lt"/>
                <a:ea typeface="+mn-ea"/>
              </a:defRPr>
            </a:lvl4pPr>
            <a:lvl5pPr marL="2076450" indent="-228600" algn="l" rtl="0" eaLnBrk="0" fontAlgn="base" hangingPunct="0">
              <a:spcBef>
                <a:spcPct val="20000"/>
              </a:spcBef>
              <a:spcAft>
                <a:spcPct val="0"/>
              </a:spcAft>
              <a:buClr>
                <a:srgbClr val="1195D3"/>
              </a:buClr>
              <a:buFont typeface="Wingdings" pitchFamily="-64" charset="2"/>
              <a:buChar char="§"/>
              <a:defRPr sz="2000">
                <a:solidFill>
                  <a:schemeClr val="tx1"/>
                </a:solidFill>
                <a:latin typeface="+mn-lt"/>
                <a:ea typeface="+mn-ea"/>
              </a:defRPr>
            </a:lvl5pPr>
            <a:lvl6pPr marL="25336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9pPr>
          </a:lstStyle>
          <a:p>
            <a:r>
              <a:rPr lang="en-GB" dirty="0" smtClean="0"/>
              <a:t>Development &amp; Marxist/Marx-inspired thought</a:t>
            </a:r>
            <a:endParaRPr lang="en-GB" dirty="0"/>
          </a:p>
        </p:txBody>
      </p:sp>
      <p:sp>
        <p:nvSpPr>
          <p:cNvPr id="8" name="Content Placeholder 3"/>
          <p:cNvSpPr txBox="1">
            <a:spLocks/>
          </p:cNvSpPr>
          <p:nvPr/>
        </p:nvSpPr>
        <p:spPr bwMode="auto">
          <a:xfrm>
            <a:off x="1143000" y="5689257"/>
            <a:ext cx="7404100" cy="482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195D3"/>
              </a:buClr>
              <a:buFontTx/>
              <a:buNone/>
              <a:defRPr sz="1400" b="0" baseline="0">
                <a:solidFill>
                  <a:schemeClr val="tx1"/>
                </a:solidFill>
                <a:latin typeface="+mn-lt"/>
                <a:ea typeface="+mn-ea"/>
                <a:cs typeface="+mn-cs"/>
              </a:defRPr>
            </a:lvl1pPr>
            <a:lvl2pPr marL="819150" indent="-28575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2pPr>
            <a:lvl3pPr marL="1238250" indent="-22860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3pPr>
            <a:lvl4pPr marL="1657350" indent="-22860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4pPr>
            <a:lvl5pPr marL="2076450" indent="-228600" algn="l" rtl="0" eaLnBrk="0" fontAlgn="base" hangingPunct="0">
              <a:spcBef>
                <a:spcPct val="20000"/>
              </a:spcBef>
              <a:spcAft>
                <a:spcPct val="0"/>
              </a:spcAft>
              <a:buClr>
                <a:srgbClr val="1195D3"/>
              </a:buClr>
              <a:buFont typeface="Wingdings" pitchFamily="-64" charset="2"/>
              <a:buChar char="§"/>
              <a:defRPr sz="1400" b="0">
                <a:solidFill>
                  <a:schemeClr val="tx1"/>
                </a:solidFill>
                <a:latin typeface="+mn-lt"/>
                <a:ea typeface="+mn-ea"/>
              </a:defRPr>
            </a:lvl5pPr>
            <a:lvl6pPr marL="25336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9pPr>
          </a:lstStyle>
          <a:p>
            <a:pPr>
              <a:buFont typeface="Arial"/>
              <a:buChar char="•"/>
            </a:pPr>
            <a:r>
              <a:rPr lang="en-GB" sz="2000" dirty="0" smtClean="0"/>
              <a:t>Neo-Marxism &amp; </a:t>
            </a:r>
          </a:p>
          <a:p>
            <a:pPr>
              <a:buFont typeface="Arial"/>
              <a:buChar char="•"/>
            </a:pPr>
            <a:r>
              <a:rPr lang="en-GB" sz="2000" dirty="0"/>
              <a:t>D</a:t>
            </a:r>
            <a:r>
              <a:rPr lang="en-GB" sz="2000" dirty="0" smtClean="0"/>
              <a:t>ependency theory</a:t>
            </a:r>
          </a:p>
        </p:txBody>
      </p:sp>
      <p:sp>
        <p:nvSpPr>
          <p:cNvPr id="9" name="Text Placeholder 2"/>
          <p:cNvSpPr txBox="1">
            <a:spLocks/>
          </p:cNvSpPr>
          <p:nvPr/>
        </p:nvSpPr>
        <p:spPr bwMode="auto">
          <a:xfrm>
            <a:off x="1154625" y="6500812"/>
            <a:ext cx="7614725"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195D3"/>
              </a:buClr>
              <a:buFont typeface="Wingdings" pitchFamily="-64" charset="2"/>
              <a:buNone/>
              <a:defRPr sz="1400" b="1" baseline="0">
                <a:solidFill>
                  <a:srgbClr val="1195D3"/>
                </a:solidFill>
                <a:latin typeface="+mn-lt"/>
                <a:ea typeface="+mn-ea"/>
                <a:cs typeface="+mn-cs"/>
              </a:defRPr>
            </a:lvl1pPr>
            <a:lvl2pPr marL="819150" indent="-285750" algn="l" rtl="0" eaLnBrk="0" fontAlgn="base" hangingPunct="0">
              <a:spcBef>
                <a:spcPct val="20000"/>
              </a:spcBef>
              <a:spcAft>
                <a:spcPct val="0"/>
              </a:spcAft>
              <a:buClr>
                <a:srgbClr val="1195D3"/>
              </a:buClr>
              <a:buFont typeface="Wingdings" pitchFamily="-64" charset="2"/>
              <a:buChar char="§"/>
              <a:defRPr sz="2800">
                <a:solidFill>
                  <a:schemeClr val="tx1"/>
                </a:solidFill>
                <a:latin typeface="+mn-lt"/>
                <a:ea typeface="+mn-ea"/>
              </a:defRPr>
            </a:lvl2pPr>
            <a:lvl3pPr marL="1238250" indent="-228600" algn="l" rtl="0" eaLnBrk="0" fontAlgn="base" hangingPunct="0">
              <a:spcBef>
                <a:spcPct val="20000"/>
              </a:spcBef>
              <a:spcAft>
                <a:spcPct val="0"/>
              </a:spcAft>
              <a:buClr>
                <a:srgbClr val="1195D3"/>
              </a:buClr>
              <a:buFont typeface="Wingdings" pitchFamily="-64" charset="2"/>
              <a:buChar char="§"/>
              <a:defRPr sz="2400">
                <a:solidFill>
                  <a:schemeClr val="tx1"/>
                </a:solidFill>
                <a:latin typeface="+mn-lt"/>
                <a:ea typeface="+mn-ea"/>
              </a:defRPr>
            </a:lvl3pPr>
            <a:lvl4pPr marL="1657350" indent="-228600" algn="l" rtl="0" eaLnBrk="0" fontAlgn="base" hangingPunct="0">
              <a:spcBef>
                <a:spcPct val="20000"/>
              </a:spcBef>
              <a:spcAft>
                <a:spcPct val="0"/>
              </a:spcAft>
              <a:buClr>
                <a:srgbClr val="1195D3"/>
              </a:buClr>
              <a:buFont typeface="Wingdings" pitchFamily="-64" charset="2"/>
              <a:buChar char="§"/>
              <a:defRPr sz="2000">
                <a:solidFill>
                  <a:schemeClr val="tx1"/>
                </a:solidFill>
                <a:latin typeface="+mn-lt"/>
                <a:ea typeface="+mn-ea"/>
              </a:defRPr>
            </a:lvl4pPr>
            <a:lvl5pPr marL="2076450" indent="-228600" algn="l" rtl="0" eaLnBrk="0" fontAlgn="base" hangingPunct="0">
              <a:spcBef>
                <a:spcPct val="20000"/>
              </a:spcBef>
              <a:spcAft>
                <a:spcPct val="0"/>
              </a:spcAft>
              <a:buClr>
                <a:srgbClr val="1195D3"/>
              </a:buClr>
              <a:buFont typeface="Wingdings" pitchFamily="-64" charset="2"/>
              <a:buChar char="§"/>
              <a:defRPr sz="2000">
                <a:solidFill>
                  <a:schemeClr val="tx1"/>
                </a:solidFill>
                <a:latin typeface="+mn-lt"/>
                <a:ea typeface="+mn-ea"/>
              </a:defRPr>
            </a:lvl5pPr>
            <a:lvl6pPr marL="25336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6pPr>
            <a:lvl7pPr marL="29908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7pPr>
            <a:lvl8pPr marL="34480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8pPr>
            <a:lvl9pPr marL="3905250" indent="-228600" algn="l" rtl="0" fontAlgn="base">
              <a:spcBef>
                <a:spcPct val="20000"/>
              </a:spcBef>
              <a:spcAft>
                <a:spcPct val="0"/>
              </a:spcAft>
              <a:buClr>
                <a:srgbClr val="1195D3"/>
              </a:buClr>
              <a:buFont typeface="Wingdings" pitchFamily="-64" charset="2"/>
              <a:buChar char="§"/>
              <a:defRPr sz="2000">
                <a:solidFill>
                  <a:schemeClr val="tx1"/>
                </a:solidFill>
                <a:latin typeface="+mn-lt"/>
                <a:ea typeface="+mn-ea"/>
              </a:defRPr>
            </a:lvl9pPr>
          </a:lstStyle>
          <a:p>
            <a:r>
              <a:rPr lang="en-GB" dirty="0" smtClean="0"/>
              <a:t>Conclusion: What is missing?</a:t>
            </a:r>
            <a:endParaRPr lang="en-GB" dirty="0"/>
          </a:p>
        </p:txBody>
      </p:sp>
    </p:spTree>
    <p:extLst>
      <p:ext uri="{BB962C8B-B14F-4D97-AF65-F5344CB8AC3E}">
        <p14:creationId xmlns:p14="http://schemas.microsoft.com/office/powerpoint/2010/main" val="2190330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3829" y="1295400"/>
            <a:ext cx="8521700" cy="4555093"/>
          </a:xfrm>
          <a:prstGeom prst="rect">
            <a:avLst/>
          </a:prstGeom>
          <a:noFill/>
        </p:spPr>
        <p:txBody>
          <a:bodyPr wrap="square" rtlCol="0">
            <a:spAutoFit/>
          </a:bodyPr>
          <a:lstStyle/>
          <a:p>
            <a:pPr>
              <a:spcAft>
                <a:spcPts val="600"/>
              </a:spcAft>
            </a:pPr>
            <a:r>
              <a:rPr lang="en-GB" sz="2000" dirty="0" smtClean="0"/>
              <a:t>Paul </a:t>
            </a:r>
            <a:r>
              <a:rPr lang="en-GB" sz="2000" dirty="0" err="1" smtClean="0"/>
              <a:t>Baran</a:t>
            </a:r>
            <a:r>
              <a:rPr lang="en-GB" sz="2000" dirty="0" smtClean="0"/>
              <a:t> (1957) </a:t>
            </a:r>
            <a:r>
              <a:rPr lang="en-GB" sz="2000" i="1" dirty="0" smtClean="0"/>
              <a:t>The Political Economy of Growth</a:t>
            </a:r>
            <a:endParaRPr lang="en-GB" sz="2000" i="1" dirty="0" smtClean="0">
              <a:sym typeface="Wingdings"/>
            </a:endParaRPr>
          </a:p>
          <a:p>
            <a:pPr marL="342900" indent="-342900">
              <a:spcAft>
                <a:spcPts val="600"/>
              </a:spcAft>
              <a:buFont typeface="Wingdings" charset="2"/>
              <a:buChar char="§"/>
            </a:pPr>
            <a:r>
              <a:rPr lang="en-GB" sz="2000" dirty="0" smtClean="0">
                <a:sym typeface="Wingdings"/>
              </a:rPr>
              <a:t>Monopoly capitalism</a:t>
            </a:r>
          </a:p>
          <a:p>
            <a:pPr marL="800100" lvl="1" indent="-342900">
              <a:spcAft>
                <a:spcPts val="600"/>
              </a:spcAft>
              <a:buFont typeface="Wingdings" charset="2"/>
              <a:buChar char="Ø"/>
            </a:pPr>
            <a:r>
              <a:rPr lang="en-GB" sz="2000" dirty="0" smtClean="0">
                <a:sym typeface="Wingdings"/>
              </a:rPr>
              <a:t>Emerged in the course of the 19</a:t>
            </a:r>
            <a:r>
              <a:rPr lang="en-GB" sz="2000" baseline="30000" dirty="0" smtClean="0">
                <a:sym typeface="Wingdings"/>
              </a:rPr>
              <a:t>th</a:t>
            </a:r>
            <a:r>
              <a:rPr lang="en-GB" sz="2000" dirty="0" smtClean="0">
                <a:sym typeface="Wingdings"/>
              </a:rPr>
              <a:t> century in Europe</a:t>
            </a:r>
          </a:p>
          <a:p>
            <a:pPr marL="800100" lvl="1" indent="-342900">
              <a:spcAft>
                <a:spcPts val="600"/>
              </a:spcAft>
              <a:buFont typeface="Wingdings" charset="2"/>
              <a:buChar char="Ø"/>
            </a:pPr>
            <a:r>
              <a:rPr lang="en-GB" sz="2000" dirty="0" smtClean="0">
                <a:sym typeface="Wingdings"/>
              </a:rPr>
              <a:t>Dampened investment (falling rate of profit)</a:t>
            </a:r>
          </a:p>
          <a:p>
            <a:pPr marL="342900" indent="-342900">
              <a:spcAft>
                <a:spcPts val="600"/>
              </a:spcAft>
              <a:buFont typeface="Wingdings" charset="2"/>
              <a:buChar char="§"/>
            </a:pPr>
            <a:r>
              <a:rPr lang="en-GB" sz="2000" dirty="0" smtClean="0">
                <a:sym typeface="Wingdings"/>
              </a:rPr>
              <a:t>Imperialism (Hobson, Luxembourg, Lenin)</a:t>
            </a:r>
          </a:p>
          <a:p>
            <a:pPr marL="800100" lvl="1" indent="-342900">
              <a:spcAft>
                <a:spcPts val="600"/>
              </a:spcAft>
              <a:buFont typeface="Wingdings" charset="2"/>
              <a:buChar char="Ø"/>
            </a:pPr>
            <a:r>
              <a:rPr lang="en-GB" sz="2000" dirty="0" smtClean="0">
                <a:sym typeface="Wingdings"/>
              </a:rPr>
              <a:t>The search for surplus abroad</a:t>
            </a:r>
          </a:p>
          <a:p>
            <a:pPr marL="342900" indent="-342900">
              <a:spcAft>
                <a:spcPts val="600"/>
              </a:spcAft>
              <a:buFont typeface="Wingdings" charset="2"/>
              <a:buChar char="§"/>
            </a:pPr>
            <a:r>
              <a:rPr lang="en-GB" sz="2000" dirty="0" smtClean="0">
                <a:sym typeface="Wingdings"/>
              </a:rPr>
              <a:t>Class</a:t>
            </a:r>
          </a:p>
          <a:p>
            <a:pPr marL="800100" lvl="1" indent="-342900">
              <a:spcAft>
                <a:spcPts val="600"/>
              </a:spcAft>
              <a:buFont typeface="Wingdings" charset="2"/>
              <a:buChar char="Ø"/>
            </a:pPr>
            <a:r>
              <a:rPr lang="en-GB" sz="2000" dirty="0" smtClean="0">
                <a:sym typeface="Wingdings"/>
              </a:rPr>
              <a:t>Control of means of production and over distribution of surplus</a:t>
            </a:r>
          </a:p>
          <a:p>
            <a:pPr marL="342900" indent="-342900">
              <a:spcAft>
                <a:spcPts val="600"/>
              </a:spcAft>
              <a:buFont typeface="Wingdings" charset="2"/>
              <a:buChar char="§"/>
            </a:pPr>
            <a:r>
              <a:rPr lang="en-GB" sz="2000" dirty="0" smtClean="0">
                <a:sym typeface="Wingdings"/>
              </a:rPr>
              <a:t>Economic surplus: reinterpretation</a:t>
            </a:r>
          </a:p>
          <a:p>
            <a:pPr marL="800100" lvl="1" indent="-342900">
              <a:spcAft>
                <a:spcPts val="600"/>
              </a:spcAft>
              <a:buFont typeface="Wingdings" charset="2"/>
              <a:buChar char="Ø"/>
            </a:pPr>
            <a:r>
              <a:rPr lang="en-GB" sz="2000" dirty="0" smtClean="0">
                <a:sym typeface="Wingdings"/>
              </a:rPr>
              <a:t>Actual: difference between actual output and actual consumption</a:t>
            </a:r>
          </a:p>
          <a:p>
            <a:pPr marL="800100" lvl="1" indent="-342900">
              <a:spcAft>
                <a:spcPts val="600"/>
              </a:spcAft>
              <a:buFont typeface="Wingdings" charset="2"/>
              <a:buChar char="Ø"/>
            </a:pPr>
            <a:r>
              <a:rPr lang="en-GB" sz="2000" dirty="0" smtClean="0">
                <a:sym typeface="Wingdings"/>
              </a:rPr>
              <a:t>Potential: difference between potential output and essential consumption</a:t>
            </a:r>
          </a:p>
        </p:txBody>
      </p:sp>
      <p:sp>
        <p:nvSpPr>
          <p:cNvPr id="4" name="Textfeld 3"/>
          <p:cNvSpPr txBox="1"/>
          <p:nvPr/>
        </p:nvSpPr>
        <p:spPr>
          <a:xfrm>
            <a:off x="1320800" y="787400"/>
            <a:ext cx="7353300" cy="461665"/>
          </a:xfrm>
          <a:prstGeom prst="rect">
            <a:avLst/>
          </a:prstGeom>
          <a:noFill/>
        </p:spPr>
        <p:txBody>
          <a:bodyPr wrap="square" rtlCol="0">
            <a:spAutoFit/>
          </a:bodyPr>
          <a:lstStyle/>
          <a:p>
            <a:r>
              <a:rPr lang="en-GB" b="1" dirty="0" smtClean="0"/>
              <a:t>Neo-Marxism</a:t>
            </a:r>
            <a:endParaRPr lang="en-GB" b="1" dirty="0"/>
          </a:p>
        </p:txBody>
      </p:sp>
    </p:spTree>
    <p:extLst>
      <p:ext uri="{BB962C8B-B14F-4D97-AF65-F5344CB8AC3E}">
        <p14:creationId xmlns:p14="http://schemas.microsoft.com/office/powerpoint/2010/main" val="379842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20800" y="787400"/>
            <a:ext cx="7353300" cy="461665"/>
          </a:xfrm>
          <a:prstGeom prst="rect">
            <a:avLst/>
          </a:prstGeom>
          <a:noFill/>
        </p:spPr>
        <p:txBody>
          <a:bodyPr wrap="square" rtlCol="0">
            <a:spAutoFit/>
          </a:bodyPr>
          <a:lstStyle/>
          <a:p>
            <a:r>
              <a:rPr lang="en-GB" b="1" dirty="0" smtClean="0"/>
              <a:t>Neo-Marxism</a:t>
            </a:r>
            <a:endParaRPr lang="en-GB" b="1" dirty="0"/>
          </a:p>
        </p:txBody>
      </p:sp>
      <p:graphicFrame>
        <p:nvGraphicFramePr>
          <p:cNvPr id="2" name="Tabelle 1"/>
          <p:cNvGraphicFramePr>
            <a:graphicFrameLocks noGrp="1"/>
          </p:cNvGraphicFramePr>
          <p:nvPr>
            <p:extLst>
              <p:ext uri="{D42A27DB-BD31-4B8C-83A1-F6EECF244321}">
                <p14:modId xmlns:p14="http://schemas.microsoft.com/office/powerpoint/2010/main" val="884760265"/>
              </p:ext>
            </p:extLst>
          </p:nvPr>
        </p:nvGraphicFramePr>
        <p:xfrm>
          <a:off x="384873" y="1371345"/>
          <a:ext cx="8384476" cy="3484880"/>
        </p:xfrm>
        <a:graphic>
          <a:graphicData uri="http://schemas.openxmlformats.org/drawingml/2006/table">
            <a:tbl>
              <a:tblPr firstRow="1" bandRow="1">
                <a:tableStyleId>{1E171933-4619-4E11-9A3F-F7608DF75F80}</a:tableStyleId>
              </a:tblPr>
              <a:tblGrid>
                <a:gridCol w="4192238"/>
                <a:gridCol w="4192238"/>
              </a:tblGrid>
              <a:tr h="370840">
                <a:tc>
                  <a:txBody>
                    <a:bodyPr/>
                    <a:lstStyle/>
                    <a:p>
                      <a:pPr algn="ctr"/>
                      <a:r>
                        <a:rPr lang="en-GB" dirty="0" smtClean="0"/>
                        <a:t>Core</a:t>
                      </a:r>
                      <a:endParaRPr lang="en-GB" dirty="0"/>
                    </a:p>
                  </a:txBody>
                  <a:tcPr/>
                </a:tc>
                <a:tc>
                  <a:txBody>
                    <a:bodyPr/>
                    <a:lstStyle/>
                    <a:p>
                      <a:pPr algn="ctr"/>
                      <a:r>
                        <a:rPr lang="en-GB" dirty="0" smtClean="0"/>
                        <a:t>Periphery</a:t>
                      </a:r>
                      <a:endParaRPr lang="en-GB" dirty="0"/>
                    </a:p>
                  </a:txBody>
                  <a:tcPr/>
                </a:tc>
              </a:tr>
              <a:tr h="370840">
                <a:tc>
                  <a:txBody>
                    <a:bodyPr/>
                    <a:lstStyle/>
                    <a:p>
                      <a:r>
                        <a:rPr lang="en-GB" dirty="0" smtClean="0"/>
                        <a:t>Monopoly capitalism</a:t>
                      </a:r>
                      <a:endParaRPr lang="en-GB" dirty="0"/>
                    </a:p>
                  </a:txBody>
                  <a:tcPr/>
                </a:tc>
                <a:tc>
                  <a:txBody>
                    <a:bodyPr/>
                    <a:lstStyle/>
                    <a:p>
                      <a:r>
                        <a:rPr lang="en-GB" dirty="0" smtClean="0"/>
                        <a:t>Landlords,</a:t>
                      </a:r>
                      <a:r>
                        <a:rPr lang="en-GB" baseline="0" dirty="0" smtClean="0"/>
                        <a:t> commercial bourgeoisie</a:t>
                      </a:r>
                      <a:r>
                        <a:rPr lang="en-GB" dirty="0" smtClean="0"/>
                        <a:t>, monopoly</a:t>
                      </a:r>
                      <a:r>
                        <a:rPr lang="en-GB" baseline="0" dirty="0" smtClean="0"/>
                        <a:t> capitalists, foreign capitalists </a:t>
                      </a:r>
                      <a:endParaRPr lang="en-GB" dirty="0"/>
                    </a:p>
                  </a:txBody>
                  <a:tcPr/>
                </a:tc>
              </a:tr>
              <a:tr h="370840">
                <a:tc>
                  <a:txBody>
                    <a:bodyPr/>
                    <a:lstStyle/>
                    <a:p>
                      <a:r>
                        <a:rPr lang="en-GB" dirty="0" smtClean="0"/>
                        <a:t>Industrialised</a:t>
                      </a:r>
                      <a:endParaRPr lang="en-GB" dirty="0"/>
                    </a:p>
                  </a:txBody>
                  <a:tcPr/>
                </a:tc>
                <a:tc>
                  <a:txBody>
                    <a:bodyPr/>
                    <a:lstStyle/>
                    <a:p>
                      <a:r>
                        <a:rPr lang="en-GB" dirty="0" smtClean="0"/>
                        <a:t>Needs to industrialise</a:t>
                      </a:r>
                      <a:r>
                        <a:rPr lang="en-GB" baseline="0" dirty="0" smtClean="0"/>
                        <a:t> to develop</a:t>
                      </a:r>
                      <a:endParaRPr lang="en-GB" dirty="0"/>
                    </a:p>
                  </a:txBody>
                  <a:tcPr/>
                </a:tc>
              </a:tr>
              <a:tr h="370840">
                <a:tc>
                  <a:txBody>
                    <a:bodyPr/>
                    <a:lstStyle/>
                    <a:p>
                      <a:r>
                        <a:rPr lang="en-GB" dirty="0" smtClean="0"/>
                        <a:t>Repatriation of profits from developing</a:t>
                      </a:r>
                      <a:r>
                        <a:rPr lang="en-GB" baseline="0" dirty="0" smtClean="0"/>
                        <a:t> countries by MNCs</a:t>
                      </a:r>
                      <a:endParaRPr lang="en-GB" dirty="0"/>
                    </a:p>
                  </a:txBody>
                  <a:tcPr/>
                </a:tc>
                <a:tc>
                  <a:txBody>
                    <a:bodyPr/>
                    <a:lstStyle/>
                    <a:p>
                      <a:r>
                        <a:rPr lang="en-GB" dirty="0" smtClean="0"/>
                        <a:t>External constraints:</a:t>
                      </a:r>
                      <a:r>
                        <a:rPr lang="en-GB" baseline="0" dirty="0" smtClean="0"/>
                        <a:t> investment goods need to be imported, skilled labour is often foreign, presence of foreign capitalists</a:t>
                      </a:r>
                      <a:endParaRPr lang="en-GB" dirty="0"/>
                    </a:p>
                  </a:txBody>
                  <a:tcPr/>
                </a:tc>
              </a:tr>
              <a:tr h="370840">
                <a:tc>
                  <a:txBody>
                    <a:bodyPr/>
                    <a:lstStyle/>
                    <a:p>
                      <a:endParaRPr lang="en-GB" dirty="0"/>
                    </a:p>
                  </a:txBody>
                  <a:tcPr/>
                </a:tc>
                <a:tc>
                  <a:txBody>
                    <a:bodyPr/>
                    <a:lstStyle/>
                    <a:p>
                      <a:r>
                        <a:rPr lang="en-GB" dirty="0" smtClean="0"/>
                        <a:t>Internal</a:t>
                      </a:r>
                      <a:r>
                        <a:rPr lang="en-GB" baseline="0" dirty="0" smtClean="0"/>
                        <a:t> constrains: Domestic monopoly capitalists &amp; landlords</a:t>
                      </a:r>
                    </a:p>
                    <a:p>
                      <a:r>
                        <a:rPr lang="en-GB" baseline="0" dirty="0" smtClean="0"/>
                        <a:t>Capitalism as non-productive force</a:t>
                      </a:r>
                      <a:endParaRPr lang="en-GB" dirty="0"/>
                    </a:p>
                  </a:txBody>
                  <a:tcPr/>
                </a:tc>
              </a:tr>
            </a:tbl>
          </a:graphicData>
        </a:graphic>
      </p:graphicFrame>
      <p:sp>
        <p:nvSpPr>
          <p:cNvPr id="5" name="Textfeld 4"/>
          <p:cNvSpPr txBox="1"/>
          <p:nvPr/>
        </p:nvSpPr>
        <p:spPr>
          <a:xfrm>
            <a:off x="397705" y="5028451"/>
            <a:ext cx="8371645" cy="1200328"/>
          </a:xfrm>
          <a:prstGeom prst="rect">
            <a:avLst/>
          </a:prstGeom>
          <a:noFill/>
        </p:spPr>
        <p:txBody>
          <a:bodyPr wrap="square" rtlCol="0">
            <a:spAutoFit/>
          </a:bodyPr>
          <a:lstStyle/>
          <a:p>
            <a:r>
              <a:rPr lang="en-GB" dirty="0" smtClean="0"/>
              <a:t>Outcome: marginalisation of the masses, concentration of wealth among the few</a:t>
            </a:r>
          </a:p>
          <a:p>
            <a:r>
              <a:rPr lang="en-GB" dirty="0" smtClean="0"/>
              <a:t>Solution: autarky or socialist development</a:t>
            </a:r>
            <a:endParaRPr lang="en-GB" dirty="0"/>
          </a:p>
        </p:txBody>
      </p:sp>
    </p:spTree>
    <p:extLst>
      <p:ext uri="{BB962C8B-B14F-4D97-AF65-F5344CB8AC3E}">
        <p14:creationId xmlns:p14="http://schemas.microsoft.com/office/powerpoint/2010/main" val="3020838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3829" y="1295400"/>
            <a:ext cx="8521700" cy="5786199"/>
          </a:xfrm>
          <a:prstGeom prst="rect">
            <a:avLst/>
          </a:prstGeom>
          <a:noFill/>
        </p:spPr>
        <p:txBody>
          <a:bodyPr wrap="square" rtlCol="0">
            <a:spAutoFit/>
          </a:bodyPr>
          <a:lstStyle/>
          <a:p>
            <a:pPr>
              <a:spcAft>
                <a:spcPts val="600"/>
              </a:spcAft>
            </a:pPr>
            <a:r>
              <a:rPr lang="en-GB" sz="2000" dirty="0" smtClean="0"/>
              <a:t>André </a:t>
            </a:r>
            <a:r>
              <a:rPr lang="en-GB" sz="2000" dirty="0" err="1" smtClean="0"/>
              <a:t>Gunder</a:t>
            </a:r>
            <a:r>
              <a:rPr lang="en-GB" sz="2000" dirty="0" smtClean="0"/>
              <a:t> Frank (1957) </a:t>
            </a:r>
            <a:r>
              <a:rPr lang="en-GB" sz="2000" i="1" dirty="0" smtClean="0"/>
              <a:t>Development of Underdevelopment</a:t>
            </a:r>
            <a:endParaRPr lang="en-GB" sz="2000" i="1" dirty="0" smtClean="0">
              <a:sym typeface="Wingdings"/>
            </a:endParaRPr>
          </a:p>
          <a:p>
            <a:pPr marL="342900" indent="-342900">
              <a:spcAft>
                <a:spcPts val="600"/>
              </a:spcAft>
              <a:buFont typeface="Wingdings" charset="2"/>
              <a:buChar char="§"/>
            </a:pPr>
            <a:r>
              <a:rPr lang="en-GB" sz="2000" dirty="0" smtClean="0">
                <a:sym typeface="Wingdings"/>
              </a:rPr>
              <a:t>Through trade relations</a:t>
            </a:r>
          </a:p>
          <a:p>
            <a:pPr marL="800100" lvl="1" indent="-342900">
              <a:spcAft>
                <a:spcPts val="600"/>
              </a:spcAft>
              <a:buFont typeface="Wingdings" charset="2"/>
              <a:buChar char="Ø"/>
            </a:pPr>
            <a:r>
              <a:rPr lang="en-GB" sz="2000" dirty="0" smtClean="0">
                <a:sym typeface="Wingdings"/>
              </a:rPr>
              <a:t>Capitalism defined by the market</a:t>
            </a:r>
          </a:p>
          <a:p>
            <a:pPr marL="800100" lvl="1" indent="-342900">
              <a:spcAft>
                <a:spcPts val="600"/>
              </a:spcAft>
              <a:buFont typeface="Wingdings" charset="2"/>
              <a:buChar char="Ø"/>
            </a:pPr>
            <a:r>
              <a:rPr lang="en-GB" sz="2000" dirty="0" smtClean="0">
                <a:sym typeface="Wingdings"/>
              </a:rPr>
              <a:t>Spatial dimension: metropolis-satellite polarisation</a:t>
            </a:r>
          </a:p>
          <a:p>
            <a:pPr marL="800100" lvl="1" indent="-342900">
              <a:spcAft>
                <a:spcPts val="600"/>
              </a:spcAft>
              <a:buFont typeface="Wingdings" charset="2"/>
              <a:buChar char="Ø"/>
            </a:pPr>
            <a:r>
              <a:rPr lang="en-GB" sz="2000" dirty="0" smtClean="0">
                <a:sym typeface="Wingdings"/>
              </a:rPr>
              <a:t>Each metropolis (rural, local, regional, national, world centres) faces monopoly capital at the high level, leading to surplus extraction</a:t>
            </a:r>
            <a:endParaRPr lang="en-GB" sz="2000" dirty="0">
              <a:sym typeface="Wingdings"/>
            </a:endParaRPr>
          </a:p>
          <a:p>
            <a:pPr>
              <a:spcAft>
                <a:spcPts val="600"/>
              </a:spcAft>
            </a:pPr>
            <a:endParaRPr lang="en-GB" sz="1000" dirty="0" smtClean="0">
              <a:sym typeface="Wingdings"/>
            </a:endParaRPr>
          </a:p>
          <a:p>
            <a:pPr>
              <a:spcAft>
                <a:spcPts val="600"/>
              </a:spcAft>
            </a:pPr>
            <a:r>
              <a:rPr lang="en-GB" sz="2000" dirty="0" err="1" smtClean="0">
                <a:sym typeface="Wingdings"/>
              </a:rPr>
              <a:t>Arghiri</a:t>
            </a:r>
            <a:r>
              <a:rPr lang="en-GB" sz="2000" dirty="0" smtClean="0">
                <a:sym typeface="Wingdings"/>
              </a:rPr>
              <a:t> Emmanuel (1969) </a:t>
            </a:r>
            <a:r>
              <a:rPr lang="en-GB" sz="2000" i="1" dirty="0" smtClean="0">
                <a:sym typeface="Wingdings"/>
              </a:rPr>
              <a:t>Unequal Exchange. A Study of the Imperialism of Trade</a:t>
            </a:r>
          </a:p>
          <a:p>
            <a:pPr marL="342900" indent="-342900">
              <a:spcAft>
                <a:spcPts val="600"/>
              </a:spcAft>
              <a:buFont typeface="Wingdings" charset="2"/>
              <a:buChar char="§"/>
            </a:pPr>
            <a:r>
              <a:rPr lang="en-GB" sz="2000" dirty="0" smtClean="0">
                <a:sym typeface="Wingdings"/>
              </a:rPr>
              <a:t>Because wages are lower in developing countries (surplus labour), goods from developing countries exchange for lower prices</a:t>
            </a:r>
          </a:p>
          <a:p>
            <a:pPr marL="342900" indent="-342900">
              <a:spcAft>
                <a:spcPts val="600"/>
              </a:spcAft>
              <a:buFont typeface="Wingdings" charset="2"/>
              <a:buChar char="§"/>
            </a:pPr>
            <a:r>
              <a:rPr lang="en-GB" sz="2000" dirty="0" smtClean="0">
                <a:sym typeface="Wingdings"/>
              </a:rPr>
              <a:t>Similarity with Lewis’s ideas</a:t>
            </a:r>
          </a:p>
          <a:p>
            <a:pPr marL="342900" indent="-342900">
              <a:spcAft>
                <a:spcPts val="600"/>
              </a:spcAft>
              <a:buFont typeface="Wingdings" charset="2"/>
              <a:buChar char="§"/>
            </a:pPr>
            <a:r>
              <a:rPr lang="en-GB" sz="2000" dirty="0" smtClean="0">
                <a:sym typeface="Wingdings"/>
              </a:rPr>
              <a:t>Weakness of labour organisations in developing countries</a:t>
            </a:r>
          </a:p>
          <a:p>
            <a:pPr marL="342900" indent="-342900">
              <a:spcAft>
                <a:spcPts val="600"/>
              </a:spcAft>
              <a:buFont typeface="Wingdings" charset="2"/>
              <a:buChar char="§"/>
            </a:pPr>
            <a:r>
              <a:rPr lang="en-GB" sz="2000" dirty="0" smtClean="0">
                <a:sym typeface="Wingdings"/>
              </a:rPr>
              <a:t>Capitalists &amp; workers in rich countries form a coalition against poor country workers </a:t>
            </a:r>
            <a:endParaRPr lang="en-GB" sz="2000" dirty="0">
              <a:sym typeface="Wingdings"/>
            </a:endParaRPr>
          </a:p>
        </p:txBody>
      </p:sp>
      <p:sp>
        <p:nvSpPr>
          <p:cNvPr id="4" name="Textfeld 3"/>
          <p:cNvSpPr txBox="1"/>
          <p:nvPr/>
        </p:nvSpPr>
        <p:spPr>
          <a:xfrm>
            <a:off x="1320800" y="787400"/>
            <a:ext cx="7353300" cy="461665"/>
          </a:xfrm>
          <a:prstGeom prst="rect">
            <a:avLst/>
          </a:prstGeom>
          <a:noFill/>
        </p:spPr>
        <p:txBody>
          <a:bodyPr wrap="square" rtlCol="0">
            <a:spAutoFit/>
          </a:bodyPr>
          <a:lstStyle/>
          <a:p>
            <a:r>
              <a:rPr lang="en-GB" b="1" dirty="0" smtClean="0"/>
              <a:t>How does underdevelopment happen? </a:t>
            </a:r>
            <a:endParaRPr lang="en-GB" b="1" dirty="0"/>
          </a:p>
        </p:txBody>
      </p:sp>
    </p:spTree>
    <p:extLst>
      <p:ext uri="{BB962C8B-B14F-4D97-AF65-F5344CB8AC3E}">
        <p14:creationId xmlns:p14="http://schemas.microsoft.com/office/powerpoint/2010/main" val="39821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3829" y="1295400"/>
            <a:ext cx="8521700" cy="4909036"/>
          </a:xfrm>
          <a:prstGeom prst="rect">
            <a:avLst/>
          </a:prstGeom>
          <a:noFill/>
        </p:spPr>
        <p:txBody>
          <a:bodyPr wrap="square" rtlCol="0">
            <a:spAutoFit/>
          </a:bodyPr>
          <a:lstStyle/>
          <a:p>
            <a:pPr>
              <a:spcAft>
                <a:spcPts val="600"/>
              </a:spcAft>
            </a:pPr>
            <a:r>
              <a:rPr lang="en-GB" sz="2000" i="1" dirty="0" smtClean="0">
                <a:sym typeface="Wingdings"/>
              </a:rPr>
              <a:t>‘Neither Lenin (1917), nor Bukharin (1966) and Rosa Luxembourg (1964)…nor the few non-Marxist writers like Hobson (1965)…approached the question of imperialism from the point of view of the dependent countries. Although dependence has its place in the general framework of a theory of imperialism, it also possesses a force of its own which entitles it to </a:t>
            </a:r>
            <a:r>
              <a:rPr lang="en-GB" sz="2000" i="1" dirty="0" smtClean="0">
                <a:sym typeface="Wingdings"/>
              </a:rPr>
              <a:t>a specific </a:t>
            </a:r>
            <a:r>
              <a:rPr lang="en-GB" sz="2000" i="1" dirty="0" smtClean="0">
                <a:sym typeface="Wingdings"/>
              </a:rPr>
              <a:t>place in the general process which is itself influenced by it.’ </a:t>
            </a:r>
          </a:p>
          <a:p>
            <a:pPr>
              <a:spcAft>
                <a:spcPts val="600"/>
              </a:spcAft>
            </a:pPr>
            <a:r>
              <a:rPr lang="en-GB" sz="1800" dirty="0" smtClean="0">
                <a:sym typeface="Wingdings"/>
              </a:rPr>
              <a:t>(Dos Santos, 1969, as cited in Hunt, 1989) </a:t>
            </a:r>
          </a:p>
          <a:p>
            <a:pPr>
              <a:spcAft>
                <a:spcPts val="600"/>
              </a:spcAft>
            </a:pPr>
            <a:endParaRPr lang="en-GB" sz="2000" dirty="0">
              <a:sym typeface="Wingdings"/>
            </a:endParaRPr>
          </a:p>
          <a:p>
            <a:pPr>
              <a:spcAft>
                <a:spcPts val="600"/>
              </a:spcAft>
            </a:pPr>
            <a:r>
              <a:rPr lang="en-GB" sz="2000" dirty="0" smtClean="0">
                <a:sym typeface="Wingdings"/>
              </a:rPr>
              <a:t>Failure of ISI?</a:t>
            </a:r>
          </a:p>
          <a:p>
            <a:pPr marL="342900" indent="-342900">
              <a:spcAft>
                <a:spcPts val="600"/>
              </a:spcAft>
              <a:buFont typeface="Wingdings" charset="2"/>
              <a:buChar char="§"/>
            </a:pPr>
            <a:r>
              <a:rPr lang="en-GB" sz="2000" dirty="0" err="1" smtClean="0">
                <a:sym typeface="Wingdings"/>
              </a:rPr>
              <a:t>BoP</a:t>
            </a:r>
            <a:r>
              <a:rPr lang="en-GB" sz="2000" dirty="0" smtClean="0">
                <a:sym typeface="Wingdings"/>
              </a:rPr>
              <a:t> pressures were aggravated</a:t>
            </a:r>
          </a:p>
          <a:p>
            <a:pPr marL="342900" indent="-342900">
              <a:spcAft>
                <a:spcPts val="600"/>
              </a:spcAft>
              <a:buFont typeface="Wingdings" charset="2"/>
              <a:buChar char="§"/>
            </a:pPr>
            <a:r>
              <a:rPr lang="en-GB" sz="2000" dirty="0" smtClean="0">
                <a:sym typeface="Wingdings"/>
              </a:rPr>
              <a:t>Real wages did not rise sufficiently quickly to stimulate demand</a:t>
            </a:r>
          </a:p>
          <a:p>
            <a:pPr marL="342900" indent="-342900">
              <a:spcAft>
                <a:spcPts val="600"/>
              </a:spcAft>
              <a:buFont typeface="Wingdings" charset="2"/>
              <a:buChar char="§"/>
            </a:pPr>
            <a:r>
              <a:rPr lang="en-GB" sz="2000" dirty="0" smtClean="0">
                <a:sym typeface="Wingdings"/>
              </a:rPr>
              <a:t>Income distribution worsened in several countries</a:t>
            </a:r>
          </a:p>
          <a:p>
            <a:pPr marL="342900" indent="-342900">
              <a:spcAft>
                <a:spcPts val="600"/>
              </a:spcAft>
              <a:buFont typeface="Wingdings" charset="2"/>
              <a:buChar char="§"/>
            </a:pPr>
            <a:r>
              <a:rPr lang="en-GB" sz="2000" dirty="0" smtClean="0">
                <a:sym typeface="Wingdings"/>
              </a:rPr>
              <a:t>Production became concentrated in sectors producing goods for the elites</a:t>
            </a:r>
            <a:endParaRPr lang="en-GB" sz="2000" dirty="0">
              <a:sym typeface="Wingdings"/>
            </a:endParaRPr>
          </a:p>
        </p:txBody>
      </p:sp>
      <p:sp>
        <p:nvSpPr>
          <p:cNvPr id="4" name="Textfeld 3"/>
          <p:cNvSpPr txBox="1"/>
          <p:nvPr/>
        </p:nvSpPr>
        <p:spPr>
          <a:xfrm>
            <a:off x="1320800" y="787400"/>
            <a:ext cx="7353300" cy="461665"/>
          </a:xfrm>
          <a:prstGeom prst="rect">
            <a:avLst/>
          </a:prstGeom>
          <a:noFill/>
        </p:spPr>
        <p:txBody>
          <a:bodyPr wrap="square" rtlCol="0">
            <a:spAutoFit/>
          </a:bodyPr>
          <a:lstStyle/>
          <a:p>
            <a:r>
              <a:rPr lang="en-GB" b="1" dirty="0" smtClean="0"/>
              <a:t>Dependency</a:t>
            </a:r>
            <a:endParaRPr lang="en-GB" b="1" dirty="0"/>
          </a:p>
        </p:txBody>
      </p:sp>
    </p:spTree>
    <p:extLst>
      <p:ext uri="{BB962C8B-B14F-4D97-AF65-F5344CB8AC3E}">
        <p14:creationId xmlns:p14="http://schemas.microsoft.com/office/powerpoint/2010/main" val="34188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3829" y="1295400"/>
            <a:ext cx="8521700" cy="5401479"/>
          </a:xfrm>
          <a:prstGeom prst="rect">
            <a:avLst/>
          </a:prstGeom>
          <a:noFill/>
        </p:spPr>
        <p:txBody>
          <a:bodyPr wrap="square" rtlCol="0">
            <a:spAutoFit/>
          </a:bodyPr>
          <a:lstStyle/>
          <a:p>
            <a:pPr>
              <a:spcAft>
                <a:spcPts val="600"/>
              </a:spcAft>
            </a:pPr>
            <a:r>
              <a:rPr lang="en-GB" sz="2000" dirty="0" smtClean="0">
                <a:sym typeface="Wingdings"/>
              </a:rPr>
              <a:t>Why has ISI failed? (Dos Santos, 1970):</a:t>
            </a:r>
          </a:p>
          <a:p>
            <a:pPr marL="342900" indent="-342900">
              <a:spcAft>
                <a:spcPts val="600"/>
              </a:spcAft>
              <a:buFont typeface="Wingdings" charset="2"/>
              <a:buChar char="§"/>
            </a:pPr>
            <a:r>
              <a:rPr lang="en-GB" sz="2000" dirty="0">
                <a:sym typeface="Wingdings"/>
              </a:rPr>
              <a:t>T</a:t>
            </a:r>
            <a:r>
              <a:rPr lang="en-GB" sz="2000" dirty="0" smtClean="0">
                <a:sym typeface="Wingdings"/>
              </a:rPr>
              <a:t>ransformation of economy is hindered by the dependence on export earnings</a:t>
            </a:r>
          </a:p>
          <a:p>
            <a:pPr marL="342900" indent="-342900">
              <a:spcAft>
                <a:spcPts val="600"/>
              </a:spcAft>
              <a:buFont typeface="Wingdings" charset="2"/>
              <a:buChar char="§"/>
            </a:pPr>
            <a:r>
              <a:rPr lang="en-GB" sz="2000" dirty="0" smtClean="0">
                <a:sym typeface="Wingdings"/>
              </a:rPr>
              <a:t>The monopolised international market determining trade relations makes </a:t>
            </a:r>
            <a:r>
              <a:rPr lang="en-GB" sz="2000" dirty="0" err="1" smtClean="0">
                <a:sym typeface="Wingdings"/>
              </a:rPr>
              <a:t>BoP</a:t>
            </a:r>
            <a:r>
              <a:rPr lang="en-GB" sz="2000" dirty="0" smtClean="0">
                <a:sym typeface="Wingdings"/>
              </a:rPr>
              <a:t> deficits likely</a:t>
            </a:r>
          </a:p>
          <a:p>
            <a:pPr marL="342900" indent="-342900">
              <a:spcAft>
                <a:spcPts val="600"/>
              </a:spcAft>
              <a:buFont typeface="Wingdings" charset="2"/>
              <a:buChar char="§"/>
            </a:pPr>
            <a:r>
              <a:rPr lang="en-GB" sz="2000" dirty="0" smtClean="0">
                <a:sym typeface="Wingdings"/>
              </a:rPr>
              <a:t>Financial dependence on foreign finance: repatriation of profits</a:t>
            </a:r>
          </a:p>
          <a:p>
            <a:pPr marL="342900" indent="-342900">
              <a:spcAft>
                <a:spcPts val="600"/>
              </a:spcAft>
              <a:buFont typeface="Wingdings" charset="2"/>
              <a:buChar char="§"/>
            </a:pPr>
            <a:r>
              <a:rPr lang="en-GB" sz="2000" dirty="0" smtClean="0">
                <a:sym typeface="Wingdings"/>
              </a:rPr>
              <a:t>Technological dependence on machinery/technology imports from the core; they also limit labour absorption</a:t>
            </a:r>
          </a:p>
          <a:p>
            <a:pPr>
              <a:spcAft>
                <a:spcPts val="600"/>
              </a:spcAft>
            </a:pPr>
            <a:endParaRPr lang="en-GB" sz="2000" dirty="0">
              <a:sym typeface="Wingdings"/>
            </a:endParaRPr>
          </a:p>
          <a:p>
            <a:pPr>
              <a:spcAft>
                <a:spcPts val="600"/>
              </a:spcAft>
            </a:pPr>
            <a:r>
              <a:rPr lang="en-GB" sz="2000" dirty="0" smtClean="0">
                <a:sym typeface="Wingdings"/>
              </a:rPr>
              <a:t>Criticisms:</a:t>
            </a:r>
          </a:p>
          <a:p>
            <a:pPr marL="342900" indent="-342900">
              <a:spcAft>
                <a:spcPts val="600"/>
              </a:spcAft>
              <a:buFont typeface="Wingdings" charset="2"/>
              <a:buChar char="§"/>
            </a:pPr>
            <a:r>
              <a:rPr lang="en-GB" sz="2000" dirty="0" smtClean="0">
                <a:sym typeface="Wingdings"/>
              </a:rPr>
              <a:t>Conceptualisation of surplus</a:t>
            </a:r>
          </a:p>
          <a:p>
            <a:pPr marL="342900" indent="-342900">
              <a:spcAft>
                <a:spcPts val="600"/>
              </a:spcAft>
              <a:buFont typeface="Wingdings" charset="2"/>
              <a:buChar char="§"/>
            </a:pPr>
            <a:r>
              <a:rPr lang="en-GB" sz="2000" dirty="0" smtClean="0">
                <a:sym typeface="Wingdings"/>
              </a:rPr>
              <a:t>Frank’s understanding of capitalism</a:t>
            </a:r>
          </a:p>
          <a:p>
            <a:pPr marL="342900" indent="-342900">
              <a:spcAft>
                <a:spcPts val="600"/>
              </a:spcAft>
              <a:buFont typeface="Wingdings" charset="2"/>
              <a:buChar char="§"/>
            </a:pPr>
            <a:r>
              <a:rPr lang="en-GB" sz="2000" dirty="0" smtClean="0">
                <a:sym typeface="Wingdings"/>
              </a:rPr>
              <a:t>Bill Warren claimed that dependency was increasingly eliminated in some countries (growing total GDP in many developing countries, growing manufacturing sectors)</a:t>
            </a:r>
            <a:endParaRPr lang="en-GB" sz="2000" dirty="0">
              <a:sym typeface="Wingdings"/>
            </a:endParaRPr>
          </a:p>
        </p:txBody>
      </p:sp>
      <p:sp>
        <p:nvSpPr>
          <p:cNvPr id="4" name="Textfeld 3"/>
          <p:cNvSpPr txBox="1"/>
          <p:nvPr/>
        </p:nvSpPr>
        <p:spPr>
          <a:xfrm>
            <a:off x="1320800" y="787400"/>
            <a:ext cx="7353300" cy="461665"/>
          </a:xfrm>
          <a:prstGeom prst="rect">
            <a:avLst/>
          </a:prstGeom>
          <a:noFill/>
        </p:spPr>
        <p:txBody>
          <a:bodyPr wrap="square" rtlCol="0">
            <a:spAutoFit/>
          </a:bodyPr>
          <a:lstStyle/>
          <a:p>
            <a:r>
              <a:rPr lang="en-GB" b="1" dirty="0" smtClean="0"/>
              <a:t>Dependency</a:t>
            </a:r>
            <a:endParaRPr lang="en-GB" b="1" dirty="0"/>
          </a:p>
        </p:txBody>
      </p:sp>
    </p:spTree>
    <p:extLst>
      <p:ext uri="{BB962C8B-B14F-4D97-AF65-F5344CB8AC3E}">
        <p14:creationId xmlns:p14="http://schemas.microsoft.com/office/powerpoint/2010/main" val="708268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58900" y="736600"/>
            <a:ext cx="7353300" cy="461665"/>
          </a:xfrm>
          <a:prstGeom prst="rect">
            <a:avLst/>
          </a:prstGeom>
          <a:noFill/>
        </p:spPr>
        <p:txBody>
          <a:bodyPr wrap="square" rtlCol="0">
            <a:spAutoFit/>
          </a:bodyPr>
          <a:lstStyle/>
          <a:p>
            <a:r>
              <a:rPr lang="en-GB" b="1" dirty="0" smtClean="0"/>
              <a:t>Conclusion: What is missing?</a:t>
            </a:r>
            <a:endParaRPr lang="en-GB" b="1" dirty="0"/>
          </a:p>
        </p:txBody>
      </p:sp>
      <p:sp>
        <p:nvSpPr>
          <p:cNvPr id="3" name="Textfeld 2"/>
          <p:cNvSpPr txBox="1"/>
          <p:nvPr/>
        </p:nvSpPr>
        <p:spPr>
          <a:xfrm>
            <a:off x="382514" y="1223960"/>
            <a:ext cx="8537715" cy="2246769"/>
          </a:xfrm>
          <a:prstGeom prst="rect">
            <a:avLst/>
          </a:prstGeom>
          <a:noFill/>
        </p:spPr>
        <p:txBody>
          <a:bodyPr wrap="square" rtlCol="0">
            <a:spAutoFit/>
          </a:bodyPr>
          <a:lstStyle/>
          <a:p>
            <a:pPr marL="342900" indent="-342900">
              <a:spcAft>
                <a:spcPts val="600"/>
              </a:spcAft>
              <a:buFont typeface="Wingdings" charset="2"/>
              <a:buChar char="§"/>
            </a:pPr>
            <a:r>
              <a:rPr lang="en-GB" dirty="0" smtClean="0"/>
              <a:t>What’s the role for labour/trade unions?</a:t>
            </a:r>
          </a:p>
          <a:p>
            <a:pPr marL="342900" indent="-342900">
              <a:spcAft>
                <a:spcPts val="600"/>
              </a:spcAft>
              <a:buFont typeface="Wingdings" charset="2"/>
              <a:buChar char="§"/>
            </a:pPr>
            <a:r>
              <a:rPr lang="en-GB" dirty="0" smtClean="0"/>
              <a:t>Can we keep on growing? (de-growth)</a:t>
            </a:r>
          </a:p>
          <a:p>
            <a:pPr marL="342900" indent="-342900">
              <a:spcAft>
                <a:spcPts val="600"/>
              </a:spcAft>
              <a:buFont typeface="Wingdings" charset="2"/>
              <a:buChar char="§"/>
            </a:pPr>
            <a:r>
              <a:rPr lang="en-GB" dirty="0" smtClean="0"/>
              <a:t>Environmental issues &amp; sustainable development</a:t>
            </a:r>
          </a:p>
          <a:p>
            <a:pPr marL="342900" indent="-342900">
              <a:spcAft>
                <a:spcPts val="600"/>
              </a:spcAft>
              <a:buFont typeface="Wingdings" charset="2"/>
              <a:buChar char="§"/>
            </a:pPr>
            <a:r>
              <a:rPr lang="en-GB" dirty="0" smtClean="0"/>
              <a:t>Gender </a:t>
            </a:r>
            <a:r>
              <a:rPr lang="en-GB" dirty="0" smtClean="0"/>
              <a:t>dimension</a:t>
            </a:r>
          </a:p>
          <a:p>
            <a:pPr marL="342900" indent="-342900">
              <a:spcAft>
                <a:spcPts val="600"/>
              </a:spcAft>
              <a:buFont typeface="Wingdings" charset="2"/>
              <a:buChar char="§"/>
            </a:pPr>
            <a:r>
              <a:rPr lang="en-GB" dirty="0" err="1" smtClean="0"/>
              <a:t>Financialisation</a:t>
            </a:r>
            <a:r>
              <a:rPr lang="en-GB" dirty="0" smtClean="0"/>
              <a:t>/ financial dependency</a:t>
            </a:r>
            <a:endParaRPr lang="en-GB" dirty="0"/>
          </a:p>
        </p:txBody>
      </p:sp>
    </p:spTree>
    <p:extLst>
      <p:ext uri="{BB962C8B-B14F-4D97-AF65-F5344CB8AC3E}">
        <p14:creationId xmlns:p14="http://schemas.microsoft.com/office/powerpoint/2010/main" val="31526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33500" y="787400"/>
            <a:ext cx="7416800" cy="461665"/>
          </a:xfrm>
          <a:prstGeom prst="rect">
            <a:avLst/>
          </a:prstGeom>
          <a:noFill/>
        </p:spPr>
        <p:txBody>
          <a:bodyPr wrap="square" rtlCol="0">
            <a:spAutoFit/>
          </a:bodyPr>
          <a:lstStyle/>
          <a:p>
            <a:r>
              <a:rPr lang="en-GB" b="1" dirty="0" smtClean="0"/>
              <a:t>FDI: Opportunities?</a:t>
            </a:r>
            <a:endParaRPr lang="en-GB" b="1" dirty="0"/>
          </a:p>
        </p:txBody>
      </p:sp>
      <p:sp>
        <p:nvSpPr>
          <p:cNvPr id="5" name="Textfeld 4"/>
          <p:cNvSpPr txBox="1"/>
          <p:nvPr/>
        </p:nvSpPr>
        <p:spPr>
          <a:xfrm>
            <a:off x="2527300" y="1384300"/>
            <a:ext cx="6616700" cy="400110"/>
          </a:xfrm>
          <a:prstGeom prst="rect">
            <a:avLst/>
          </a:prstGeom>
          <a:noFill/>
        </p:spPr>
        <p:txBody>
          <a:bodyPr wrap="square" rtlCol="0">
            <a:spAutoFit/>
          </a:bodyPr>
          <a:lstStyle/>
          <a:p>
            <a:r>
              <a:rPr lang="en-GB" sz="2000" b="1" dirty="0" smtClean="0"/>
              <a:t>MNCs &amp; taxation</a:t>
            </a:r>
            <a:endParaRPr lang="en-GB" sz="2000" b="1" dirty="0"/>
          </a:p>
        </p:txBody>
      </p:sp>
      <p:pic>
        <p:nvPicPr>
          <p:cNvPr id="3" name="Bild 2"/>
          <p:cNvPicPr>
            <a:picLocks noChangeAspect="1"/>
          </p:cNvPicPr>
          <p:nvPr/>
        </p:nvPicPr>
        <p:blipFill>
          <a:blip r:embed="rId2"/>
          <a:stretch>
            <a:fillRect/>
          </a:stretch>
        </p:blipFill>
        <p:spPr>
          <a:xfrm>
            <a:off x="266700" y="1789113"/>
            <a:ext cx="8610600" cy="4775200"/>
          </a:xfrm>
          <a:prstGeom prst="rect">
            <a:avLst/>
          </a:prstGeom>
        </p:spPr>
      </p:pic>
    </p:spTree>
    <p:extLst>
      <p:ext uri="{BB962C8B-B14F-4D97-AF65-F5344CB8AC3E}">
        <p14:creationId xmlns:p14="http://schemas.microsoft.com/office/powerpoint/2010/main" val="3557650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8299" y="1422400"/>
            <a:ext cx="8672513" cy="4478149"/>
          </a:xfrm>
          <a:prstGeom prst="rect">
            <a:avLst/>
          </a:prstGeom>
          <a:noFill/>
        </p:spPr>
        <p:txBody>
          <a:bodyPr wrap="square" rtlCol="0">
            <a:spAutoFit/>
          </a:bodyPr>
          <a:lstStyle/>
          <a:p>
            <a:pPr lvl="0">
              <a:lnSpc>
                <a:spcPct val="150000"/>
              </a:lnSpc>
            </a:pPr>
            <a:endParaRPr lang="en-GB" sz="2000" dirty="0"/>
          </a:p>
          <a:p>
            <a:pPr marL="342900" lvl="0" indent="-342900">
              <a:lnSpc>
                <a:spcPct val="150000"/>
              </a:lnSpc>
              <a:buFont typeface="Wingdings" charset="2"/>
              <a:buChar char="§"/>
            </a:pPr>
            <a:r>
              <a:rPr lang="en-GB" sz="2000" dirty="0"/>
              <a:t>China</a:t>
            </a:r>
          </a:p>
          <a:p>
            <a:pPr marL="342900" lvl="0" indent="-342900">
              <a:lnSpc>
                <a:spcPct val="150000"/>
              </a:lnSpc>
              <a:buFont typeface="Wingdings" charset="2"/>
              <a:buChar char="§"/>
            </a:pPr>
            <a:r>
              <a:rPr lang="en-GB" sz="2000" dirty="0"/>
              <a:t>Costa Rica</a:t>
            </a:r>
          </a:p>
          <a:p>
            <a:pPr marL="342900" lvl="0" indent="-342900">
              <a:lnSpc>
                <a:spcPct val="150000"/>
              </a:lnSpc>
              <a:buFont typeface="Wingdings" charset="2"/>
              <a:buChar char="§"/>
            </a:pPr>
            <a:r>
              <a:rPr lang="en-GB" sz="2000" dirty="0"/>
              <a:t>Cuba</a:t>
            </a:r>
          </a:p>
          <a:p>
            <a:pPr marL="342900" lvl="0" indent="-342900">
              <a:lnSpc>
                <a:spcPct val="150000"/>
              </a:lnSpc>
              <a:buFont typeface="Wingdings" charset="2"/>
              <a:buChar char="§"/>
            </a:pPr>
            <a:r>
              <a:rPr lang="en-GB" sz="2000" dirty="0" smtClean="0"/>
              <a:t>Equatorial Guinea </a:t>
            </a:r>
            <a:endParaRPr lang="en-GB" sz="2000" dirty="0"/>
          </a:p>
          <a:p>
            <a:pPr marL="342900" lvl="0" indent="-342900">
              <a:lnSpc>
                <a:spcPct val="150000"/>
              </a:lnSpc>
              <a:buFont typeface="Wingdings" charset="2"/>
              <a:buChar char="§"/>
            </a:pPr>
            <a:r>
              <a:rPr lang="en-GB" sz="2000" dirty="0"/>
              <a:t>UK</a:t>
            </a:r>
          </a:p>
          <a:p>
            <a:pPr marL="342900" lvl="0" indent="-342900">
              <a:lnSpc>
                <a:spcPct val="150000"/>
              </a:lnSpc>
              <a:buFont typeface="Wingdings" charset="2"/>
              <a:buChar char="§"/>
            </a:pPr>
            <a:r>
              <a:rPr lang="en-GB" sz="2000" dirty="0"/>
              <a:t>United Arab Emirate (UAE)</a:t>
            </a:r>
          </a:p>
          <a:p>
            <a:pPr marL="342900" lvl="0" indent="-342900">
              <a:lnSpc>
                <a:spcPct val="150000"/>
              </a:lnSpc>
              <a:buFont typeface="Wingdings" charset="2"/>
              <a:buChar char="§"/>
            </a:pPr>
            <a:r>
              <a:rPr lang="en-GB" sz="2000" dirty="0" smtClean="0"/>
              <a:t>US</a:t>
            </a:r>
            <a:endParaRPr lang="en-GB" sz="2000" dirty="0"/>
          </a:p>
          <a:p>
            <a:pPr marL="342900" indent="-342900">
              <a:spcAft>
                <a:spcPts val="600"/>
              </a:spcAft>
              <a:buFont typeface="Wingdings" charset="2"/>
              <a:buChar char="§"/>
            </a:pPr>
            <a:endParaRPr lang="en-GB" sz="2000" dirty="0" smtClean="0"/>
          </a:p>
          <a:p>
            <a:pPr>
              <a:spcAft>
                <a:spcPts val="600"/>
              </a:spcAft>
            </a:pPr>
            <a:endParaRPr lang="en-GB" sz="2000" dirty="0" smtClean="0"/>
          </a:p>
        </p:txBody>
      </p:sp>
      <p:pic>
        <p:nvPicPr>
          <p:cNvPr id="9" name="Bild 8"/>
          <p:cNvPicPr>
            <a:picLocks noChangeAspect="1"/>
          </p:cNvPicPr>
          <p:nvPr/>
        </p:nvPicPr>
        <p:blipFill>
          <a:blip r:embed="rId2"/>
          <a:stretch>
            <a:fillRect/>
          </a:stretch>
        </p:blipFill>
        <p:spPr>
          <a:xfrm>
            <a:off x="3845023" y="3310523"/>
            <a:ext cx="3211863" cy="2141242"/>
          </a:xfrm>
          <a:prstGeom prst="rect">
            <a:avLst/>
          </a:prstGeom>
        </p:spPr>
      </p:pic>
      <p:pic>
        <p:nvPicPr>
          <p:cNvPr id="5" name="Bild 4"/>
          <p:cNvPicPr>
            <a:picLocks noChangeAspect="1"/>
          </p:cNvPicPr>
          <p:nvPr/>
        </p:nvPicPr>
        <p:blipFill>
          <a:blip r:embed="rId3"/>
          <a:stretch>
            <a:fillRect/>
          </a:stretch>
        </p:blipFill>
        <p:spPr>
          <a:xfrm>
            <a:off x="6209324" y="1104880"/>
            <a:ext cx="2934676" cy="1467338"/>
          </a:xfrm>
          <a:prstGeom prst="rect">
            <a:avLst/>
          </a:prstGeom>
        </p:spPr>
      </p:pic>
      <p:sp>
        <p:nvSpPr>
          <p:cNvPr id="3" name="Textfeld 2"/>
          <p:cNvSpPr txBox="1"/>
          <p:nvPr/>
        </p:nvSpPr>
        <p:spPr>
          <a:xfrm>
            <a:off x="1409700" y="774700"/>
            <a:ext cx="7137400" cy="457200"/>
          </a:xfrm>
          <a:prstGeom prst="rect">
            <a:avLst/>
          </a:prstGeom>
          <a:noFill/>
        </p:spPr>
        <p:txBody>
          <a:bodyPr wrap="square" rtlCol="0">
            <a:spAutoFit/>
          </a:bodyPr>
          <a:lstStyle/>
          <a:p>
            <a:r>
              <a:rPr lang="en-GB" b="1" dirty="0" smtClean="0"/>
              <a:t>Measuring</a:t>
            </a:r>
            <a:r>
              <a:rPr lang="en-GB" b="1" dirty="0" smtClean="0"/>
              <a:t> </a:t>
            </a:r>
            <a:r>
              <a:rPr lang="en-GB" b="1" dirty="0" smtClean="0"/>
              <a:t>level of development</a:t>
            </a:r>
            <a:endParaRPr lang="en-GB" b="1" dirty="0"/>
          </a:p>
        </p:txBody>
      </p:sp>
      <p:pic>
        <p:nvPicPr>
          <p:cNvPr id="7" name="Bild 6"/>
          <p:cNvPicPr>
            <a:picLocks noChangeAspect="1"/>
          </p:cNvPicPr>
          <p:nvPr/>
        </p:nvPicPr>
        <p:blipFill>
          <a:blip r:embed="rId4"/>
          <a:stretch>
            <a:fillRect/>
          </a:stretch>
        </p:blipFill>
        <p:spPr>
          <a:xfrm>
            <a:off x="4219354" y="1956491"/>
            <a:ext cx="2463203" cy="1477921"/>
          </a:xfrm>
          <a:prstGeom prst="rect">
            <a:avLst/>
          </a:prstGeom>
        </p:spPr>
      </p:pic>
      <p:pic>
        <p:nvPicPr>
          <p:cNvPr id="8" name="Bild 7"/>
          <p:cNvPicPr>
            <a:picLocks noChangeAspect="1"/>
          </p:cNvPicPr>
          <p:nvPr/>
        </p:nvPicPr>
        <p:blipFill>
          <a:blip r:embed="rId5"/>
          <a:stretch>
            <a:fillRect/>
          </a:stretch>
        </p:blipFill>
        <p:spPr>
          <a:xfrm>
            <a:off x="5797204" y="5185395"/>
            <a:ext cx="3345209" cy="1672605"/>
          </a:xfrm>
          <a:prstGeom prst="rect">
            <a:avLst/>
          </a:prstGeom>
        </p:spPr>
      </p:pic>
      <p:pic>
        <p:nvPicPr>
          <p:cNvPr id="10" name="Bild 9"/>
          <p:cNvPicPr>
            <a:picLocks noChangeAspect="1"/>
          </p:cNvPicPr>
          <p:nvPr/>
        </p:nvPicPr>
        <p:blipFill>
          <a:blip r:embed="rId6"/>
          <a:stretch>
            <a:fillRect/>
          </a:stretch>
        </p:blipFill>
        <p:spPr>
          <a:xfrm>
            <a:off x="2995944" y="5451765"/>
            <a:ext cx="2812469" cy="1406235"/>
          </a:xfrm>
          <a:prstGeom prst="rect">
            <a:avLst/>
          </a:prstGeom>
        </p:spPr>
      </p:pic>
      <p:pic>
        <p:nvPicPr>
          <p:cNvPr id="12" name="Bild 11"/>
          <p:cNvPicPr>
            <a:picLocks noChangeAspect="1"/>
          </p:cNvPicPr>
          <p:nvPr/>
        </p:nvPicPr>
        <p:blipFill>
          <a:blip r:embed="rId7"/>
          <a:stretch>
            <a:fillRect/>
          </a:stretch>
        </p:blipFill>
        <p:spPr>
          <a:xfrm>
            <a:off x="6475530" y="3712195"/>
            <a:ext cx="2794000" cy="1473200"/>
          </a:xfrm>
          <a:prstGeom prst="rect">
            <a:avLst/>
          </a:prstGeom>
        </p:spPr>
      </p:pic>
      <p:pic>
        <p:nvPicPr>
          <p:cNvPr id="13" name="Bild 12"/>
          <p:cNvPicPr>
            <a:picLocks noChangeAspect="1"/>
          </p:cNvPicPr>
          <p:nvPr/>
        </p:nvPicPr>
        <p:blipFill>
          <a:blip r:embed="rId8"/>
          <a:stretch>
            <a:fillRect/>
          </a:stretch>
        </p:blipFill>
        <p:spPr>
          <a:xfrm>
            <a:off x="6682557" y="2552709"/>
            <a:ext cx="2461443" cy="1640962"/>
          </a:xfrm>
          <a:prstGeom prst="rect">
            <a:avLst/>
          </a:prstGeom>
        </p:spPr>
      </p:pic>
    </p:spTree>
    <p:extLst>
      <p:ext uri="{BB962C8B-B14F-4D97-AF65-F5344CB8AC3E}">
        <p14:creationId xmlns:p14="http://schemas.microsoft.com/office/powerpoint/2010/main" val="32721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09700" y="774700"/>
            <a:ext cx="7137400" cy="461665"/>
          </a:xfrm>
          <a:prstGeom prst="rect">
            <a:avLst/>
          </a:prstGeom>
          <a:noFill/>
        </p:spPr>
        <p:txBody>
          <a:bodyPr wrap="square" rtlCol="0">
            <a:spAutoFit/>
          </a:bodyPr>
          <a:lstStyle/>
          <a:p>
            <a:r>
              <a:rPr lang="en-GB" b="1" dirty="0" smtClean="0"/>
              <a:t>How to measure development</a:t>
            </a:r>
            <a:r>
              <a:rPr lang="en-GB" b="1" dirty="0"/>
              <a:t>?</a:t>
            </a:r>
            <a:endParaRPr lang="en-GB" b="1" dirty="0" smtClean="0"/>
          </a:p>
        </p:txBody>
      </p:sp>
      <p:graphicFrame>
        <p:nvGraphicFramePr>
          <p:cNvPr id="2" name="Tabelle 1"/>
          <p:cNvGraphicFramePr>
            <a:graphicFrameLocks noGrp="1"/>
          </p:cNvGraphicFramePr>
          <p:nvPr>
            <p:extLst>
              <p:ext uri="{D42A27DB-BD31-4B8C-83A1-F6EECF244321}">
                <p14:modId xmlns:p14="http://schemas.microsoft.com/office/powerpoint/2010/main" val="3711754664"/>
              </p:ext>
            </p:extLst>
          </p:nvPr>
        </p:nvGraphicFramePr>
        <p:xfrm>
          <a:off x="409621" y="1685938"/>
          <a:ext cx="2233192" cy="2094106"/>
        </p:xfrm>
        <a:graphic>
          <a:graphicData uri="http://schemas.openxmlformats.org/drawingml/2006/table">
            <a:tbl>
              <a:tblPr/>
              <a:tblGrid>
                <a:gridCol w="1386465"/>
                <a:gridCol w="846727"/>
              </a:tblGrid>
              <a:tr h="299158">
                <a:tc>
                  <a:txBody>
                    <a:bodyPr/>
                    <a:lstStyle/>
                    <a:p>
                      <a:pPr algn="l" fontAlgn="ctr"/>
                      <a:r>
                        <a:rPr lang="de-DE" sz="1200" b="1" i="0" u="none" strike="noStrike" dirty="0">
                          <a:solidFill>
                            <a:srgbClr val="000000"/>
                          </a:solidFill>
                          <a:effectLst/>
                          <a:latin typeface="+mj-lt"/>
                          <a:cs typeface="Arial Narrow"/>
                        </a:rPr>
                        <a:t>US</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cs typeface="Arial Narrow"/>
                        </a:rPr>
                        <a:t>17,348.08</a:t>
                      </a:r>
                    </a:p>
                  </a:txBody>
                  <a:tcPr marL="12700" marR="12700" marT="12700" marB="0" anchor="ctr">
                    <a:lnL>
                      <a:noFill/>
                    </a:lnL>
                    <a:lnR>
                      <a:noFill/>
                    </a:lnR>
                    <a:lnT>
                      <a:noFill/>
                    </a:lnT>
                    <a:lnB>
                      <a:noFill/>
                    </a:lnB>
                  </a:tcPr>
                </a:tc>
              </a:tr>
              <a:tr h="299158">
                <a:tc>
                  <a:txBody>
                    <a:bodyPr/>
                    <a:lstStyle/>
                    <a:p>
                      <a:pPr algn="l" fontAlgn="ctr"/>
                      <a:r>
                        <a:rPr lang="de-DE" sz="1200" b="1" i="0" u="none" strike="noStrike">
                          <a:solidFill>
                            <a:srgbClr val="000000"/>
                          </a:solidFill>
                          <a:effectLst/>
                          <a:latin typeface="+mj-lt"/>
                          <a:cs typeface="Arial Narrow"/>
                        </a:rPr>
                        <a:t>China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cs typeface="Arial Narrow"/>
                        </a:rPr>
                        <a:t>10,430.71</a:t>
                      </a:r>
                    </a:p>
                  </a:txBody>
                  <a:tcPr marL="12700" marR="12700" marT="12700" marB="0" anchor="ctr">
                    <a:lnL>
                      <a:noFill/>
                    </a:lnL>
                    <a:lnR>
                      <a:noFill/>
                    </a:lnR>
                    <a:lnT>
                      <a:noFill/>
                    </a:lnT>
                    <a:lnB>
                      <a:noFill/>
                    </a:lnB>
                  </a:tcPr>
                </a:tc>
              </a:tr>
              <a:tr h="299158">
                <a:tc>
                  <a:txBody>
                    <a:bodyPr/>
                    <a:lstStyle/>
                    <a:p>
                      <a:pPr algn="l" fontAlgn="ctr"/>
                      <a:r>
                        <a:rPr lang="de-DE" sz="1200" b="1" i="0" u="none" strike="noStrike" dirty="0" smtClean="0">
                          <a:solidFill>
                            <a:srgbClr val="000000"/>
                          </a:solidFill>
                          <a:effectLst/>
                          <a:latin typeface="+mj-lt"/>
                          <a:cs typeface="Arial Narrow"/>
                        </a:rPr>
                        <a:t>UK</a:t>
                      </a:r>
                      <a:endParaRPr lang="de-DE" sz="1200" b="1" i="0" u="none" strike="noStrike" dirty="0">
                        <a:solidFill>
                          <a:srgbClr val="000000"/>
                        </a:solidFill>
                        <a:effectLst/>
                        <a:latin typeface="+mj-lt"/>
                        <a:cs typeface="Arial Narrow"/>
                      </a:endParaRP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cs typeface="Arial Narrow"/>
                        </a:rPr>
                        <a:t>2,991.69</a:t>
                      </a:r>
                    </a:p>
                  </a:txBody>
                  <a:tcPr marL="12700" marR="12700" marT="12700" marB="0" anchor="ctr">
                    <a:lnL>
                      <a:noFill/>
                    </a:lnL>
                    <a:lnR>
                      <a:noFill/>
                    </a:lnR>
                    <a:lnT>
                      <a:noFill/>
                    </a:lnT>
                    <a:lnB>
                      <a:noFill/>
                    </a:lnB>
                  </a:tcPr>
                </a:tc>
              </a:tr>
              <a:tr h="299158">
                <a:tc>
                  <a:txBody>
                    <a:bodyPr/>
                    <a:lstStyle/>
                    <a:p>
                      <a:pPr algn="l" fontAlgn="ctr"/>
                      <a:r>
                        <a:rPr lang="de-DE" sz="1200" b="1" i="0" u="none" strike="noStrike" dirty="0" smtClean="0">
                          <a:solidFill>
                            <a:srgbClr val="000000"/>
                          </a:solidFill>
                          <a:effectLst/>
                          <a:latin typeface="+mj-lt"/>
                          <a:cs typeface="Arial Narrow"/>
                        </a:rPr>
                        <a:t>UAE</a:t>
                      </a:r>
                      <a:endParaRPr lang="de-DE" sz="1200" b="1" i="0" u="none" strike="noStrike" dirty="0">
                        <a:solidFill>
                          <a:srgbClr val="000000"/>
                        </a:solidFill>
                        <a:effectLst/>
                        <a:latin typeface="+mj-lt"/>
                        <a:cs typeface="Arial Narrow"/>
                      </a:endParaRP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j-lt"/>
                          <a:cs typeface="Arial Narrow"/>
                        </a:rPr>
                        <a:t>399.451</a:t>
                      </a:r>
                    </a:p>
                  </a:txBody>
                  <a:tcPr marL="12700" marR="12700" marT="12700" marB="0" anchor="ctr">
                    <a:lnL>
                      <a:noFill/>
                    </a:lnL>
                    <a:lnR>
                      <a:noFill/>
                    </a:lnR>
                    <a:lnT>
                      <a:noFill/>
                    </a:lnT>
                    <a:lnB>
                      <a:noFill/>
                    </a:lnB>
                  </a:tcPr>
                </a:tc>
              </a:tr>
              <a:tr h="299158">
                <a:tc>
                  <a:txBody>
                    <a:bodyPr/>
                    <a:lstStyle/>
                    <a:p>
                      <a:pPr algn="l" fontAlgn="ctr"/>
                      <a:r>
                        <a:rPr lang="de-DE" sz="1200" b="1" i="0" u="none" strike="noStrike">
                          <a:solidFill>
                            <a:srgbClr val="000000"/>
                          </a:solidFill>
                          <a:effectLst/>
                          <a:latin typeface="+mj-lt"/>
                          <a:cs typeface="Arial Narrow"/>
                        </a:rPr>
                        <a:t>Cuba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cs typeface="Arial Narrow"/>
                        </a:rPr>
                        <a:t>77.15</a:t>
                      </a:r>
                    </a:p>
                  </a:txBody>
                  <a:tcPr marL="12700" marR="12700" marT="12700" marB="0" anchor="ctr">
                    <a:lnL>
                      <a:noFill/>
                    </a:lnL>
                    <a:lnR>
                      <a:noFill/>
                    </a:lnR>
                    <a:lnT>
                      <a:noFill/>
                    </a:lnT>
                    <a:lnB>
                      <a:noFill/>
                    </a:lnB>
                  </a:tcPr>
                </a:tc>
              </a:tr>
              <a:tr h="299158">
                <a:tc>
                  <a:txBody>
                    <a:bodyPr/>
                    <a:lstStyle/>
                    <a:p>
                      <a:pPr algn="l" fontAlgn="ctr"/>
                      <a:r>
                        <a:rPr lang="de-DE" sz="1200" b="1" i="0" u="none" strike="noStrike">
                          <a:solidFill>
                            <a:srgbClr val="000000"/>
                          </a:solidFill>
                          <a:effectLst/>
                          <a:latin typeface="+mj-lt"/>
                          <a:cs typeface="Arial Narrow"/>
                        </a:rPr>
                        <a:t>Costa Rica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cs typeface="Arial Narrow"/>
                        </a:rPr>
                        <a:t>49.604</a:t>
                      </a:r>
                    </a:p>
                  </a:txBody>
                  <a:tcPr marL="12700" marR="12700" marT="12700" marB="0" anchor="ctr">
                    <a:lnL>
                      <a:noFill/>
                    </a:lnL>
                    <a:lnR>
                      <a:noFill/>
                    </a:lnR>
                    <a:lnT>
                      <a:noFill/>
                    </a:lnT>
                    <a:lnB>
                      <a:noFill/>
                    </a:lnB>
                  </a:tcPr>
                </a:tc>
              </a:tr>
              <a:tr h="299158">
                <a:tc>
                  <a:txBody>
                    <a:bodyPr/>
                    <a:lstStyle/>
                    <a:p>
                      <a:pPr algn="l" fontAlgn="ctr"/>
                      <a:r>
                        <a:rPr lang="de-DE" sz="1200" b="1" i="0" u="none" strike="noStrike" dirty="0" err="1">
                          <a:solidFill>
                            <a:srgbClr val="000000"/>
                          </a:solidFill>
                          <a:effectLst/>
                          <a:latin typeface="+mj-lt"/>
                          <a:cs typeface="Arial Narrow"/>
                        </a:rPr>
                        <a:t>Equatorial</a:t>
                      </a:r>
                      <a:r>
                        <a:rPr lang="de-DE" sz="1200" b="1" i="0" u="none" strike="noStrike" dirty="0">
                          <a:solidFill>
                            <a:srgbClr val="000000"/>
                          </a:solidFill>
                          <a:effectLst/>
                          <a:latin typeface="+mj-lt"/>
                          <a:cs typeface="Arial Narrow"/>
                        </a:rPr>
                        <a:t> Guinea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cs typeface="Arial Narrow"/>
                        </a:rPr>
                        <a:t>15.53</a:t>
                      </a:r>
                    </a:p>
                  </a:txBody>
                  <a:tcPr marL="12700" marR="12700" marT="12700" marB="0" anchor="ctr">
                    <a:lnL>
                      <a:noFill/>
                    </a:lnL>
                    <a:lnR>
                      <a:noFill/>
                    </a:lnR>
                    <a:lnT>
                      <a:noFill/>
                    </a:lnT>
                    <a:lnB>
                      <a:noFill/>
                    </a:lnB>
                  </a:tcPr>
                </a:tc>
              </a:tr>
            </a:tbl>
          </a:graphicData>
        </a:graphic>
      </p:graphicFrame>
      <p:sp>
        <p:nvSpPr>
          <p:cNvPr id="5" name="Textfeld 4"/>
          <p:cNvSpPr txBox="1"/>
          <p:nvPr/>
        </p:nvSpPr>
        <p:spPr>
          <a:xfrm>
            <a:off x="372045" y="1321252"/>
            <a:ext cx="2309253" cy="369332"/>
          </a:xfrm>
          <a:prstGeom prst="rect">
            <a:avLst/>
          </a:prstGeom>
          <a:noFill/>
        </p:spPr>
        <p:txBody>
          <a:bodyPr wrap="square" rtlCol="0">
            <a:spAutoFit/>
          </a:bodyPr>
          <a:lstStyle/>
          <a:p>
            <a:r>
              <a:rPr lang="en-GB" sz="1800" u="sng" dirty="0" smtClean="0"/>
              <a:t>Total GDP (US</a:t>
            </a:r>
            <a:r>
              <a:rPr lang="en-GB" sz="1800" u="sng" dirty="0" smtClean="0"/>
              <a:t>$, </a:t>
            </a:r>
            <a:r>
              <a:rPr lang="en-GB" sz="1800" u="sng" dirty="0" err="1" smtClean="0"/>
              <a:t>bn</a:t>
            </a:r>
            <a:r>
              <a:rPr lang="en-GB" sz="1800" u="sng" dirty="0" smtClean="0"/>
              <a:t>)</a:t>
            </a:r>
            <a:endParaRPr lang="en-GB" sz="1800" u="sng" dirty="0"/>
          </a:p>
        </p:txBody>
      </p:sp>
      <p:graphicFrame>
        <p:nvGraphicFramePr>
          <p:cNvPr id="6" name="Tabelle 5"/>
          <p:cNvGraphicFramePr>
            <a:graphicFrameLocks noGrp="1"/>
          </p:cNvGraphicFramePr>
          <p:nvPr>
            <p:extLst>
              <p:ext uri="{D42A27DB-BD31-4B8C-83A1-F6EECF244321}">
                <p14:modId xmlns:p14="http://schemas.microsoft.com/office/powerpoint/2010/main" val="546435583"/>
              </p:ext>
            </p:extLst>
          </p:nvPr>
        </p:nvGraphicFramePr>
        <p:xfrm>
          <a:off x="3167895" y="1685938"/>
          <a:ext cx="2399970" cy="2094106"/>
        </p:xfrm>
        <a:graphic>
          <a:graphicData uri="http://schemas.openxmlformats.org/drawingml/2006/table">
            <a:tbl>
              <a:tblPr/>
              <a:tblGrid>
                <a:gridCol w="1448762"/>
                <a:gridCol w="951208"/>
              </a:tblGrid>
              <a:tr h="299158">
                <a:tc>
                  <a:txBody>
                    <a:bodyPr/>
                    <a:lstStyle/>
                    <a:p>
                      <a:pPr algn="l" fontAlgn="ctr"/>
                      <a:r>
                        <a:rPr lang="de-DE" sz="1200" b="1" i="0" u="none" strike="noStrike" dirty="0">
                          <a:solidFill>
                            <a:srgbClr val="000000"/>
                          </a:solidFill>
                          <a:effectLst/>
                          <a:latin typeface="+mj-lt"/>
                        </a:rPr>
                        <a:t>US</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j-lt"/>
                        </a:rPr>
                        <a:t>54,360.50</a:t>
                      </a:r>
                    </a:p>
                  </a:txBody>
                  <a:tcPr marL="12700" marR="12700" marT="12700" marB="0" anchor="ctr">
                    <a:lnL>
                      <a:noFill/>
                    </a:lnL>
                    <a:lnR>
                      <a:noFill/>
                    </a:lnR>
                    <a:lnT>
                      <a:noFill/>
                    </a:lnT>
                    <a:lnB>
                      <a:noFill/>
                    </a:lnB>
                  </a:tcPr>
                </a:tc>
              </a:tr>
              <a:tr h="299158">
                <a:tc>
                  <a:txBody>
                    <a:bodyPr/>
                    <a:lstStyle/>
                    <a:p>
                      <a:pPr algn="l" fontAlgn="ctr"/>
                      <a:r>
                        <a:rPr lang="de-DE" sz="1200" b="1" i="0" u="none" strike="noStrike" dirty="0" smtClean="0">
                          <a:solidFill>
                            <a:srgbClr val="000000"/>
                          </a:solidFill>
                          <a:effectLst/>
                          <a:latin typeface="+mj-lt"/>
                        </a:rPr>
                        <a:t>UK</a:t>
                      </a:r>
                      <a:endParaRPr lang="de-DE" sz="1200" b="1" i="0" u="none" strike="noStrike" dirty="0">
                        <a:solidFill>
                          <a:srgbClr val="000000"/>
                        </a:solidFill>
                        <a:effectLst/>
                        <a:latin typeface="+mj-lt"/>
                      </a:endParaRP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rPr>
                        <a:t>46,313.33</a:t>
                      </a:r>
                    </a:p>
                  </a:txBody>
                  <a:tcPr marL="12700" marR="12700" marT="12700" marB="0" anchor="ctr">
                    <a:lnL>
                      <a:noFill/>
                    </a:lnL>
                    <a:lnR>
                      <a:noFill/>
                    </a:lnR>
                    <a:lnT>
                      <a:noFill/>
                    </a:lnT>
                    <a:lnB>
                      <a:noFill/>
                    </a:lnB>
                  </a:tcPr>
                </a:tc>
              </a:tr>
              <a:tr h="299158">
                <a:tc>
                  <a:txBody>
                    <a:bodyPr/>
                    <a:lstStyle/>
                    <a:p>
                      <a:pPr algn="l" fontAlgn="ctr"/>
                      <a:r>
                        <a:rPr lang="de-DE" sz="1200" b="1" i="0" u="none" strike="noStrike" dirty="0" smtClean="0">
                          <a:solidFill>
                            <a:srgbClr val="000000"/>
                          </a:solidFill>
                          <a:effectLst/>
                          <a:latin typeface="+mj-lt"/>
                        </a:rPr>
                        <a:t>UAE</a:t>
                      </a:r>
                      <a:endParaRPr lang="de-DE" sz="1200" b="1" i="0" u="none" strike="noStrike" dirty="0">
                        <a:solidFill>
                          <a:srgbClr val="000000"/>
                        </a:solidFill>
                        <a:effectLst/>
                        <a:latin typeface="+mj-lt"/>
                      </a:endParaRP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rPr>
                        <a:t>42,943.78</a:t>
                      </a:r>
                    </a:p>
                  </a:txBody>
                  <a:tcPr marL="12700" marR="12700" marT="12700" marB="0" anchor="ctr">
                    <a:lnL>
                      <a:noFill/>
                    </a:lnL>
                    <a:lnR>
                      <a:noFill/>
                    </a:lnR>
                    <a:lnT>
                      <a:noFill/>
                    </a:lnT>
                    <a:lnB>
                      <a:noFill/>
                    </a:lnB>
                  </a:tcPr>
                </a:tc>
              </a:tr>
              <a:tr h="299158">
                <a:tc>
                  <a:txBody>
                    <a:bodyPr/>
                    <a:lstStyle/>
                    <a:p>
                      <a:pPr algn="l" fontAlgn="ctr"/>
                      <a:r>
                        <a:rPr lang="de-DE" sz="1200" b="1" i="0" u="none" strike="noStrike">
                          <a:solidFill>
                            <a:srgbClr val="000000"/>
                          </a:solidFill>
                          <a:effectLst/>
                          <a:latin typeface="+mj-lt"/>
                        </a:rPr>
                        <a:t>Equatorial Guinea</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j-lt"/>
                        </a:rPr>
                        <a:t>19,959.53</a:t>
                      </a:r>
                    </a:p>
                  </a:txBody>
                  <a:tcPr marL="12700" marR="12700" marT="12700" marB="0" anchor="ctr">
                    <a:lnL>
                      <a:noFill/>
                    </a:lnL>
                    <a:lnR>
                      <a:noFill/>
                    </a:lnR>
                    <a:lnT>
                      <a:noFill/>
                    </a:lnT>
                    <a:lnB>
                      <a:noFill/>
                    </a:lnB>
                  </a:tcPr>
                </a:tc>
              </a:tr>
              <a:tr h="299158">
                <a:tc>
                  <a:txBody>
                    <a:bodyPr/>
                    <a:lstStyle/>
                    <a:p>
                      <a:pPr algn="l" fontAlgn="ctr"/>
                      <a:r>
                        <a:rPr lang="de-DE" sz="1200" b="1" i="0" u="none" strike="noStrike">
                          <a:solidFill>
                            <a:srgbClr val="000000"/>
                          </a:solidFill>
                          <a:effectLst/>
                          <a:latin typeface="+mj-lt"/>
                        </a:rPr>
                        <a:t>Costa Rica</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j-lt"/>
                        </a:rPr>
                        <a:t>10,388.99</a:t>
                      </a:r>
                    </a:p>
                  </a:txBody>
                  <a:tcPr marL="12700" marR="12700" marT="12700" marB="0" anchor="ctr">
                    <a:lnL>
                      <a:noFill/>
                    </a:lnL>
                    <a:lnR>
                      <a:noFill/>
                    </a:lnR>
                    <a:lnT>
                      <a:noFill/>
                    </a:lnT>
                    <a:lnB>
                      <a:noFill/>
                    </a:lnB>
                  </a:tcPr>
                </a:tc>
              </a:tr>
              <a:tr h="299158">
                <a:tc>
                  <a:txBody>
                    <a:bodyPr/>
                    <a:lstStyle/>
                    <a:p>
                      <a:pPr algn="l" fontAlgn="ctr"/>
                      <a:r>
                        <a:rPr lang="de-DE" sz="1200" b="1" i="0" u="none" strike="noStrike">
                          <a:solidFill>
                            <a:srgbClr val="000000"/>
                          </a:solidFill>
                          <a:effectLst/>
                          <a:latin typeface="+mj-lt"/>
                        </a:rPr>
                        <a:t>Cuba</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j-lt"/>
                        </a:rPr>
                        <a:t>10,200 (PPP)</a:t>
                      </a:r>
                    </a:p>
                  </a:txBody>
                  <a:tcPr marL="12700" marR="12700" marT="12700" marB="0" anchor="ctr">
                    <a:lnL>
                      <a:noFill/>
                    </a:lnL>
                    <a:lnR>
                      <a:noFill/>
                    </a:lnR>
                    <a:lnT>
                      <a:noFill/>
                    </a:lnT>
                    <a:lnB>
                      <a:noFill/>
                    </a:lnB>
                  </a:tcPr>
                </a:tc>
              </a:tr>
              <a:tr h="299158">
                <a:tc>
                  <a:txBody>
                    <a:bodyPr/>
                    <a:lstStyle/>
                    <a:p>
                      <a:pPr algn="l" fontAlgn="ctr"/>
                      <a:r>
                        <a:rPr lang="de-DE" sz="1200" b="1" i="0" u="none" strike="noStrike" dirty="0">
                          <a:solidFill>
                            <a:srgbClr val="000000"/>
                          </a:solidFill>
                          <a:effectLst/>
                          <a:latin typeface="+mj-lt"/>
                        </a:rPr>
                        <a:t>China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j-lt"/>
                        </a:rPr>
                        <a:t>7,625.79</a:t>
                      </a:r>
                    </a:p>
                  </a:txBody>
                  <a:tcPr marL="12700" marR="12700" marT="12700" marB="0" anchor="ctr">
                    <a:lnL>
                      <a:noFill/>
                    </a:lnL>
                    <a:lnR>
                      <a:noFill/>
                    </a:lnR>
                    <a:lnT>
                      <a:noFill/>
                    </a:lnT>
                    <a:lnB>
                      <a:noFill/>
                    </a:lnB>
                  </a:tcPr>
                </a:tc>
              </a:tr>
            </a:tbl>
          </a:graphicData>
        </a:graphic>
      </p:graphicFrame>
      <p:sp>
        <p:nvSpPr>
          <p:cNvPr id="7" name="Textfeld 6"/>
          <p:cNvSpPr txBox="1"/>
          <p:nvPr/>
        </p:nvSpPr>
        <p:spPr>
          <a:xfrm>
            <a:off x="3103110" y="1319720"/>
            <a:ext cx="2309253" cy="369332"/>
          </a:xfrm>
          <a:prstGeom prst="rect">
            <a:avLst/>
          </a:prstGeom>
          <a:noFill/>
        </p:spPr>
        <p:txBody>
          <a:bodyPr wrap="square" rtlCol="0">
            <a:spAutoFit/>
          </a:bodyPr>
          <a:lstStyle/>
          <a:p>
            <a:r>
              <a:rPr lang="en-GB" sz="1800" u="sng" dirty="0" smtClean="0"/>
              <a:t>GDP p.c. (US$)</a:t>
            </a:r>
            <a:endParaRPr lang="en-GB" sz="1800" u="sng" dirty="0"/>
          </a:p>
        </p:txBody>
      </p:sp>
      <p:graphicFrame>
        <p:nvGraphicFramePr>
          <p:cNvPr id="8" name="Tabelle 7"/>
          <p:cNvGraphicFramePr>
            <a:graphicFrameLocks noGrp="1"/>
          </p:cNvGraphicFramePr>
          <p:nvPr>
            <p:extLst>
              <p:ext uri="{D42A27DB-BD31-4B8C-83A1-F6EECF244321}">
                <p14:modId xmlns:p14="http://schemas.microsoft.com/office/powerpoint/2010/main" val="2765347049"/>
              </p:ext>
            </p:extLst>
          </p:nvPr>
        </p:nvGraphicFramePr>
        <p:xfrm>
          <a:off x="6195581" y="1693253"/>
          <a:ext cx="2310165" cy="2142372"/>
        </p:xfrm>
        <a:graphic>
          <a:graphicData uri="http://schemas.openxmlformats.org/drawingml/2006/table">
            <a:tbl>
              <a:tblPr/>
              <a:tblGrid>
                <a:gridCol w="1394551"/>
                <a:gridCol w="915614"/>
              </a:tblGrid>
              <a:tr h="294886">
                <a:tc>
                  <a:txBody>
                    <a:bodyPr/>
                    <a:lstStyle/>
                    <a:p>
                      <a:pPr algn="l" fontAlgn="ctr"/>
                      <a:r>
                        <a:rPr lang="de-DE" sz="1200" b="1" i="0" u="none" strike="noStrike" dirty="0">
                          <a:solidFill>
                            <a:srgbClr val="000000"/>
                          </a:solidFill>
                          <a:effectLst/>
                          <a:latin typeface="+mn-lt"/>
                        </a:rPr>
                        <a:t>US</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0.915 (8)</a:t>
                      </a:r>
                    </a:p>
                  </a:txBody>
                  <a:tcPr marL="12700" marR="12700" marT="12700" marB="0" anchor="ctr">
                    <a:lnL>
                      <a:noFill/>
                    </a:lnL>
                    <a:lnR>
                      <a:noFill/>
                    </a:lnR>
                    <a:lnT>
                      <a:noFill/>
                    </a:lnT>
                    <a:lnB>
                      <a:noFill/>
                    </a:lnB>
                  </a:tcPr>
                </a:tc>
              </a:tr>
              <a:tr h="294886">
                <a:tc>
                  <a:txBody>
                    <a:bodyPr/>
                    <a:lstStyle/>
                    <a:p>
                      <a:pPr algn="l" fontAlgn="ctr"/>
                      <a:r>
                        <a:rPr lang="de-DE" sz="1200" b="1" i="0" u="none" strike="noStrike">
                          <a:solidFill>
                            <a:srgbClr val="000000"/>
                          </a:solidFill>
                          <a:effectLst/>
                          <a:latin typeface="+mn-lt"/>
                        </a:rPr>
                        <a:t>UK</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0.907 (14)</a:t>
                      </a:r>
                    </a:p>
                  </a:txBody>
                  <a:tcPr marL="12700" marR="12700" marT="12700" marB="0" anchor="ctr">
                    <a:lnL>
                      <a:noFill/>
                    </a:lnL>
                    <a:lnR>
                      <a:noFill/>
                    </a:lnR>
                    <a:lnT>
                      <a:noFill/>
                    </a:lnT>
                    <a:lnB>
                      <a:noFill/>
                    </a:lnB>
                  </a:tcPr>
                </a:tc>
              </a:tr>
              <a:tr h="294886">
                <a:tc>
                  <a:txBody>
                    <a:bodyPr/>
                    <a:lstStyle/>
                    <a:p>
                      <a:pPr algn="l" fontAlgn="ctr"/>
                      <a:r>
                        <a:rPr lang="de-DE" sz="1200" b="1" i="0" u="none" strike="noStrike" dirty="0">
                          <a:solidFill>
                            <a:srgbClr val="000000"/>
                          </a:solidFill>
                          <a:effectLst/>
                          <a:latin typeface="+mn-lt"/>
                        </a:rPr>
                        <a:t>UAE</a:t>
                      </a:r>
                    </a:p>
                  </a:txBody>
                  <a:tcPr marL="12700" marR="12700" marT="12700" marB="0" anchor="ctr">
                    <a:lnL>
                      <a:noFill/>
                    </a:lnL>
                    <a:lnR>
                      <a:noFill/>
                    </a:lnR>
                    <a:lnT>
                      <a:noFill/>
                    </a:lnT>
                    <a:lnB>
                      <a:noFill/>
                    </a:lnB>
                  </a:tcPr>
                </a:tc>
                <a:tc>
                  <a:txBody>
                    <a:bodyPr/>
                    <a:lstStyle/>
                    <a:p>
                      <a:pPr algn="l" fontAlgn="b"/>
                      <a:r>
                        <a:rPr lang="de-DE" sz="1200" b="0" i="0" u="none" strike="noStrike" dirty="0">
                          <a:solidFill>
                            <a:srgbClr val="000000"/>
                          </a:solidFill>
                          <a:effectLst/>
                          <a:latin typeface="+mn-lt"/>
                        </a:rPr>
                        <a:t>0.835 (41)</a:t>
                      </a:r>
                    </a:p>
                  </a:txBody>
                  <a:tcPr marL="12700" marR="12700" marT="12700" marB="0" anchor="ctr">
                    <a:lnL>
                      <a:noFill/>
                    </a:lnL>
                    <a:lnR>
                      <a:noFill/>
                    </a:lnR>
                    <a:lnT>
                      <a:noFill/>
                    </a:lnT>
                    <a:lnB>
                      <a:noFill/>
                    </a:lnB>
                  </a:tcPr>
                </a:tc>
              </a:tr>
              <a:tr h="294886">
                <a:tc>
                  <a:txBody>
                    <a:bodyPr/>
                    <a:lstStyle/>
                    <a:p>
                      <a:pPr algn="l" fontAlgn="ctr"/>
                      <a:r>
                        <a:rPr lang="de-DE" sz="1200" b="1" i="0" u="none" strike="noStrike" dirty="0">
                          <a:solidFill>
                            <a:srgbClr val="000000"/>
                          </a:solidFill>
                          <a:effectLst/>
                          <a:latin typeface="+mn-lt"/>
                        </a:rPr>
                        <a:t>Cuba</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0.769 (67)</a:t>
                      </a:r>
                    </a:p>
                  </a:txBody>
                  <a:tcPr marL="12700" marR="12700" marT="12700" marB="0" anchor="ctr">
                    <a:lnL>
                      <a:noFill/>
                    </a:lnL>
                    <a:lnR>
                      <a:noFill/>
                    </a:lnR>
                    <a:lnT>
                      <a:noFill/>
                    </a:lnT>
                    <a:lnB>
                      <a:noFill/>
                    </a:lnB>
                  </a:tcPr>
                </a:tc>
              </a:tr>
              <a:tr h="294886">
                <a:tc>
                  <a:txBody>
                    <a:bodyPr/>
                    <a:lstStyle/>
                    <a:p>
                      <a:pPr algn="l" fontAlgn="ctr"/>
                      <a:r>
                        <a:rPr lang="de-DE" sz="1200" b="1" i="0" u="none" strike="noStrike">
                          <a:solidFill>
                            <a:srgbClr val="000000"/>
                          </a:solidFill>
                          <a:effectLst/>
                          <a:latin typeface="+mn-lt"/>
                        </a:rPr>
                        <a:t>Costa Rica</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0.766 (69)</a:t>
                      </a:r>
                    </a:p>
                  </a:txBody>
                  <a:tcPr marL="12700" marR="12700" marT="12700" marB="0" anchor="ctr">
                    <a:lnL>
                      <a:noFill/>
                    </a:lnL>
                    <a:lnR>
                      <a:noFill/>
                    </a:lnR>
                    <a:lnT>
                      <a:noFill/>
                    </a:lnT>
                    <a:lnB>
                      <a:noFill/>
                    </a:lnB>
                  </a:tcPr>
                </a:tc>
              </a:tr>
              <a:tr h="294886">
                <a:tc>
                  <a:txBody>
                    <a:bodyPr/>
                    <a:lstStyle/>
                    <a:p>
                      <a:pPr algn="l" fontAlgn="ctr"/>
                      <a:r>
                        <a:rPr lang="de-DE" sz="1200" b="1" i="0" u="none" strike="noStrike">
                          <a:solidFill>
                            <a:srgbClr val="000000"/>
                          </a:solidFill>
                          <a:effectLst/>
                          <a:latin typeface="+mn-lt"/>
                        </a:rPr>
                        <a:t>China</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0.727 (90)</a:t>
                      </a:r>
                    </a:p>
                  </a:txBody>
                  <a:tcPr marL="12700" marR="12700" marT="12700" marB="0" anchor="ctr">
                    <a:lnL>
                      <a:noFill/>
                    </a:lnL>
                    <a:lnR>
                      <a:noFill/>
                    </a:lnR>
                    <a:lnT>
                      <a:noFill/>
                    </a:lnT>
                    <a:lnB>
                      <a:noFill/>
                    </a:lnB>
                  </a:tcPr>
                </a:tc>
              </a:tr>
              <a:tr h="373056">
                <a:tc>
                  <a:txBody>
                    <a:bodyPr/>
                    <a:lstStyle/>
                    <a:p>
                      <a:pPr algn="l" fontAlgn="ctr"/>
                      <a:r>
                        <a:rPr lang="de-DE" sz="1200" b="1" i="0" u="none" strike="noStrike" dirty="0" err="1">
                          <a:solidFill>
                            <a:srgbClr val="000000"/>
                          </a:solidFill>
                          <a:effectLst/>
                          <a:latin typeface="+mn-lt"/>
                        </a:rPr>
                        <a:t>Equatorial</a:t>
                      </a:r>
                      <a:r>
                        <a:rPr lang="de-DE" sz="1200" b="1" i="0" u="none" strike="noStrike" dirty="0">
                          <a:solidFill>
                            <a:srgbClr val="000000"/>
                          </a:solidFill>
                          <a:effectLst/>
                          <a:latin typeface="+mn-lt"/>
                        </a:rPr>
                        <a:t> Guinea</a:t>
                      </a:r>
                    </a:p>
                  </a:txBody>
                  <a:tcPr marL="12700" marR="12700" marT="12700" marB="0" anchor="ctr">
                    <a:lnL>
                      <a:noFill/>
                    </a:lnL>
                    <a:lnR>
                      <a:noFill/>
                    </a:lnR>
                    <a:lnT>
                      <a:noFill/>
                    </a:lnT>
                    <a:lnB>
                      <a:noFill/>
                    </a:lnB>
                  </a:tcPr>
                </a:tc>
                <a:tc>
                  <a:txBody>
                    <a:bodyPr/>
                    <a:lstStyle/>
                    <a:p>
                      <a:pPr algn="l" fontAlgn="b"/>
                      <a:r>
                        <a:rPr lang="de-DE" sz="1200" b="0" i="0" u="none" strike="noStrike" dirty="0">
                          <a:solidFill>
                            <a:srgbClr val="000000"/>
                          </a:solidFill>
                          <a:effectLst/>
                          <a:latin typeface="+mn-lt"/>
                        </a:rPr>
                        <a:t>0.587 (138)</a:t>
                      </a:r>
                    </a:p>
                  </a:txBody>
                  <a:tcPr marL="12700" marR="12700" marT="12700" marB="0" anchor="ctr">
                    <a:lnL>
                      <a:noFill/>
                    </a:lnL>
                    <a:lnR>
                      <a:noFill/>
                    </a:lnR>
                    <a:lnT>
                      <a:noFill/>
                    </a:lnT>
                    <a:lnB>
                      <a:noFill/>
                    </a:lnB>
                  </a:tcPr>
                </a:tc>
              </a:tr>
            </a:tbl>
          </a:graphicData>
        </a:graphic>
      </p:graphicFrame>
      <p:sp>
        <p:nvSpPr>
          <p:cNvPr id="9" name="Textfeld 8"/>
          <p:cNvSpPr txBox="1"/>
          <p:nvPr/>
        </p:nvSpPr>
        <p:spPr>
          <a:xfrm>
            <a:off x="6106692" y="1279705"/>
            <a:ext cx="3035722" cy="369332"/>
          </a:xfrm>
          <a:prstGeom prst="rect">
            <a:avLst/>
          </a:prstGeom>
          <a:noFill/>
        </p:spPr>
        <p:txBody>
          <a:bodyPr wrap="square" rtlCol="0">
            <a:spAutoFit/>
          </a:bodyPr>
          <a:lstStyle/>
          <a:p>
            <a:r>
              <a:rPr lang="en-GB" sz="1800" u="sng" dirty="0" smtClean="0"/>
              <a:t>Human Development Index</a:t>
            </a:r>
            <a:endParaRPr lang="en-GB" sz="1800" u="sng" dirty="0"/>
          </a:p>
        </p:txBody>
      </p:sp>
    </p:spTree>
    <p:extLst>
      <p:ext uri="{BB962C8B-B14F-4D97-AF65-F5344CB8AC3E}">
        <p14:creationId xmlns:p14="http://schemas.microsoft.com/office/powerpoint/2010/main" val="1109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09700" y="774700"/>
            <a:ext cx="7137400" cy="457200"/>
          </a:xfrm>
          <a:prstGeom prst="rect">
            <a:avLst/>
          </a:prstGeom>
          <a:noFill/>
        </p:spPr>
        <p:txBody>
          <a:bodyPr wrap="square" rtlCol="0">
            <a:spAutoFit/>
          </a:bodyPr>
          <a:lstStyle/>
          <a:p>
            <a:r>
              <a:rPr lang="en-GB" b="1" dirty="0" smtClean="0"/>
              <a:t>Human Development Index (HDI)</a:t>
            </a:r>
            <a:endParaRPr lang="en-GB" b="1" dirty="0"/>
          </a:p>
        </p:txBody>
      </p:sp>
      <p:pic>
        <p:nvPicPr>
          <p:cNvPr id="2" name="Bild 1"/>
          <p:cNvPicPr>
            <a:picLocks noChangeAspect="1"/>
          </p:cNvPicPr>
          <p:nvPr/>
        </p:nvPicPr>
        <p:blipFill>
          <a:blip r:embed="rId2"/>
          <a:stretch>
            <a:fillRect/>
          </a:stretch>
        </p:blipFill>
        <p:spPr>
          <a:xfrm>
            <a:off x="176213" y="1667079"/>
            <a:ext cx="8966200" cy="1651000"/>
          </a:xfrm>
          <a:prstGeom prst="rect">
            <a:avLst/>
          </a:prstGeom>
        </p:spPr>
      </p:pic>
      <p:sp>
        <p:nvSpPr>
          <p:cNvPr id="5" name="Textfeld 4"/>
          <p:cNvSpPr txBox="1"/>
          <p:nvPr/>
        </p:nvSpPr>
        <p:spPr>
          <a:xfrm>
            <a:off x="407327" y="3349317"/>
            <a:ext cx="8852136" cy="3406061"/>
          </a:xfrm>
          <a:prstGeom prst="rect">
            <a:avLst/>
          </a:prstGeom>
          <a:noFill/>
        </p:spPr>
        <p:txBody>
          <a:bodyPr wrap="square" rtlCol="0">
            <a:spAutoFit/>
          </a:bodyPr>
          <a:lstStyle/>
          <a:p>
            <a:pPr>
              <a:lnSpc>
                <a:spcPct val="120000"/>
              </a:lnSpc>
            </a:pPr>
            <a:r>
              <a:rPr lang="en-GB" sz="2000" dirty="0" smtClean="0"/>
              <a:t>Inspired by </a:t>
            </a:r>
            <a:r>
              <a:rPr lang="en-GB" sz="2000" dirty="0" err="1" smtClean="0"/>
              <a:t>Sen’s</a:t>
            </a:r>
            <a:r>
              <a:rPr lang="en-GB" sz="2000" dirty="0" smtClean="0"/>
              <a:t> capabilities approach (Sen,1999, Development as Freedom) </a:t>
            </a:r>
          </a:p>
          <a:p>
            <a:pPr>
              <a:lnSpc>
                <a:spcPct val="120000"/>
              </a:lnSpc>
            </a:pPr>
            <a:r>
              <a:rPr lang="en-GB" sz="2000" dirty="0" smtClean="0"/>
              <a:t>Move away from a simple ‘money-metric’ measure of development</a:t>
            </a:r>
          </a:p>
          <a:p>
            <a:pPr>
              <a:lnSpc>
                <a:spcPct val="120000"/>
              </a:lnSpc>
            </a:pPr>
            <a:r>
              <a:rPr lang="en-GB" sz="2000" dirty="0" smtClean="0"/>
              <a:t>Not consumption but ‘functioning’ of human beings is important </a:t>
            </a:r>
          </a:p>
          <a:p>
            <a:pPr>
              <a:lnSpc>
                <a:spcPct val="120000"/>
              </a:lnSpc>
            </a:pPr>
            <a:r>
              <a:rPr lang="en-GB" sz="2000" dirty="0" smtClean="0"/>
              <a:t>Measures ‘key’ achievements of the population</a:t>
            </a:r>
          </a:p>
          <a:p>
            <a:pPr>
              <a:lnSpc>
                <a:spcPct val="120000"/>
              </a:lnSpc>
            </a:pPr>
            <a:r>
              <a:rPr lang="en-GB" sz="2000" dirty="0" smtClean="0"/>
              <a:t>Criticisms: </a:t>
            </a:r>
          </a:p>
          <a:p>
            <a:pPr marL="342900" indent="-342900">
              <a:lnSpc>
                <a:spcPct val="120000"/>
              </a:lnSpc>
              <a:buFont typeface="Wingdings" charset="2"/>
              <a:buChar char="§"/>
            </a:pPr>
            <a:r>
              <a:rPr lang="en-GB" sz="2000" dirty="0" smtClean="0"/>
              <a:t>Why only these dimensions (income/gender inequality, environmental sustainability, safety…)</a:t>
            </a:r>
          </a:p>
          <a:p>
            <a:pPr marL="342900" indent="-342900">
              <a:lnSpc>
                <a:spcPct val="120000"/>
              </a:lnSpc>
              <a:buFont typeface="Wingdings" charset="2"/>
              <a:buChar char="§"/>
            </a:pPr>
            <a:r>
              <a:rPr lang="en-GB" sz="2000" dirty="0" smtClean="0"/>
              <a:t>Composite indicators obscure information (</a:t>
            </a:r>
            <a:r>
              <a:rPr lang="en-GB" sz="2000" dirty="0" err="1" smtClean="0"/>
              <a:t>Ravallion</a:t>
            </a:r>
            <a:r>
              <a:rPr lang="en-GB" sz="2000" dirty="0" smtClean="0"/>
              <a:t>, 2010)</a:t>
            </a:r>
            <a:endParaRPr lang="en-GB" sz="2000" dirty="0"/>
          </a:p>
        </p:txBody>
      </p:sp>
    </p:spTree>
    <p:extLst>
      <p:ext uri="{BB962C8B-B14F-4D97-AF65-F5344CB8AC3E}">
        <p14:creationId xmlns:p14="http://schemas.microsoft.com/office/powerpoint/2010/main" val="33462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09700" y="774700"/>
            <a:ext cx="7137400" cy="461665"/>
          </a:xfrm>
          <a:prstGeom prst="rect">
            <a:avLst/>
          </a:prstGeom>
          <a:noFill/>
        </p:spPr>
        <p:txBody>
          <a:bodyPr wrap="square" rtlCol="0">
            <a:spAutoFit/>
          </a:bodyPr>
          <a:lstStyle/>
          <a:p>
            <a:r>
              <a:rPr lang="en-GB" b="1" dirty="0" smtClean="0"/>
              <a:t>How to measure development</a:t>
            </a:r>
            <a:r>
              <a:rPr lang="en-GB" b="1" dirty="0"/>
              <a:t>?</a:t>
            </a:r>
            <a:endParaRPr lang="en-GB" b="1" dirty="0" smtClean="0"/>
          </a:p>
        </p:txBody>
      </p:sp>
      <p:graphicFrame>
        <p:nvGraphicFramePr>
          <p:cNvPr id="8" name="Tabelle 7"/>
          <p:cNvGraphicFramePr>
            <a:graphicFrameLocks noGrp="1"/>
          </p:cNvGraphicFramePr>
          <p:nvPr>
            <p:extLst>
              <p:ext uri="{D42A27DB-BD31-4B8C-83A1-F6EECF244321}">
                <p14:modId xmlns:p14="http://schemas.microsoft.com/office/powerpoint/2010/main" val="766171317"/>
              </p:ext>
            </p:extLst>
          </p:nvPr>
        </p:nvGraphicFramePr>
        <p:xfrm>
          <a:off x="435278" y="2373121"/>
          <a:ext cx="2310165" cy="2142372"/>
        </p:xfrm>
        <a:graphic>
          <a:graphicData uri="http://schemas.openxmlformats.org/drawingml/2006/table">
            <a:tbl>
              <a:tblPr/>
              <a:tblGrid>
                <a:gridCol w="1394551"/>
                <a:gridCol w="915614"/>
              </a:tblGrid>
              <a:tr h="294886">
                <a:tc>
                  <a:txBody>
                    <a:bodyPr/>
                    <a:lstStyle/>
                    <a:p>
                      <a:pPr algn="l" fontAlgn="ctr"/>
                      <a:r>
                        <a:rPr lang="de-DE" sz="1200" b="1" i="0" u="none" strike="noStrike" dirty="0">
                          <a:solidFill>
                            <a:srgbClr val="000000"/>
                          </a:solidFill>
                          <a:effectLst/>
                          <a:latin typeface="+mn-lt"/>
                        </a:rPr>
                        <a:t>US</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0.915 (8)</a:t>
                      </a:r>
                    </a:p>
                  </a:txBody>
                  <a:tcPr marL="12700" marR="12700" marT="12700" marB="0" anchor="ctr">
                    <a:lnL>
                      <a:noFill/>
                    </a:lnL>
                    <a:lnR>
                      <a:noFill/>
                    </a:lnR>
                    <a:lnT>
                      <a:noFill/>
                    </a:lnT>
                    <a:lnB>
                      <a:noFill/>
                    </a:lnB>
                  </a:tcPr>
                </a:tc>
              </a:tr>
              <a:tr h="294886">
                <a:tc>
                  <a:txBody>
                    <a:bodyPr/>
                    <a:lstStyle/>
                    <a:p>
                      <a:pPr algn="l" fontAlgn="ctr"/>
                      <a:r>
                        <a:rPr lang="de-DE" sz="1200" b="1" i="0" u="none" strike="noStrike" dirty="0">
                          <a:solidFill>
                            <a:srgbClr val="000000"/>
                          </a:solidFill>
                          <a:effectLst/>
                          <a:latin typeface="+mn-lt"/>
                        </a:rPr>
                        <a:t>UK</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0.907 (14)</a:t>
                      </a:r>
                    </a:p>
                  </a:txBody>
                  <a:tcPr marL="12700" marR="12700" marT="12700" marB="0" anchor="ctr">
                    <a:lnL>
                      <a:noFill/>
                    </a:lnL>
                    <a:lnR>
                      <a:noFill/>
                    </a:lnR>
                    <a:lnT>
                      <a:noFill/>
                    </a:lnT>
                    <a:lnB>
                      <a:noFill/>
                    </a:lnB>
                  </a:tcPr>
                </a:tc>
              </a:tr>
              <a:tr h="294886">
                <a:tc>
                  <a:txBody>
                    <a:bodyPr/>
                    <a:lstStyle/>
                    <a:p>
                      <a:pPr algn="l" fontAlgn="ctr"/>
                      <a:r>
                        <a:rPr lang="de-DE" sz="1200" b="1" i="0" u="none" strike="noStrike" dirty="0">
                          <a:solidFill>
                            <a:srgbClr val="000000"/>
                          </a:solidFill>
                          <a:effectLst/>
                          <a:latin typeface="+mn-lt"/>
                        </a:rPr>
                        <a:t>UAE</a:t>
                      </a:r>
                    </a:p>
                  </a:txBody>
                  <a:tcPr marL="12700" marR="12700" marT="12700" marB="0" anchor="ctr">
                    <a:lnL>
                      <a:noFill/>
                    </a:lnL>
                    <a:lnR>
                      <a:noFill/>
                    </a:lnR>
                    <a:lnT>
                      <a:noFill/>
                    </a:lnT>
                    <a:lnB>
                      <a:noFill/>
                    </a:lnB>
                  </a:tcPr>
                </a:tc>
                <a:tc>
                  <a:txBody>
                    <a:bodyPr/>
                    <a:lstStyle/>
                    <a:p>
                      <a:pPr algn="l" fontAlgn="b"/>
                      <a:r>
                        <a:rPr lang="de-DE" sz="1200" b="0" i="0" u="none" strike="noStrike" dirty="0">
                          <a:solidFill>
                            <a:srgbClr val="000000"/>
                          </a:solidFill>
                          <a:effectLst/>
                          <a:latin typeface="+mn-lt"/>
                        </a:rPr>
                        <a:t>0.835 (41)</a:t>
                      </a:r>
                    </a:p>
                  </a:txBody>
                  <a:tcPr marL="12700" marR="12700" marT="12700" marB="0" anchor="ctr">
                    <a:lnL>
                      <a:noFill/>
                    </a:lnL>
                    <a:lnR>
                      <a:noFill/>
                    </a:lnR>
                    <a:lnT>
                      <a:noFill/>
                    </a:lnT>
                    <a:lnB>
                      <a:noFill/>
                    </a:lnB>
                  </a:tcPr>
                </a:tc>
              </a:tr>
              <a:tr h="294886">
                <a:tc>
                  <a:txBody>
                    <a:bodyPr/>
                    <a:lstStyle/>
                    <a:p>
                      <a:pPr algn="l" fontAlgn="ctr"/>
                      <a:r>
                        <a:rPr lang="de-DE" sz="1200" b="1" i="0" u="none" strike="noStrike" dirty="0">
                          <a:solidFill>
                            <a:srgbClr val="000000"/>
                          </a:solidFill>
                          <a:effectLst/>
                          <a:latin typeface="+mn-lt"/>
                        </a:rPr>
                        <a:t>Cuba</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0.769 (67)</a:t>
                      </a:r>
                    </a:p>
                  </a:txBody>
                  <a:tcPr marL="12700" marR="12700" marT="12700" marB="0" anchor="ctr">
                    <a:lnL>
                      <a:noFill/>
                    </a:lnL>
                    <a:lnR>
                      <a:noFill/>
                    </a:lnR>
                    <a:lnT>
                      <a:noFill/>
                    </a:lnT>
                    <a:lnB>
                      <a:noFill/>
                    </a:lnB>
                  </a:tcPr>
                </a:tc>
              </a:tr>
              <a:tr h="294886">
                <a:tc>
                  <a:txBody>
                    <a:bodyPr/>
                    <a:lstStyle/>
                    <a:p>
                      <a:pPr algn="l" fontAlgn="ctr"/>
                      <a:r>
                        <a:rPr lang="de-DE" sz="1200" b="1" i="0" u="none" strike="noStrike">
                          <a:solidFill>
                            <a:srgbClr val="000000"/>
                          </a:solidFill>
                          <a:effectLst/>
                          <a:latin typeface="+mn-lt"/>
                        </a:rPr>
                        <a:t>Costa Rica</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0.766 (69)</a:t>
                      </a:r>
                    </a:p>
                  </a:txBody>
                  <a:tcPr marL="12700" marR="12700" marT="12700" marB="0" anchor="ctr">
                    <a:lnL>
                      <a:noFill/>
                    </a:lnL>
                    <a:lnR>
                      <a:noFill/>
                    </a:lnR>
                    <a:lnT>
                      <a:noFill/>
                    </a:lnT>
                    <a:lnB>
                      <a:noFill/>
                    </a:lnB>
                  </a:tcPr>
                </a:tc>
              </a:tr>
              <a:tr h="294886">
                <a:tc>
                  <a:txBody>
                    <a:bodyPr/>
                    <a:lstStyle/>
                    <a:p>
                      <a:pPr algn="l" fontAlgn="ctr"/>
                      <a:r>
                        <a:rPr lang="de-DE" sz="1200" b="1" i="0" u="none" strike="noStrike">
                          <a:solidFill>
                            <a:srgbClr val="000000"/>
                          </a:solidFill>
                          <a:effectLst/>
                          <a:latin typeface="+mn-lt"/>
                        </a:rPr>
                        <a:t>China</a:t>
                      </a:r>
                    </a:p>
                  </a:txBody>
                  <a:tcPr marL="12700" marR="12700" marT="12700" marB="0" anchor="ctr">
                    <a:lnL>
                      <a:noFill/>
                    </a:lnL>
                    <a:lnR>
                      <a:noFill/>
                    </a:lnR>
                    <a:lnT>
                      <a:noFill/>
                    </a:lnT>
                    <a:lnB>
                      <a:noFill/>
                    </a:lnB>
                  </a:tcPr>
                </a:tc>
                <a:tc>
                  <a:txBody>
                    <a:bodyPr/>
                    <a:lstStyle/>
                    <a:p>
                      <a:pPr algn="l" fontAlgn="b"/>
                      <a:r>
                        <a:rPr lang="de-DE" sz="1200" b="0" i="0" u="none" strike="noStrike">
                          <a:solidFill>
                            <a:srgbClr val="000000"/>
                          </a:solidFill>
                          <a:effectLst/>
                          <a:latin typeface="+mn-lt"/>
                        </a:rPr>
                        <a:t>0.727 (90)</a:t>
                      </a:r>
                    </a:p>
                  </a:txBody>
                  <a:tcPr marL="12700" marR="12700" marT="12700" marB="0" anchor="ctr">
                    <a:lnL>
                      <a:noFill/>
                    </a:lnL>
                    <a:lnR>
                      <a:noFill/>
                    </a:lnR>
                    <a:lnT>
                      <a:noFill/>
                    </a:lnT>
                    <a:lnB>
                      <a:noFill/>
                    </a:lnB>
                  </a:tcPr>
                </a:tc>
              </a:tr>
              <a:tr h="373056">
                <a:tc>
                  <a:txBody>
                    <a:bodyPr/>
                    <a:lstStyle/>
                    <a:p>
                      <a:pPr algn="l" fontAlgn="ctr"/>
                      <a:r>
                        <a:rPr lang="de-DE" sz="1200" b="1" i="0" u="none" strike="noStrike" dirty="0" err="1">
                          <a:solidFill>
                            <a:srgbClr val="000000"/>
                          </a:solidFill>
                          <a:effectLst/>
                          <a:latin typeface="+mn-lt"/>
                        </a:rPr>
                        <a:t>Equatorial</a:t>
                      </a:r>
                      <a:r>
                        <a:rPr lang="de-DE" sz="1200" b="1" i="0" u="none" strike="noStrike" dirty="0">
                          <a:solidFill>
                            <a:srgbClr val="000000"/>
                          </a:solidFill>
                          <a:effectLst/>
                          <a:latin typeface="+mn-lt"/>
                        </a:rPr>
                        <a:t> Guinea</a:t>
                      </a:r>
                    </a:p>
                  </a:txBody>
                  <a:tcPr marL="12700" marR="12700" marT="12700" marB="0" anchor="ctr">
                    <a:lnL>
                      <a:noFill/>
                    </a:lnL>
                    <a:lnR>
                      <a:noFill/>
                    </a:lnR>
                    <a:lnT>
                      <a:noFill/>
                    </a:lnT>
                    <a:lnB>
                      <a:noFill/>
                    </a:lnB>
                  </a:tcPr>
                </a:tc>
                <a:tc>
                  <a:txBody>
                    <a:bodyPr/>
                    <a:lstStyle/>
                    <a:p>
                      <a:pPr algn="l" fontAlgn="b"/>
                      <a:r>
                        <a:rPr lang="de-DE" sz="1200" b="0" i="0" u="none" strike="noStrike" dirty="0">
                          <a:solidFill>
                            <a:srgbClr val="000000"/>
                          </a:solidFill>
                          <a:effectLst/>
                          <a:latin typeface="+mn-lt"/>
                        </a:rPr>
                        <a:t>0.587 (138)</a:t>
                      </a:r>
                    </a:p>
                  </a:txBody>
                  <a:tcPr marL="12700" marR="12700" marT="12700" marB="0" anchor="ctr">
                    <a:lnL>
                      <a:noFill/>
                    </a:lnL>
                    <a:lnR>
                      <a:noFill/>
                    </a:lnR>
                    <a:lnT>
                      <a:noFill/>
                    </a:lnT>
                    <a:lnB>
                      <a:noFill/>
                    </a:lnB>
                  </a:tcPr>
                </a:tc>
              </a:tr>
            </a:tbl>
          </a:graphicData>
        </a:graphic>
      </p:graphicFrame>
      <p:sp>
        <p:nvSpPr>
          <p:cNvPr id="9" name="Textfeld 8"/>
          <p:cNvSpPr txBox="1"/>
          <p:nvPr/>
        </p:nvSpPr>
        <p:spPr>
          <a:xfrm>
            <a:off x="192439" y="1805640"/>
            <a:ext cx="3035722" cy="369332"/>
          </a:xfrm>
          <a:prstGeom prst="rect">
            <a:avLst/>
          </a:prstGeom>
          <a:noFill/>
        </p:spPr>
        <p:txBody>
          <a:bodyPr wrap="square" rtlCol="0">
            <a:spAutoFit/>
          </a:bodyPr>
          <a:lstStyle/>
          <a:p>
            <a:r>
              <a:rPr lang="en-GB" sz="1800" u="sng" dirty="0" smtClean="0"/>
              <a:t>Human Development Index</a:t>
            </a:r>
            <a:endParaRPr lang="en-GB" sz="1800" u="sng" dirty="0"/>
          </a:p>
        </p:txBody>
      </p:sp>
      <p:graphicFrame>
        <p:nvGraphicFramePr>
          <p:cNvPr id="10" name="Tabelle 9"/>
          <p:cNvGraphicFramePr>
            <a:graphicFrameLocks noGrp="1"/>
          </p:cNvGraphicFramePr>
          <p:nvPr>
            <p:extLst>
              <p:ext uri="{D42A27DB-BD31-4B8C-83A1-F6EECF244321}">
                <p14:modId xmlns:p14="http://schemas.microsoft.com/office/powerpoint/2010/main" val="1293693263"/>
              </p:ext>
            </p:extLst>
          </p:nvPr>
        </p:nvGraphicFramePr>
        <p:xfrm>
          <a:off x="6028803" y="2372684"/>
          <a:ext cx="2194703" cy="2206732"/>
        </p:xfrm>
        <a:graphic>
          <a:graphicData uri="http://schemas.openxmlformats.org/drawingml/2006/table">
            <a:tbl>
              <a:tblPr/>
              <a:tblGrid>
                <a:gridCol w="1324851"/>
                <a:gridCol w="869852"/>
              </a:tblGrid>
              <a:tr h="304712">
                <a:tc>
                  <a:txBody>
                    <a:bodyPr/>
                    <a:lstStyle/>
                    <a:p>
                      <a:pPr algn="l" fontAlgn="ctr"/>
                      <a:r>
                        <a:rPr lang="de-DE" sz="1200" b="1" i="0" u="none" strike="noStrike" dirty="0">
                          <a:solidFill>
                            <a:srgbClr val="000000"/>
                          </a:solidFill>
                          <a:effectLst/>
                          <a:latin typeface="+mn-lt"/>
                        </a:rPr>
                        <a:t>UK</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n-lt"/>
                        </a:rPr>
                        <a:t>39</a:t>
                      </a:r>
                    </a:p>
                  </a:txBody>
                  <a:tcPr marL="12700" marR="12700" marT="12700" marB="0" anchor="ctr">
                    <a:lnL>
                      <a:noFill/>
                    </a:lnL>
                    <a:lnR>
                      <a:noFill/>
                    </a:lnR>
                    <a:lnT>
                      <a:noFill/>
                    </a:lnT>
                    <a:lnB>
                      <a:noFill/>
                    </a:lnB>
                  </a:tcPr>
                </a:tc>
              </a:tr>
              <a:tr h="304712">
                <a:tc>
                  <a:txBody>
                    <a:bodyPr/>
                    <a:lstStyle/>
                    <a:p>
                      <a:pPr algn="l" fontAlgn="ctr"/>
                      <a:r>
                        <a:rPr lang="de-DE" sz="1200" b="1" i="0" u="none" strike="noStrike">
                          <a:solidFill>
                            <a:srgbClr val="000000"/>
                          </a:solidFill>
                          <a:effectLst/>
                          <a:latin typeface="+mn-lt"/>
                        </a:rPr>
                        <a:t>China</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n-lt"/>
                        </a:rPr>
                        <a:t>40</a:t>
                      </a:r>
                    </a:p>
                  </a:txBody>
                  <a:tcPr marL="12700" marR="12700" marT="12700" marB="0" anchor="ctr">
                    <a:lnL>
                      <a:noFill/>
                    </a:lnL>
                    <a:lnR>
                      <a:noFill/>
                    </a:lnR>
                    <a:lnT>
                      <a:noFill/>
                    </a:lnT>
                    <a:lnB>
                      <a:noFill/>
                    </a:lnB>
                  </a:tcPr>
                </a:tc>
              </a:tr>
              <a:tr h="304712">
                <a:tc>
                  <a:txBody>
                    <a:bodyPr/>
                    <a:lstStyle/>
                    <a:p>
                      <a:pPr algn="l" fontAlgn="ctr"/>
                      <a:r>
                        <a:rPr lang="de-DE" sz="1200" b="1" i="0" u="none" strike="noStrike">
                          <a:solidFill>
                            <a:srgbClr val="000000"/>
                          </a:solidFill>
                          <a:effectLst/>
                          <a:latin typeface="+mn-lt"/>
                        </a:rPr>
                        <a:t>UAE</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n-lt"/>
                        </a:rPr>
                        <a:t>47</a:t>
                      </a:r>
                    </a:p>
                  </a:txBody>
                  <a:tcPr marL="12700" marR="12700" marT="12700" marB="0" anchor="ctr">
                    <a:lnL>
                      <a:noFill/>
                    </a:lnL>
                    <a:lnR>
                      <a:noFill/>
                    </a:lnR>
                    <a:lnT>
                      <a:noFill/>
                    </a:lnT>
                    <a:lnB>
                      <a:noFill/>
                    </a:lnB>
                  </a:tcPr>
                </a:tc>
              </a:tr>
              <a:tr h="304712">
                <a:tc>
                  <a:txBody>
                    <a:bodyPr/>
                    <a:lstStyle/>
                    <a:p>
                      <a:pPr algn="l" fontAlgn="ctr"/>
                      <a:r>
                        <a:rPr lang="de-DE" sz="1200" b="1" i="0" u="none" strike="noStrike">
                          <a:solidFill>
                            <a:srgbClr val="000000"/>
                          </a:solidFill>
                          <a:effectLst/>
                          <a:latin typeface="+mn-lt"/>
                        </a:rPr>
                        <a:t>US</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n-lt"/>
                        </a:rPr>
                        <a:t>55</a:t>
                      </a:r>
                    </a:p>
                  </a:txBody>
                  <a:tcPr marL="12700" marR="12700" marT="12700" marB="0" anchor="ctr">
                    <a:lnL>
                      <a:noFill/>
                    </a:lnL>
                    <a:lnR>
                      <a:noFill/>
                    </a:lnR>
                    <a:lnT>
                      <a:noFill/>
                    </a:lnT>
                    <a:lnB>
                      <a:noFill/>
                    </a:lnB>
                  </a:tcPr>
                </a:tc>
              </a:tr>
              <a:tr h="304712">
                <a:tc>
                  <a:txBody>
                    <a:bodyPr/>
                    <a:lstStyle/>
                    <a:p>
                      <a:pPr algn="l" fontAlgn="ctr"/>
                      <a:r>
                        <a:rPr lang="de-DE" sz="1200" b="1" i="0" u="none" strike="noStrike" dirty="0">
                          <a:solidFill>
                            <a:srgbClr val="000000"/>
                          </a:solidFill>
                          <a:effectLst/>
                          <a:latin typeface="+mn-lt"/>
                        </a:rPr>
                        <a:t>Costa Rica</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n-lt"/>
                        </a:rPr>
                        <a:t>66</a:t>
                      </a:r>
                    </a:p>
                  </a:txBody>
                  <a:tcPr marL="12700" marR="12700" marT="12700" marB="0" anchor="ctr">
                    <a:lnL>
                      <a:noFill/>
                    </a:lnL>
                    <a:lnR>
                      <a:noFill/>
                    </a:lnR>
                    <a:lnT>
                      <a:noFill/>
                    </a:lnT>
                    <a:lnB>
                      <a:noFill/>
                    </a:lnB>
                  </a:tcPr>
                </a:tc>
              </a:tr>
              <a:tr h="304712">
                <a:tc>
                  <a:txBody>
                    <a:bodyPr/>
                    <a:lstStyle/>
                    <a:p>
                      <a:pPr algn="l" fontAlgn="ctr"/>
                      <a:r>
                        <a:rPr lang="de-DE" sz="1200" b="1" i="0" u="none" strike="noStrike">
                          <a:solidFill>
                            <a:srgbClr val="000000"/>
                          </a:solidFill>
                          <a:effectLst/>
                          <a:latin typeface="+mn-lt"/>
                        </a:rPr>
                        <a:t>Cuba</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mn-lt"/>
                        </a:rPr>
                        <a:t>68</a:t>
                      </a:r>
                    </a:p>
                  </a:txBody>
                  <a:tcPr marL="12700" marR="12700" marT="12700" marB="0" anchor="ctr">
                    <a:lnL>
                      <a:noFill/>
                    </a:lnL>
                    <a:lnR>
                      <a:noFill/>
                    </a:lnR>
                    <a:lnT>
                      <a:noFill/>
                    </a:lnT>
                    <a:lnB>
                      <a:noFill/>
                    </a:lnB>
                  </a:tcPr>
                </a:tc>
              </a:tr>
              <a:tr h="304712">
                <a:tc>
                  <a:txBody>
                    <a:bodyPr/>
                    <a:lstStyle/>
                    <a:p>
                      <a:pPr algn="l" fontAlgn="ctr"/>
                      <a:r>
                        <a:rPr lang="de-DE" sz="1200" b="1" i="0" u="none" strike="noStrike" dirty="0" err="1">
                          <a:solidFill>
                            <a:srgbClr val="000000"/>
                          </a:solidFill>
                          <a:effectLst/>
                          <a:latin typeface="+mn-lt"/>
                        </a:rPr>
                        <a:t>Equatorial</a:t>
                      </a:r>
                      <a:r>
                        <a:rPr lang="de-DE" sz="1200" b="1" i="0" u="none" strike="noStrike" dirty="0">
                          <a:solidFill>
                            <a:srgbClr val="000000"/>
                          </a:solidFill>
                          <a:effectLst/>
                          <a:latin typeface="+mn-lt"/>
                        </a:rPr>
                        <a:t> Guinea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mn-lt"/>
                        </a:rPr>
                        <a:t>.</a:t>
                      </a:r>
                    </a:p>
                  </a:txBody>
                  <a:tcPr marL="12700" marR="12700" marT="12700" marB="0" anchor="ctr">
                    <a:lnL>
                      <a:noFill/>
                    </a:lnL>
                    <a:lnR>
                      <a:noFill/>
                    </a:lnR>
                    <a:lnT>
                      <a:noFill/>
                    </a:lnT>
                    <a:lnB>
                      <a:noFill/>
                    </a:lnB>
                  </a:tcPr>
                </a:tc>
              </a:tr>
            </a:tbl>
          </a:graphicData>
        </a:graphic>
      </p:graphicFrame>
      <p:sp>
        <p:nvSpPr>
          <p:cNvPr id="11" name="Textfeld 10"/>
          <p:cNvSpPr txBox="1"/>
          <p:nvPr/>
        </p:nvSpPr>
        <p:spPr>
          <a:xfrm>
            <a:off x="5914254" y="1804108"/>
            <a:ext cx="2832042" cy="369332"/>
          </a:xfrm>
          <a:prstGeom prst="rect">
            <a:avLst/>
          </a:prstGeom>
          <a:noFill/>
        </p:spPr>
        <p:txBody>
          <a:bodyPr wrap="square" rtlCol="0">
            <a:spAutoFit/>
          </a:bodyPr>
          <a:lstStyle/>
          <a:p>
            <a:r>
              <a:rPr lang="en-GB" sz="1800" u="sng" dirty="0" smtClean="0"/>
              <a:t>Gender Inequality Index</a:t>
            </a:r>
            <a:endParaRPr lang="en-GB" sz="1800" u="sng" dirty="0"/>
          </a:p>
        </p:txBody>
      </p:sp>
      <p:graphicFrame>
        <p:nvGraphicFramePr>
          <p:cNvPr id="4" name="Tabelle 3"/>
          <p:cNvGraphicFramePr>
            <a:graphicFrameLocks noGrp="1"/>
          </p:cNvGraphicFramePr>
          <p:nvPr>
            <p:extLst>
              <p:ext uri="{D42A27DB-BD31-4B8C-83A1-F6EECF244321}">
                <p14:modId xmlns:p14="http://schemas.microsoft.com/office/powerpoint/2010/main" val="744094655"/>
              </p:ext>
            </p:extLst>
          </p:nvPr>
        </p:nvGraphicFramePr>
        <p:xfrm>
          <a:off x="3335587" y="2428300"/>
          <a:ext cx="2270765" cy="2115481"/>
        </p:xfrm>
        <a:graphic>
          <a:graphicData uri="http://schemas.openxmlformats.org/drawingml/2006/table">
            <a:tbl>
              <a:tblPr/>
              <a:tblGrid>
                <a:gridCol w="1359894"/>
                <a:gridCol w="910871"/>
              </a:tblGrid>
              <a:tr h="266599">
                <a:tc>
                  <a:txBody>
                    <a:bodyPr/>
                    <a:lstStyle/>
                    <a:p>
                      <a:pPr algn="l" fontAlgn="ctr"/>
                      <a:r>
                        <a:rPr lang="de-DE" sz="1200" b="1" i="0" u="none" strike="noStrike" dirty="0">
                          <a:solidFill>
                            <a:srgbClr val="000000"/>
                          </a:solidFill>
                          <a:effectLst/>
                          <a:latin typeface="+mj-lt"/>
                        </a:rPr>
                        <a:t>UK</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Calibri"/>
                        </a:rPr>
                        <a:t>0.829 (16)</a:t>
                      </a:r>
                    </a:p>
                  </a:txBody>
                  <a:tcPr marL="12700" marR="12700" marT="12700" marB="0" anchor="ctr">
                    <a:lnL>
                      <a:noFill/>
                    </a:lnL>
                    <a:lnR>
                      <a:noFill/>
                    </a:lnR>
                    <a:lnT>
                      <a:noFill/>
                    </a:lnT>
                    <a:lnB>
                      <a:noFill/>
                    </a:lnB>
                  </a:tcPr>
                </a:tc>
              </a:tr>
              <a:tr h="266599">
                <a:tc>
                  <a:txBody>
                    <a:bodyPr/>
                    <a:lstStyle/>
                    <a:p>
                      <a:pPr algn="l" fontAlgn="ctr"/>
                      <a:r>
                        <a:rPr lang="de-DE" sz="1200" b="1" i="0" u="none" strike="noStrike" dirty="0">
                          <a:solidFill>
                            <a:srgbClr val="000000"/>
                          </a:solidFill>
                          <a:effectLst/>
                          <a:latin typeface="+mj-lt"/>
                        </a:rPr>
                        <a:t>US</a:t>
                      </a:r>
                    </a:p>
                  </a:txBody>
                  <a:tcPr marL="12700" marR="12700" marT="12700" marB="0" anchor="ctr">
                    <a:lnL>
                      <a:noFill/>
                    </a:lnL>
                    <a:lnR>
                      <a:noFill/>
                    </a:lnR>
                    <a:lnT>
                      <a:noFill/>
                    </a:lnT>
                    <a:lnB>
                      <a:noFill/>
                    </a:lnB>
                  </a:tcPr>
                </a:tc>
                <a:tc>
                  <a:txBody>
                    <a:bodyPr/>
                    <a:lstStyle/>
                    <a:p>
                      <a:pPr algn="ctr" fontAlgn="b"/>
                      <a:r>
                        <a:rPr lang="de-DE" sz="1200" b="0" i="0" u="none" strike="noStrike">
                          <a:solidFill>
                            <a:srgbClr val="000000"/>
                          </a:solidFill>
                          <a:effectLst/>
                          <a:latin typeface="Calibri"/>
                        </a:rPr>
                        <a:t>0.760 (28)</a:t>
                      </a:r>
                    </a:p>
                  </a:txBody>
                  <a:tcPr marL="12700" marR="12700" marT="12700" marB="0" anchor="ctr">
                    <a:lnL>
                      <a:noFill/>
                    </a:lnL>
                    <a:lnR>
                      <a:noFill/>
                    </a:lnR>
                    <a:lnT>
                      <a:noFill/>
                    </a:lnT>
                    <a:lnB>
                      <a:noFill/>
                    </a:lnB>
                  </a:tcPr>
                </a:tc>
              </a:tr>
              <a:tr h="266599">
                <a:tc>
                  <a:txBody>
                    <a:bodyPr/>
                    <a:lstStyle/>
                    <a:p>
                      <a:pPr algn="l" fontAlgn="ctr"/>
                      <a:r>
                        <a:rPr lang="de-DE" sz="1200" b="1" i="0" u="none" strike="noStrike" dirty="0">
                          <a:solidFill>
                            <a:srgbClr val="000000"/>
                          </a:solidFill>
                          <a:effectLst/>
                          <a:latin typeface="+mj-lt"/>
                        </a:rPr>
                        <a:t>Costa Rica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Calibri"/>
                        </a:rPr>
                        <a:t>0.613 (80)</a:t>
                      </a:r>
                    </a:p>
                  </a:txBody>
                  <a:tcPr marL="12700" marR="12700" marT="12700" marB="0" anchor="ctr">
                    <a:lnL>
                      <a:noFill/>
                    </a:lnL>
                    <a:lnR>
                      <a:noFill/>
                    </a:lnR>
                    <a:lnT>
                      <a:noFill/>
                    </a:lnT>
                    <a:lnB>
                      <a:noFill/>
                    </a:lnB>
                  </a:tcPr>
                </a:tc>
              </a:tr>
              <a:tr h="266599">
                <a:tc>
                  <a:txBody>
                    <a:bodyPr/>
                    <a:lstStyle/>
                    <a:p>
                      <a:pPr algn="l" fontAlgn="ctr"/>
                      <a:r>
                        <a:rPr lang="de-DE" sz="1200" b="1" i="0" u="none" strike="noStrike" dirty="0">
                          <a:solidFill>
                            <a:srgbClr val="000000"/>
                          </a:solidFill>
                          <a:effectLst/>
                          <a:latin typeface="+mj-lt"/>
                        </a:rPr>
                        <a:t>China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Calibri"/>
                        </a:rPr>
                        <a:t>.</a:t>
                      </a:r>
                    </a:p>
                  </a:txBody>
                  <a:tcPr marL="12700" marR="12700" marT="12700" marB="0" anchor="ctr">
                    <a:lnL>
                      <a:noFill/>
                    </a:lnL>
                    <a:lnR>
                      <a:noFill/>
                    </a:lnR>
                    <a:lnT>
                      <a:noFill/>
                    </a:lnT>
                    <a:lnB>
                      <a:noFill/>
                    </a:lnB>
                  </a:tcPr>
                </a:tc>
              </a:tr>
              <a:tr h="266599">
                <a:tc>
                  <a:txBody>
                    <a:bodyPr/>
                    <a:lstStyle/>
                    <a:p>
                      <a:pPr algn="l" fontAlgn="ctr"/>
                      <a:r>
                        <a:rPr lang="de-DE" sz="1200" b="1" i="0" u="none" strike="noStrike">
                          <a:solidFill>
                            <a:srgbClr val="000000"/>
                          </a:solidFill>
                          <a:effectLst/>
                          <a:latin typeface="+mj-lt"/>
                        </a:rPr>
                        <a:t>Cuba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Calibri"/>
                        </a:rPr>
                        <a:t>.</a:t>
                      </a:r>
                    </a:p>
                  </a:txBody>
                  <a:tcPr marL="12700" marR="12700" marT="12700" marB="0" anchor="ctr">
                    <a:lnL>
                      <a:noFill/>
                    </a:lnL>
                    <a:lnR>
                      <a:noFill/>
                    </a:lnR>
                    <a:lnT>
                      <a:noFill/>
                    </a:lnT>
                    <a:lnB>
                      <a:noFill/>
                    </a:lnB>
                  </a:tcPr>
                </a:tc>
              </a:tr>
              <a:tr h="515887">
                <a:tc>
                  <a:txBody>
                    <a:bodyPr/>
                    <a:lstStyle/>
                    <a:p>
                      <a:pPr algn="l" fontAlgn="ctr"/>
                      <a:r>
                        <a:rPr lang="de-DE" sz="1200" b="1" i="0" u="none" strike="noStrike">
                          <a:solidFill>
                            <a:srgbClr val="000000"/>
                          </a:solidFill>
                          <a:effectLst/>
                          <a:latin typeface="+mj-lt"/>
                        </a:rPr>
                        <a:t>Equatorial Guinea</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Calibri"/>
                        </a:rPr>
                        <a:t>.</a:t>
                      </a:r>
                    </a:p>
                  </a:txBody>
                  <a:tcPr marL="12700" marR="12700" marT="12700" marB="0" anchor="ctr">
                    <a:lnL>
                      <a:noFill/>
                    </a:lnL>
                    <a:lnR>
                      <a:noFill/>
                    </a:lnR>
                    <a:lnT>
                      <a:noFill/>
                    </a:lnT>
                    <a:lnB>
                      <a:noFill/>
                    </a:lnB>
                  </a:tcPr>
                </a:tc>
              </a:tr>
              <a:tr h="266599">
                <a:tc>
                  <a:txBody>
                    <a:bodyPr/>
                    <a:lstStyle/>
                    <a:p>
                      <a:pPr algn="l" fontAlgn="ctr"/>
                      <a:r>
                        <a:rPr lang="de-DE" sz="1200" b="1" i="0" u="none" strike="noStrike" dirty="0">
                          <a:solidFill>
                            <a:srgbClr val="000000"/>
                          </a:solidFill>
                          <a:effectLst/>
                          <a:latin typeface="+mj-lt"/>
                        </a:rPr>
                        <a:t>UAE</a:t>
                      </a:r>
                    </a:p>
                  </a:txBody>
                  <a:tcPr marL="12700" marR="12700" marT="12700" marB="0" anchor="ctr">
                    <a:lnL>
                      <a:noFill/>
                    </a:lnL>
                    <a:lnR>
                      <a:noFill/>
                    </a:lnR>
                    <a:lnT>
                      <a:noFill/>
                    </a:lnT>
                    <a:lnB>
                      <a:noFill/>
                    </a:lnB>
                  </a:tcPr>
                </a:tc>
                <a:tc>
                  <a:txBody>
                    <a:bodyPr/>
                    <a:lstStyle/>
                    <a:p>
                      <a:pPr algn="ctr" fontAlgn="b"/>
                      <a:r>
                        <a:rPr lang="de-DE" sz="1200" b="0" i="0" u="none" strike="noStrike" dirty="0">
                          <a:solidFill>
                            <a:srgbClr val="000000"/>
                          </a:solidFill>
                          <a:effectLst/>
                          <a:latin typeface="Calibri"/>
                        </a:rPr>
                        <a:t>.</a:t>
                      </a:r>
                    </a:p>
                  </a:txBody>
                  <a:tcPr marL="12700" marR="12700" marT="12700" marB="0" anchor="ctr">
                    <a:lnL>
                      <a:noFill/>
                    </a:lnL>
                    <a:lnR>
                      <a:noFill/>
                    </a:lnR>
                    <a:lnT>
                      <a:noFill/>
                    </a:lnT>
                    <a:lnB>
                      <a:noFill/>
                    </a:lnB>
                  </a:tcPr>
                </a:tc>
              </a:tr>
            </a:tbl>
          </a:graphicData>
        </a:graphic>
      </p:graphicFrame>
      <p:sp>
        <p:nvSpPr>
          <p:cNvPr id="12" name="Textfeld 11"/>
          <p:cNvSpPr txBox="1"/>
          <p:nvPr/>
        </p:nvSpPr>
        <p:spPr>
          <a:xfrm>
            <a:off x="3231405" y="1804108"/>
            <a:ext cx="3035722" cy="369332"/>
          </a:xfrm>
          <a:prstGeom prst="rect">
            <a:avLst/>
          </a:prstGeom>
          <a:noFill/>
        </p:spPr>
        <p:txBody>
          <a:bodyPr wrap="square" rtlCol="0">
            <a:spAutoFit/>
          </a:bodyPr>
          <a:lstStyle/>
          <a:p>
            <a:r>
              <a:rPr lang="en-GB" sz="1800" u="sng" dirty="0" smtClean="0"/>
              <a:t>HDI (inequality adj.)</a:t>
            </a:r>
            <a:endParaRPr lang="en-GB" sz="1800" u="sng" dirty="0"/>
          </a:p>
        </p:txBody>
      </p:sp>
      <p:sp>
        <p:nvSpPr>
          <p:cNvPr id="13" name="Textfeld 12"/>
          <p:cNvSpPr txBox="1"/>
          <p:nvPr/>
        </p:nvSpPr>
        <p:spPr>
          <a:xfrm>
            <a:off x="333559" y="5015624"/>
            <a:ext cx="8608381" cy="1815882"/>
          </a:xfrm>
          <a:prstGeom prst="rect">
            <a:avLst/>
          </a:prstGeom>
          <a:noFill/>
        </p:spPr>
        <p:txBody>
          <a:bodyPr wrap="square" rtlCol="0">
            <a:spAutoFit/>
          </a:bodyPr>
          <a:lstStyle/>
          <a:p>
            <a:r>
              <a:rPr lang="en-GB" sz="1600" dirty="0" smtClean="0"/>
              <a:t>Inequality adjustment: Based on household survey data, inequality in life expectancy, education and income are adjusted using the average as share of the min-max span of observations (see technical notes to Human Development Report, 2015).</a:t>
            </a:r>
          </a:p>
          <a:p>
            <a:endParaRPr lang="en-GB" sz="1600" dirty="0"/>
          </a:p>
          <a:p>
            <a:r>
              <a:rPr lang="en-GB" sz="1600" dirty="0" smtClean="0"/>
              <a:t>Gender inequality index:  Maternal mortality ratio, adolescent (15-19) birth rate, share of seats in parliament, population with at least some secondary education, labour force participation rate     </a:t>
            </a:r>
            <a:endParaRPr lang="en-GB" sz="1600" dirty="0"/>
          </a:p>
        </p:txBody>
      </p:sp>
    </p:spTree>
    <p:extLst>
      <p:ext uri="{BB962C8B-B14F-4D97-AF65-F5344CB8AC3E}">
        <p14:creationId xmlns:p14="http://schemas.microsoft.com/office/powerpoint/2010/main" val="35730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09700" y="774700"/>
            <a:ext cx="7137400" cy="457200"/>
          </a:xfrm>
          <a:prstGeom prst="rect">
            <a:avLst/>
          </a:prstGeom>
          <a:noFill/>
        </p:spPr>
        <p:txBody>
          <a:bodyPr wrap="square" rtlCol="0">
            <a:spAutoFit/>
          </a:bodyPr>
          <a:lstStyle/>
          <a:p>
            <a:r>
              <a:rPr lang="en-GB" b="1" dirty="0" smtClean="0"/>
              <a:t>Measures of development</a:t>
            </a:r>
            <a:endParaRPr lang="en-GB" b="1" dirty="0"/>
          </a:p>
        </p:txBody>
      </p:sp>
      <p:sp>
        <p:nvSpPr>
          <p:cNvPr id="5" name="Textfeld 4"/>
          <p:cNvSpPr txBox="1"/>
          <p:nvPr/>
        </p:nvSpPr>
        <p:spPr>
          <a:xfrm>
            <a:off x="384876" y="1313676"/>
            <a:ext cx="8403115" cy="4955203"/>
          </a:xfrm>
          <a:prstGeom prst="rect">
            <a:avLst/>
          </a:prstGeom>
          <a:noFill/>
        </p:spPr>
        <p:txBody>
          <a:bodyPr wrap="square" rtlCol="0">
            <a:spAutoFit/>
          </a:bodyPr>
          <a:lstStyle/>
          <a:p>
            <a:pPr marL="342900" indent="-342900">
              <a:lnSpc>
                <a:spcPct val="120000"/>
              </a:lnSpc>
              <a:buFont typeface="Wingdings" charset="2"/>
              <a:buChar char="§"/>
            </a:pPr>
            <a:r>
              <a:rPr lang="en-GB" sz="2000" dirty="0" smtClean="0"/>
              <a:t>Money-metric/GDP-based measures are increasingly seen as inadequate </a:t>
            </a:r>
          </a:p>
          <a:p>
            <a:pPr marL="342900" indent="-342900">
              <a:lnSpc>
                <a:spcPct val="120000"/>
              </a:lnSpc>
              <a:buFont typeface="Wingdings" charset="2"/>
              <a:buChar char="§"/>
            </a:pPr>
            <a:r>
              <a:rPr lang="en-GB" sz="2000" dirty="0" smtClean="0"/>
              <a:t>Search for alternative concepts (e.g. ‘well-being’, </a:t>
            </a:r>
            <a:r>
              <a:rPr lang="en-GB" sz="2000" dirty="0" err="1" smtClean="0"/>
              <a:t>Stiglitz</a:t>
            </a:r>
            <a:r>
              <a:rPr lang="en-GB" sz="2000" dirty="0" smtClean="0"/>
              <a:t> &amp; </a:t>
            </a:r>
            <a:r>
              <a:rPr lang="en-GB" sz="2000" dirty="0" err="1" smtClean="0"/>
              <a:t>Fitoussi</a:t>
            </a:r>
            <a:r>
              <a:rPr lang="en-GB" sz="2000" dirty="0" smtClean="0"/>
              <a:t>, 2009)</a:t>
            </a:r>
          </a:p>
          <a:p>
            <a:pPr>
              <a:lnSpc>
                <a:spcPct val="120000"/>
              </a:lnSpc>
            </a:pPr>
            <a:endParaRPr lang="en-GB" sz="2000" dirty="0" smtClean="0"/>
          </a:p>
          <a:p>
            <a:pPr>
              <a:lnSpc>
                <a:spcPct val="120000"/>
              </a:lnSpc>
            </a:pPr>
            <a:r>
              <a:rPr lang="en-GB" sz="2000" dirty="0" smtClean="0"/>
              <a:t>Careful with measurement in developing countries:</a:t>
            </a:r>
          </a:p>
          <a:p>
            <a:pPr marL="342900" indent="-342900">
              <a:lnSpc>
                <a:spcPct val="120000"/>
              </a:lnSpc>
              <a:buFont typeface="Wingdings" charset="2"/>
              <a:buChar char="§"/>
            </a:pPr>
            <a:r>
              <a:rPr lang="en-GB" sz="2000" dirty="0" smtClean="0"/>
              <a:t>Problems with data availability</a:t>
            </a:r>
          </a:p>
          <a:p>
            <a:pPr marL="342900" indent="-342900">
              <a:lnSpc>
                <a:spcPct val="120000"/>
              </a:lnSpc>
              <a:buFont typeface="Wingdings" charset="2"/>
              <a:buChar char="§"/>
            </a:pPr>
            <a:r>
              <a:rPr lang="en-GB" sz="2000" dirty="0" smtClean="0"/>
              <a:t>Problems with PPP (A. Deaton, 2010)</a:t>
            </a:r>
          </a:p>
          <a:p>
            <a:pPr marL="342900" indent="-342900">
              <a:lnSpc>
                <a:spcPct val="120000"/>
              </a:lnSpc>
              <a:buFont typeface="Wingdings" charset="2"/>
              <a:buChar char="§"/>
            </a:pPr>
            <a:r>
              <a:rPr lang="en-GB" sz="2000" dirty="0" smtClean="0"/>
              <a:t>Problems with quality of data &amp; comparability of data, esp. in poor countries (M. </a:t>
            </a:r>
            <a:r>
              <a:rPr lang="en-GB" sz="2000" dirty="0" err="1" smtClean="0"/>
              <a:t>Jerven</a:t>
            </a:r>
            <a:r>
              <a:rPr lang="en-GB" sz="2000" dirty="0" smtClean="0"/>
              <a:t>, 2013)</a:t>
            </a:r>
          </a:p>
          <a:p>
            <a:pPr marL="342900" indent="-342900">
              <a:lnSpc>
                <a:spcPct val="120000"/>
              </a:lnSpc>
              <a:buFont typeface="Wingdings" charset="2"/>
              <a:buChar char="§"/>
            </a:pPr>
            <a:r>
              <a:rPr lang="en-GB" sz="2000" dirty="0" smtClean="0"/>
              <a:t>Subjective measures?</a:t>
            </a:r>
          </a:p>
          <a:p>
            <a:pPr marL="342900" indent="-342900">
              <a:lnSpc>
                <a:spcPct val="120000"/>
              </a:lnSpc>
              <a:buFont typeface="Wingdings" charset="2"/>
              <a:buChar char="§"/>
            </a:pPr>
            <a:endParaRPr lang="en-GB" sz="2000" dirty="0" smtClean="0"/>
          </a:p>
          <a:p>
            <a:pPr marL="342900" indent="-342900">
              <a:lnSpc>
                <a:spcPct val="120000"/>
              </a:lnSpc>
              <a:buFont typeface="Wingdings" charset="2"/>
              <a:buChar char="§"/>
            </a:pPr>
            <a:endParaRPr lang="en-GB" dirty="0"/>
          </a:p>
        </p:txBody>
      </p:sp>
    </p:spTree>
    <p:extLst>
      <p:ext uri="{BB962C8B-B14F-4D97-AF65-F5344CB8AC3E}">
        <p14:creationId xmlns:p14="http://schemas.microsoft.com/office/powerpoint/2010/main" val="403413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09700" y="774700"/>
            <a:ext cx="7137400" cy="457200"/>
          </a:xfrm>
          <a:prstGeom prst="rect">
            <a:avLst/>
          </a:prstGeom>
          <a:noFill/>
        </p:spPr>
        <p:txBody>
          <a:bodyPr wrap="square" rtlCol="0">
            <a:spAutoFit/>
          </a:bodyPr>
          <a:lstStyle/>
          <a:p>
            <a:r>
              <a:rPr lang="en-GB" b="1" dirty="0" smtClean="0"/>
              <a:t>Development as structural transformation</a:t>
            </a:r>
            <a:endParaRPr lang="en-GB" b="1" dirty="0"/>
          </a:p>
        </p:txBody>
      </p:sp>
      <p:sp>
        <p:nvSpPr>
          <p:cNvPr id="4" name="Textfeld 3"/>
          <p:cNvSpPr txBox="1"/>
          <p:nvPr/>
        </p:nvSpPr>
        <p:spPr>
          <a:xfrm>
            <a:off x="368300" y="1422400"/>
            <a:ext cx="8547982" cy="6017032"/>
          </a:xfrm>
          <a:prstGeom prst="rect">
            <a:avLst/>
          </a:prstGeom>
          <a:noFill/>
        </p:spPr>
        <p:txBody>
          <a:bodyPr wrap="square" rtlCol="0">
            <a:spAutoFit/>
          </a:bodyPr>
          <a:lstStyle/>
          <a:p>
            <a:pPr>
              <a:spcAft>
                <a:spcPts val="600"/>
              </a:spcAft>
            </a:pPr>
            <a:r>
              <a:rPr lang="en-GB" sz="2000" dirty="0" smtClean="0"/>
              <a:t>Development economics only became an independent discipline in the 1950s.</a:t>
            </a:r>
          </a:p>
          <a:p>
            <a:pPr>
              <a:spcAft>
                <a:spcPts val="600"/>
              </a:spcAft>
            </a:pPr>
            <a:r>
              <a:rPr lang="en-GB" sz="2000" dirty="0" smtClean="0"/>
              <a:t>Fundamental difference between </a:t>
            </a:r>
            <a:r>
              <a:rPr lang="en-GB" sz="2000" b="1" dirty="0" smtClean="0"/>
              <a:t>poor</a:t>
            </a:r>
            <a:r>
              <a:rPr lang="en-GB" sz="2000" dirty="0" smtClean="0"/>
              <a:t> &amp; </a:t>
            </a:r>
            <a:r>
              <a:rPr lang="en-GB" sz="2000" b="1" dirty="0" smtClean="0"/>
              <a:t>rich</a:t>
            </a:r>
            <a:r>
              <a:rPr lang="en-GB" sz="2000" dirty="0" smtClean="0"/>
              <a:t> countries.</a:t>
            </a:r>
          </a:p>
          <a:p>
            <a:pPr marL="342900" indent="-342900">
              <a:spcAft>
                <a:spcPts val="600"/>
              </a:spcAft>
              <a:buFont typeface="Wingdings" charset="0"/>
              <a:buChar char="à"/>
            </a:pPr>
            <a:r>
              <a:rPr lang="en-GB" sz="2000" b="1" dirty="0" smtClean="0">
                <a:sym typeface="Wingdings"/>
              </a:rPr>
              <a:t>Structural differences</a:t>
            </a:r>
          </a:p>
          <a:p>
            <a:pPr marL="342900" indent="-342900">
              <a:spcAft>
                <a:spcPts val="600"/>
              </a:spcAft>
              <a:buFont typeface="Wingdings" charset="0"/>
              <a:buChar char="à"/>
            </a:pPr>
            <a:r>
              <a:rPr lang="en-GB" sz="2000" b="1" dirty="0" smtClean="0">
                <a:sym typeface="Wingdings"/>
              </a:rPr>
              <a:t>Therefore economic approach has to be different</a:t>
            </a:r>
          </a:p>
          <a:p>
            <a:pPr marL="342900" indent="-342900">
              <a:spcAft>
                <a:spcPts val="600"/>
              </a:spcAft>
              <a:buFont typeface="Wingdings" charset="0"/>
              <a:buChar char="à"/>
            </a:pPr>
            <a:r>
              <a:rPr lang="en-GB" sz="2000" b="1" dirty="0" smtClean="0">
                <a:sym typeface="Wingdings"/>
              </a:rPr>
              <a:t>Economic transformation </a:t>
            </a:r>
            <a:r>
              <a:rPr lang="en-GB" sz="2000" dirty="0" smtClean="0">
                <a:sym typeface="Wingdings"/>
              </a:rPr>
              <a:t>is needed not just growth (manufacturing, technology) </a:t>
            </a:r>
          </a:p>
          <a:p>
            <a:pPr marL="342900" indent="-342900">
              <a:spcAft>
                <a:spcPts val="600"/>
              </a:spcAft>
              <a:buFont typeface="Wingdings" charset="0"/>
              <a:buChar char="à"/>
            </a:pPr>
            <a:r>
              <a:rPr lang="en-GB" sz="2000" dirty="0" smtClean="0">
                <a:sym typeface="Wingdings"/>
              </a:rPr>
              <a:t>Industrialisation is crucial</a:t>
            </a:r>
          </a:p>
          <a:p>
            <a:pPr>
              <a:spcAft>
                <a:spcPts val="600"/>
              </a:spcAft>
            </a:pPr>
            <a:endParaRPr lang="en-GB" sz="2000" dirty="0" smtClean="0">
              <a:sym typeface="Wingdings"/>
            </a:endParaRPr>
          </a:p>
          <a:p>
            <a:pPr>
              <a:spcAft>
                <a:spcPts val="600"/>
              </a:spcAft>
            </a:pPr>
            <a:r>
              <a:rPr lang="en-GB" sz="2000" dirty="0"/>
              <a:t>Lewis (1954): </a:t>
            </a:r>
            <a:r>
              <a:rPr lang="en-GB" sz="2000" dirty="0" smtClean="0"/>
              <a:t>‘Economic </a:t>
            </a:r>
            <a:r>
              <a:rPr lang="en-GB" sz="2000" dirty="0"/>
              <a:t>Development </a:t>
            </a:r>
            <a:endParaRPr lang="en-GB" sz="2000" dirty="0" smtClean="0"/>
          </a:p>
          <a:p>
            <a:pPr>
              <a:spcAft>
                <a:spcPts val="600"/>
              </a:spcAft>
            </a:pPr>
            <a:r>
              <a:rPr lang="en-GB" sz="2000" dirty="0"/>
              <a:t>w</a:t>
            </a:r>
            <a:r>
              <a:rPr lang="en-GB" sz="2000" dirty="0" smtClean="0"/>
              <a:t>ith Unlimited </a:t>
            </a:r>
            <a:r>
              <a:rPr lang="en-GB" sz="2000" dirty="0"/>
              <a:t>Supplies of </a:t>
            </a:r>
            <a:r>
              <a:rPr lang="en-GB" sz="2000" dirty="0" smtClean="0"/>
              <a:t>Labour’</a:t>
            </a:r>
            <a:endParaRPr lang="en-GB" sz="2000" dirty="0"/>
          </a:p>
          <a:p>
            <a:pPr marL="342900" indent="-342900">
              <a:spcAft>
                <a:spcPts val="600"/>
              </a:spcAft>
              <a:buFont typeface="Wingdings" charset="0"/>
              <a:buChar char="à"/>
            </a:pPr>
            <a:r>
              <a:rPr lang="en-GB" sz="2000" dirty="0" smtClean="0">
                <a:sym typeface="Wingdings"/>
              </a:rPr>
              <a:t>Rejects both neoclassical &amp; Keynesian</a:t>
            </a:r>
          </a:p>
          <a:p>
            <a:pPr>
              <a:spcAft>
                <a:spcPts val="600"/>
              </a:spcAft>
            </a:pPr>
            <a:r>
              <a:rPr lang="en-GB" sz="2000" dirty="0" smtClean="0">
                <a:sym typeface="Wingdings"/>
              </a:rPr>
              <a:t>analysis, advocating return to classical </a:t>
            </a:r>
          </a:p>
          <a:p>
            <a:pPr>
              <a:spcAft>
                <a:spcPts val="600"/>
              </a:spcAft>
            </a:pPr>
            <a:r>
              <a:rPr lang="en-GB" sz="2000" dirty="0" smtClean="0">
                <a:sym typeface="Wingdings"/>
              </a:rPr>
              <a:t>thought </a:t>
            </a:r>
            <a:endParaRPr lang="en-GB" sz="2000" dirty="0">
              <a:sym typeface="Wingdings"/>
            </a:endParaRPr>
          </a:p>
          <a:p>
            <a:pPr>
              <a:spcAft>
                <a:spcPts val="600"/>
              </a:spcAft>
            </a:pPr>
            <a:endParaRPr lang="en-GB" sz="2000" dirty="0" smtClean="0">
              <a:sym typeface="Wingdings"/>
            </a:endParaRPr>
          </a:p>
          <a:p>
            <a:pPr>
              <a:spcAft>
                <a:spcPts val="600"/>
              </a:spcAft>
            </a:pPr>
            <a:endParaRPr lang="en-GB" sz="2000" dirty="0" smtClean="0"/>
          </a:p>
        </p:txBody>
      </p:sp>
      <p:pic>
        <p:nvPicPr>
          <p:cNvPr id="5" name="Bild 4"/>
          <p:cNvPicPr>
            <a:picLocks noChangeAspect="1"/>
          </p:cNvPicPr>
          <p:nvPr/>
        </p:nvPicPr>
        <p:blipFill>
          <a:blip r:embed="rId2"/>
          <a:stretch>
            <a:fillRect/>
          </a:stretch>
        </p:blipFill>
        <p:spPr>
          <a:xfrm>
            <a:off x="5324111" y="4169101"/>
            <a:ext cx="3041960" cy="2534967"/>
          </a:xfrm>
          <a:prstGeom prst="rect">
            <a:avLst/>
          </a:prstGeom>
        </p:spPr>
      </p:pic>
    </p:spTree>
    <p:extLst>
      <p:ext uri="{BB962C8B-B14F-4D97-AF65-F5344CB8AC3E}">
        <p14:creationId xmlns:p14="http://schemas.microsoft.com/office/powerpoint/2010/main" val="129250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09700" y="774700"/>
            <a:ext cx="7137400" cy="457200"/>
          </a:xfrm>
          <a:prstGeom prst="rect">
            <a:avLst/>
          </a:prstGeom>
          <a:noFill/>
        </p:spPr>
        <p:txBody>
          <a:bodyPr wrap="square" rtlCol="0">
            <a:spAutoFit/>
          </a:bodyPr>
          <a:lstStyle/>
          <a:p>
            <a:r>
              <a:rPr lang="en-GB" b="1" dirty="0" smtClean="0"/>
              <a:t>Modernisation theory</a:t>
            </a:r>
            <a:endParaRPr lang="en-GB" b="1" dirty="0"/>
          </a:p>
        </p:txBody>
      </p:sp>
      <p:sp>
        <p:nvSpPr>
          <p:cNvPr id="4" name="Textfeld 3"/>
          <p:cNvSpPr txBox="1"/>
          <p:nvPr/>
        </p:nvSpPr>
        <p:spPr>
          <a:xfrm>
            <a:off x="368300" y="1306951"/>
            <a:ext cx="8547982" cy="3477875"/>
          </a:xfrm>
          <a:prstGeom prst="rect">
            <a:avLst/>
          </a:prstGeom>
          <a:noFill/>
        </p:spPr>
        <p:txBody>
          <a:bodyPr wrap="square" rtlCol="0">
            <a:spAutoFit/>
          </a:bodyPr>
          <a:lstStyle/>
          <a:p>
            <a:pPr>
              <a:spcAft>
                <a:spcPts val="600"/>
              </a:spcAft>
            </a:pPr>
            <a:r>
              <a:rPr lang="en-GB" sz="2000" dirty="0" smtClean="0"/>
              <a:t>Illustration: Lewis model (Lewis’s capitalist nucleus)</a:t>
            </a:r>
          </a:p>
          <a:p>
            <a:pPr>
              <a:spcAft>
                <a:spcPts val="600"/>
              </a:spcAft>
            </a:pPr>
            <a:endParaRPr lang="en-GB" sz="2000" dirty="0"/>
          </a:p>
          <a:p>
            <a:pPr>
              <a:spcAft>
                <a:spcPts val="600"/>
              </a:spcAft>
            </a:pPr>
            <a:endParaRPr lang="en-GB" sz="2000" dirty="0" smtClean="0"/>
          </a:p>
          <a:p>
            <a:pPr>
              <a:spcAft>
                <a:spcPts val="600"/>
              </a:spcAft>
            </a:pPr>
            <a:endParaRPr lang="en-GB" sz="2000" dirty="0"/>
          </a:p>
          <a:p>
            <a:pPr>
              <a:spcAft>
                <a:spcPts val="600"/>
              </a:spcAft>
            </a:pPr>
            <a:endParaRPr lang="en-GB" sz="2000" dirty="0" smtClean="0"/>
          </a:p>
          <a:p>
            <a:pPr>
              <a:spcAft>
                <a:spcPts val="600"/>
              </a:spcAft>
            </a:pPr>
            <a:endParaRPr lang="en-GB" sz="2000" dirty="0"/>
          </a:p>
          <a:p>
            <a:pPr>
              <a:spcAft>
                <a:spcPts val="600"/>
              </a:spcAft>
            </a:pPr>
            <a:endParaRPr lang="en-GB" sz="2000" dirty="0" smtClean="0"/>
          </a:p>
          <a:p>
            <a:pPr>
              <a:spcAft>
                <a:spcPts val="600"/>
              </a:spcAft>
            </a:pPr>
            <a:r>
              <a:rPr lang="en-GB" sz="2000" dirty="0" smtClean="0"/>
              <a:t> </a:t>
            </a:r>
            <a:endParaRPr lang="en-GB" sz="2000" dirty="0" smtClean="0">
              <a:sym typeface="Wingdings"/>
            </a:endParaRPr>
          </a:p>
          <a:p>
            <a:pPr>
              <a:spcAft>
                <a:spcPts val="600"/>
              </a:spcAft>
            </a:pPr>
            <a:endParaRPr lang="en-GB" sz="2000" dirty="0" smtClean="0"/>
          </a:p>
        </p:txBody>
      </p:sp>
      <p:graphicFrame>
        <p:nvGraphicFramePr>
          <p:cNvPr id="3" name="Tabelle 2"/>
          <p:cNvGraphicFramePr>
            <a:graphicFrameLocks noGrp="1"/>
          </p:cNvGraphicFramePr>
          <p:nvPr>
            <p:extLst>
              <p:ext uri="{D42A27DB-BD31-4B8C-83A1-F6EECF244321}">
                <p14:modId xmlns:p14="http://schemas.microsoft.com/office/powerpoint/2010/main" val="3881456721"/>
              </p:ext>
            </p:extLst>
          </p:nvPr>
        </p:nvGraphicFramePr>
        <p:xfrm>
          <a:off x="538826" y="1807486"/>
          <a:ext cx="7902776" cy="1285240"/>
        </p:xfrm>
        <a:graphic>
          <a:graphicData uri="http://schemas.openxmlformats.org/drawingml/2006/table">
            <a:tbl>
              <a:tblPr firstRow="1" bandRow="1">
                <a:tableStyleId>{1E171933-4619-4E11-9A3F-F7608DF75F80}</a:tableStyleId>
              </a:tblPr>
              <a:tblGrid>
                <a:gridCol w="3951388"/>
                <a:gridCol w="3951388"/>
              </a:tblGrid>
              <a:tr h="370840">
                <a:tc>
                  <a:txBody>
                    <a:bodyPr/>
                    <a:lstStyle/>
                    <a:p>
                      <a:pPr algn="ctr"/>
                      <a:r>
                        <a:rPr lang="en-GB" dirty="0" smtClean="0"/>
                        <a:t>Traditional sector</a:t>
                      </a:r>
                      <a:endParaRPr lang="en-GB" dirty="0"/>
                    </a:p>
                  </a:txBody>
                  <a:tcPr/>
                </a:tc>
                <a:tc>
                  <a:txBody>
                    <a:bodyPr/>
                    <a:lstStyle/>
                    <a:p>
                      <a:pPr algn="ctr"/>
                      <a:r>
                        <a:rPr lang="en-GB" dirty="0" smtClean="0"/>
                        <a:t>Modern sector</a:t>
                      </a:r>
                      <a:endParaRPr lang="en-GB" dirty="0"/>
                    </a:p>
                  </a:txBody>
                  <a:tcPr/>
                </a:tc>
              </a:tr>
              <a:tr h="370840">
                <a:tc>
                  <a:txBody>
                    <a:bodyPr/>
                    <a:lstStyle/>
                    <a:p>
                      <a:r>
                        <a:rPr lang="en-GB" dirty="0" smtClean="0"/>
                        <a:t>Subsistence agriculture, services</a:t>
                      </a:r>
                      <a:r>
                        <a:rPr lang="en-GB" baseline="0" dirty="0" smtClean="0"/>
                        <a:t> </a:t>
                      </a:r>
                      <a:endParaRPr lang="en-GB" dirty="0" smtClean="0"/>
                    </a:p>
                    <a:p>
                      <a:r>
                        <a:rPr lang="en-GB" dirty="0" smtClean="0"/>
                        <a:t>Low tech</a:t>
                      </a:r>
                    </a:p>
                    <a:p>
                      <a:r>
                        <a:rPr lang="en-GB" dirty="0" smtClean="0"/>
                        <a:t>Surplus labour</a:t>
                      </a:r>
                      <a:r>
                        <a:rPr lang="en-GB" baseline="0" dirty="0" smtClean="0"/>
                        <a:t> (MPL = 0)</a:t>
                      </a:r>
                      <a:endParaRPr lang="en-GB" dirty="0"/>
                    </a:p>
                  </a:txBody>
                  <a:tcPr/>
                </a:tc>
                <a:tc>
                  <a:txBody>
                    <a:bodyPr/>
                    <a:lstStyle/>
                    <a:p>
                      <a:r>
                        <a:rPr lang="en-GB" dirty="0" smtClean="0"/>
                        <a:t>Capitalist production</a:t>
                      </a:r>
                    </a:p>
                    <a:p>
                      <a:r>
                        <a:rPr lang="en-GB" dirty="0" smtClean="0"/>
                        <a:t>High</a:t>
                      </a:r>
                      <a:r>
                        <a:rPr lang="en-GB" baseline="0" dirty="0" smtClean="0"/>
                        <a:t> tech</a:t>
                      </a:r>
                    </a:p>
                    <a:p>
                      <a:r>
                        <a:rPr lang="en-GB" dirty="0" smtClean="0"/>
                        <a:t>Constraint</a:t>
                      </a:r>
                      <a:r>
                        <a:rPr lang="en-GB" baseline="0" dirty="0" smtClean="0"/>
                        <a:t> by limited saving/capital</a:t>
                      </a:r>
                      <a:endParaRPr lang="en-GB" dirty="0"/>
                    </a:p>
                  </a:txBody>
                  <a:tcPr/>
                </a:tc>
              </a:tr>
            </a:tbl>
          </a:graphicData>
        </a:graphic>
      </p:graphicFrame>
      <p:pic>
        <p:nvPicPr>
          <p:cNvPr id="6" name="Bild 5"/>
          <p:cNvPicPr>
            <a:picLocks noChangeAspect="1"/>
          </p:cNvPicPr>
          <p:nvPr/>
        </p:nvPicPr>
        <p:blipFill rotWithShape="1">
          <a:blip r:embed="rId2"/>
          <a:srcRect b="11409"/>
          <a:stretch/>
        </p:blipFill>
        <p:spPr>
          <a:xfrm>
            <a:off x="5076948" y="3557131"/>
            <a:ext cx="3416300" cy="3082798"/>
          </a:xfrm>
          <a:prstGeom prst="rect">
            <a:avLst/>
          </a:prstGeom>
        </p:spPr>
      </p:pic>
      <p:sp>
        <p:nvSpPr>
          <p:cNvPr id="7" name="Textfeld 6"/>
          <p:cNvSpPr txBox="1"/>
          <p:nvPr/>
        </p:nvSpPr>
        <p:spPr>
          <a:xfrm>
            <a:off x="487508" y="3216414"/>
            <a:ext cx="4503044" cy="3960058"/>
          </a:xfrm>
          <a:prstGeom prst="rect">
            <a:avLst/>
          </a:prstGeom>
          <a:noFill/>
        </p:spPr>
        <p:txBody>
          <a:bodyPr wrap="square" rtlCol="0">
            <a:spAutoFit/>
          </a:bodyPr>
          <a:lstStyle/>
          <a:p>
            <a:pPr>
              <a:lnSpc>
                <a:spcPct val="120000"/>
              </a:lnSpc>
            </a:pPr>
            <a:r>
              <a:rPr lang="en-GB" sz="2000" dirty="0" smtClean="0"/>
              <a:t>Surplus labour in the traditional sector keeps wages low (W)</a:t>
            </a:r>
          </a:p>
          <a:p>
            <a:pPr>
              <a:lnSpc>
                <a:spcPct val="120000"/>
              </a:lnSpc>
            </a:pPr>
            <a:r>
              <a:rPr lang="en-GB" sz="2000" dirty="0" smtClean="0"/>
              <a:t>Allowing capitalists to reinvest their surplus, expanding employment (L)</a:t>
            </a:r>
          </a:p>
          <a:p>
            <a:pPr>
              <a:lnSpc>
                <a:spcPct val="120000"/>
              </a:lnSpc>
            </a:pPr>
            <a:r>
              <a:rPr lang="en-GB" sz="2000" dirty="0" smtClean="0"/>
              <a:t>Lewis turning point: all surplus labour is absorbed</a:t>
            </a:r>
          </a:p>
          <a:p>
            <a:pPr>
              <a:lnSpc>
                <a:spcPct val="120000"/>
              </a:lnSpc>
            </a:pPr>
            <a:endParaRPr lang="en-GB" sz="1000" dirty="0"/>
          </a:p>
          <a:p>
            <a:pPr>
              <a:lnSpc>
                <a:spcPct val="120000"/>
              </a:lnSpc>
            </a:pPr>
            <a:r>
              <a:rPr lang="en-GB" sz="2000" dirty="0" smtClean="0"/>
              <a:t>Hydraulic model of development</a:t>
            </a:r>
          </a:p>
          <a:p>
            <a:pPr>
              <a:lnSpc>
                <a:spcPct val="120000"/>
              </a:lnSpc>
            </a:pPr>
            <a:r>
              <a:rPr lang="en-GB" sz="2000" dirty="0" smtClean="0"/>
              <a:t>Crucially dependent on re-investment &amp; low wages!</a:t>
            </a:r>
          </a:p>
          <a:p>
            <a:pPr>
              <a:lnSpc>
                <a:spcPct val="120000"/>
              </a:lnSpc>
            </a:pPr>
            <a:endParaRPr lang="en-GB" sz="2000" dirty="0"/>
          </a:p>
        </p:txBody>
      </p:sp>
    </p:spTree>
    <p:extLst>
      <p:ext uri="{BB962C8B-B14F-4D97-AF65-F5344CB8AC3E}">
        <p14:creationId xmlns:p14="http://schemas.microsoft.com/office/powerpoint/2010/main" val="16588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Lecture 6_The Great Recession (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66FDAA01719144BFFFD83CB9F35AE9" ma:contentTypeVersion="1" ma:contentTypeDescription="Create a new document." ma:contentTypeScope="" ma:versionID="5b8ccc853ee7bf17fbe7a26ee4f4b612">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7FD513-F19B-42E6-90CC-AD5BC9593854}">
  <ds:schemaRefs>
    <ds:schemaRef ds:uri="http://schemas.microsoft.com/sharepoint/v3/contenttype/forms"/>
  </ds:schemaRefs>
</ds:datastoreItem>
</file>

<file path=customXml/itemProps2.xml><?xml version="1.0" encoding="utf-8"?>
<ds:datastoreItem xmlns:ds="http://schemas.openxmlformats.org/officeDocument/2006/customXml" ds:itemID="{22DE2272-0A29-4B45-B08E-AEAE02227F73}">
  <ds:schemaRefs>
    <ds:schemaRef ds:uri="http://purl.org/dc/elements/1.1/"/>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CA48F45-9AED-4BAE-8EBD-27734DF06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Lecture 6_The Great Recession (1)</Template>
  <TotalTime>125</TotalTime>
  <Words>1818</Words>
  <Application>Microsoft Office PowerPoint</Application>
  <PresentationFormat>On-screen Show (4:3)</PresentationFormat>
  <Paragraphs>364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Lecture 6_The Great Recession (1)</vt:lpstr>
      <vt:lpstr>Development in Post Keynesian and Marxist Theories </vt:lpstr>
      <vt:lpstr>Lecture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Recession</dc:title>
  <dc:creator>Karwowski, Ewa</dc:creator>
  <cp:lastModifiedBy>Karwowski, Ewa M</cp:lastModifiedBy>
  <cp:revision>184</cp:revision>
  <dcterms:created xsi:type="dcterms:W3CDTF">2014-11-10T14:36:38Z</dcterms:created>
  <dcterms:modified xsi:type="dcterms:W3CDTF">2017-07-06T10:55:17Z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0x010100F766FDAA01719144BFFFD83CB9F35AE9</vt:lpwstr>
  </property>
</Properties>
</file>