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436" r:id="rId4"/>
    <p:sldId id="261" r:id="rId5"/>
    <p:sldId id="264" r:id="rId6"/>
    <p:sldId id="265" r:id="rId7"/>
    <p:sldId id="266" r:id="rId8"/>
    <p:sldId id="267" r:id="rId9"/>
    <p:sldId id="268" r:id="rId10"/>
    <p:sldId id="269" r:id="rId11"/>
    <p:sldId id="270" r:id="rId12"/>
    <p:sldId id="271" r:id="rId13"/>
    <p:sldId id="444" r:id="rId14"/>
    <p:sldId id="437" r:id="rId15"/>
    <p:sldId id="439" r:id="rId16"/>
    <p:sldId id="277" r:id="rId17"/>
    <p:sldId id="427" r:id="rId18"/>
    <p:sldId id="429" r:id="rId19"/>
    <p:sldId id="424" r:id="rId20"/>
    <p:sldId id="440" r:id="rId21"/>
    <p:sldId id="442" r:id="rId22"/>
    <p:sldId id="44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EDF91-A70C-FF49-8579-9DBBBB0D3D9F}" v="933" dt="2024-06-20T11:48:58.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79888"/>
  </p:normalViewPr>
  <p:slideViewPr>
    <p:cSldViewPr snapToGrid="0">
      <p:cViewPr varScale="1">
        <p:scale>
          <a:sx n="119" d="100"/>
          <a:sy n="119" d="100"/>
        </p:scale>
        <p:origin x="12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ra Ugurlu" userId="6fb7b38a-5991-4da1-b2c0-00445b0a63f5" providerId="ADAL" clId="{5F31CEE5-1A57-8B40-BD3C-B1541B64844D}"/>
    <pc:docChg chg="undo custSel addSld delSld modSld sldOrd">
      <pc:chgData name="Esra Ugurlu" userId="6fb7b38a-5991-4da1-b2c0-00445b0a63f5" providerId="ADAL" clId="{5F31CEE5-1A57-8B40-BD3C-B1541B64844D}" dt="2023-06-23T08:07:20.514" v="8512" actId="20577"/>
      <pc:docMkLst>
        <pc:docMk/>
      </pc:docMkLst>
      <pc:sldChg chg="modSp mod">
        <pc:chgData name="Esra Ugurlu" userId="6fb7b38a-5991-4da1-b2c0-00445b0a63f5" providerId="ADAL" clId="{5F31CEE5-1A57-8B40-BD3C-B1541B64844D}" dt="2023-06-20T13:55:22.182" v="8087" actId="20577"/>
        <pc:sldMkLst>
          <pc:docMk/>
          <pc:sldMk cId="3514536573" sldId="256"/>
        </pc:sldMkLst>
        <pc:spChg chg="mod">
          <ac:chgData name="Esra Ugurlu" userId="6fb7b38a-5991-4da1-b2c0-00445b0a63f5" providerId="ADAL" clId="{5F31CEE5-1A57-8B40-BD3C-B1541B64844D}" dt="2023-06-20T13:55:22.182" v="8087" actId="20577"/>
          <ac:spMkLst>
            <pc:docMk/>
            <pc:sldMk cId="3514536573" sldId="256"/>
            <ac:spMk id="2" creationId="{6E602FE7-5F6F-15BB-6B89-9AF582F2CE4B}"/>
          </ac:spMkLst>
        </pc:spChg>
        <pc:spChg chg="mod">
          <ac:chgData name="Esra Ugurlu" userId="6fb7b38a-5991-4da1-b2c0-00445b0a63f5" providerId="ADAL" clId="{5F31CEE5-1A57-8B40-BD3C-B1541B64844D}" dt="2023-06-20T13:55:11.902" v="8084" actId="20577"/>
          <ac:spMkLst>
            <pc:docMk/>
            <pc:sldMk cId="3514536573" sldId="256"/>
            <ac:spMk id="3" creationId="{3D37E4B0-F4B1-F6D6-11D4-B35574CE9A39}"/>
          </ac:spMkLst>
        </pc:spChg>
      </pc:sldChg>
      <pc:sldChg chg="modSp mod modNotesTx">
        <pc:chgData name="Esra Ugurlu" userId="6fb7b38a-5991-4da1-b2c0-00445b0a63f5" providerId="ADAL" clId="{5F31CEE5-1A57-8B40-BD3C-B1541B64844D}" dt="2023-06-23T08:06:18.265" v="8424" actId="20577"/>
        <pc:sldMkLst>
          <pc:docMk/>
          <pc:sldMk cId="4211188760" sldId="257"/>
        </pc:sldMkLst>
        <pc:spChg chg="mod">
          <ac:chgData name="Esra Ugurlu" userId="6fb7b38a-5991-4da1-b2c0-00445b0a63f5" providerId="ADAL" clId="{5F31CEE5-1A57-8B40-BD3C-B1541B64844D}" dt="2023-06-20T13:55:35.817" v="8094" actId="20577"/>
          <ac:spMkLst>
            <pc:docMk/>
            <pc:sldMk cId="4211188760" sldId="257"/>
            <ac:spMk id="2" creationId="{B3E7E4E5-A81E-6859-8FEA-10E0B742F66D}"/>
          </ac:spMkLst>
        </pc:spChg>
        <pc:spChg chg="mod">
          <ac:chgData name="Esra Ugurlu" userId="6fb7b38a-5991-4da1-b2c0-00445b0a63f5" providerId="ADAL" clId="{5F31CEE5-1A57-8B40-BD3C-B1541B64844D}" dt="2023-06-20T14:01:18.124" v="8140" actId="20577"/>
          <ac:spMkLst>
            <pc:docMk/>
            <pc:sldMk cId="4211188760" sldId="257"/>
            <ac:spMk id="3" creationId="{84DAF1CB-1499-61A9-1022-934DC224CBE1}"/>
          </ac:spMkLst>
        </pc:spChg>
      </pc:sldChg>
      <pc:sldChg chg="addSp delSp modSp mod modAnim chgLayout modNotesTx">
        <pc:chgData name="Esra Ugurlu" userId="6fb7b38a-5991-4da1-b2c0-00445b0a63f5" providerId="ADAL" clId="{5F31CEE5-1A57-8B40-BD3C-B1541B64844D}" dt="2023-06-18T16:00:21.544" v="7967"/>
        <pc:sldMkLst>
          <pc:docMk/>
          <pc:sldMk cId="290439576" sldId="261"/>
        </pc:sldMkLst>
        <pc:spChg chg="mod ord">
          <ac:chgData name="Esra Ugurlu" userId="6fb7b38a-5991-4da1-b2c0-00445b0a63f5" providerId="ADAL" clId="{5F31CEE5-1A57-8B40-BD3C-B1541B64844D}" dt="2023-06-18T15:52:29.784" v="7939" actId="20577"/>
          <ac:spMkLst>
            <pc:docMk/>
            <pc:sldMk cId="290439576" sldId="261"/>
            <ac:spMk id="2" creationId="{3710D039-C9A2-49C6-F78D-77967092F775}"/>
          </ac:spMkLst>
        </pc:spChg>
        <pc:spChg chg="del mod">
          <ac:chgData name="Esra Ugurlu" userId="6fb7b38a-5991-4da1-b2c0-00445b0a63f5" providerId="ADAL" clId="{5F31CEE5-1A57-8B40-BD3C-B1541B64844D}" dt="2023-06-15T08:06:51.891" v="1967" actId="700"/>
          <ac:spMkLst>
            <pc:docMk/>
            <pc:sldMk cId="290439576" sldId="261"/>
            <ac:spMk id="3" creationId="{3DD94646-D9F4-BF57-C33A-6E708271F623}"/>
          </ac:spMkLst>
        </pc:spChg>
        <pc:spChg chg="add mod ord">
          <ac:chgData name="Esra Ugurlu" userId="6fb7b38a-5991-4da1-b2c0-00445b0a63f5" providerId="ADAL" clId="{5F31CEE5-1A57-8B40-BD3C-B1541B64844D}" dt="2023-06-18T15:59:00.780" v="7964"/>
          <ac:spMkLst>
            <pc:docMk/>
            <pc:sldMk cId="290439576" sldId="261"/>
            <ac:spMk id="4" creationId="{A71077B1-704F-6478-F69E-66ED4EADE6C0}"/>
          </ac:spMkLst>
        </pc:spChg>
      </pc:sldChg>
      <pc:sldChg chg="addSp delSp modSp mod modAnim modNotesTx">
        <pc:chgData name="Esra Ugurlu" userId="6fb7b38a-5991-4da1-b2c0-00445b0a63f5" providerId="ADAL" clId="{5F31CEE5-1A57-8B40-BD3C-B1541B64844D}" dt="2023-06-21T12:55:24.407" v="8423"/>
        <pc:sldMkLst>
          <pc:docMk/>
          <pc:sldMk cId="1980841513" sldId="264"/>
        </pc:sldMkLst>
        <pc:spChg chg="del mod">
          <ac:chgData name="Esra Ugurlu" userId="6fb7b38a-5991-4da1-b2c0-00445b0a63f5" providerId="ADAL" clId="{5F31CEE5-1A57-8B40-BD3C-B1541B64844D}" dt="2023-06-18T14:09:04.593" v="6338" actId="478"/>
          <ac:spMkLst>
            <pc:docMk/>
            <pc:sldMk cId="1980841513" sldId="264"/>
            <ac:spMk id="2" creationId="{128421F0-76AF-F239-2701-451D972BC423}"/>
          </ac:spMkLst>
        </pc:spChg>
        <pc:spChg chg="add del mod">
          <ac:chgData name="Esra Ugurlu" userId="6fb7b38a-5991-4da1-b2c0-00445b0a63f5" providerId="ADAL" clId="{5F31CEE5-1A57-8B40-BD3C-B1541B64844D}" dt="2023-06-18T14:09:07.195" v="6340" actId="478"/>
          <ac:spMkLst>
            <pc:docMk/>
            <pc:sldMk cId="1980841513" sldId="264"/>
            <ac:spMk id="4" creationId="{A0FF91C2-116F-F8AD-9D2F-EA1DF41251E6}"/>
          </ac:spMkLst>
        </pc:spChg>
        <pc:spChg chg="add mod">
          <ac:chgData name="Esra Ugurlu" userId="6fb7b38a-5991-4da1-b2c0-00445b0a63f5" providerId="ADAL" clId="{5F31CEE5-1A57-8B40-BD3C-B1541B64844D}" dt="2023-06-18T15:52:34.397" v="7949" actId="20577"/>
          <ac:spMkLst>
            <pc:docMk/>
            <pc:sldMk cId="1980841513" sldId="264"/>
            <ac:spMk id="5" creationId="{B35CB262-B55D-EF8B-A294-EF081E09CCAE}"/>
          </ac:spMkLst>
        </pc:spChg>
        <pc:spChg chg="mod">
          <ac:chgData name="Esra Ugurlu" userId="6fb7b38a-5991-4da1-b2c0-00445b0a63f5" providerId="ADAL" clId="{5F31CEE5-1A57-8B40-BD3C-B1541B64844D}" dt="2023-06-15T08:32:37.091" v="2190" actId="113"/>
          <ac:spMkLst>
            <pc:docMk/>
            <pc:sldMk cId="1980841513" sldId="264"/>
            <ac:spMk id="7" creationId="{F57958B3-0845-CC14-9755-F05B7BF40131}"/>
          </ac:spMkLst>
        </pc:spChg>
        <pc:spChg chg="mod">
          <ac:chgData name="Esra Ugurlu" userId="6fb7b38a-5991-4da1-b2c0-00445b0a63f5" providerId="ADAL" clId="{5F31CEE5-1A57-8B40-BD3C-B1541B64844D}" dt="2023-06-15T08:21:51.791" v="2168" actId="1076"/>
          <ac:spMkLst>
            <pc:docMk/>
            <pc:sldMk cId="1980841513" sldId="264"/>
            <ac:spMk id="13" creationId="{E2004BF5-2D60-31DA-0069-E8E8BA80B764}"/>
          </ac:spMkLst>
        </pc:spChg>
        <pc:picChg chg="mod">
          <ac:chgData name="Esra Ugurlu" userId="6fb7b38a-5991-4da1-b2c0-00445b0a63f5" providerId="ADAL" clId="{5F31CEE5-1A57-8B40-BD3C-B1541B64844D}" dt="2023-06-15T08:23:13.618" v="2177" actId="1076"/>
          <ac:picMkLst>
            <pc:docMk/>
            <pc:sldMk cId="1980841513" sldId="264"/>
            <ac:picMk id="8" creationId="{B8D8D3F5-6932-B9F3-ABEF-178CB79C942D}"/>
          </ac:picMkLst>
        </pc:picChg>
        <pc:picChg chg="mod">
          <ac:chgData name="Esra Ugurlu" userId="6fb7b38a-5991-4da1-b2c0-00445b0a63f5" providerId="ADAL" clId="{5F31CEE5-1A57-8B40-BD3C-B1541B64844D}" dt="2023-06-15T08:22:59.151" v="2172" actId="1076"/>
          <ac:picMkLst>
            <pc:docMk/>
            <pc:sldMk cId="1980841513" sldId="264"/>
            <ac:picMk id="11" creationId="{263B248B-3772-88CA-9D67-6BED5F0C1161}"/>
          </ac:picMkLst>
        </pc:picChg>
      </pc:sldChg>
      <pc:sldChg chg="modSp mod modAnim modNotesTx">
        <pc:chgData name="Esra Ugurlu" userId="6fb7b38a-5991-4da1-b2c0-00445b0a63f5" providerId="ADAL" clId="{5F31CEE5-1A57-8B40-BD3C-B1541B64844D}" dt="2023-06-23T08:07:20.514" v="8512" actId="20577"/>
        <pc:sldMkLst>
          <pc:docMk/>
          <pc:sldMk cId="464842277" sldId="265"/>
        </pc:sldMkLst>
        <pc:spChg chg="mod">
          <ac:chgData name="Esra Ugurlu" userId="6fb7b38a-5991-4da1-b2c0-00445b0a63f5" providerId="ADAL" clId="{5F31CEE5-1A57-8B40-BD3C-B1541B64844D}" dt="2023-06-18T14:11:50.345" v="6428" actId="404"/>
          <ac:spMkLst>
            <pc:docMk/>
            <pc:sldMk cId="464842277" sldId="265"/>
            <ac:spMk id="2" creationId="{53158A0F-5A66-5B32-4935-B7BCD7386F47}"/>
          </ac:spMkLst>
        </pc:spChg>
        <pc:spChg chg="mod">
          <ac:chgData name="Esra Ugurlu" userId="6fb7b38a-5991-4da1-b2c0-00445b0a63f5" providerId="ADAL" clId="{5F31CEE5-1A57-8B40-BD3C-B1541B64844D}" dt="2023-06-21T09:17:56.978" v="8159" actId="15405"/>
          <ac:spMkLst>
            <pc:docMk/>
            <pc:sldMk cId="464842277" sldId="265"/>
            <ac:spMk id="3" creationId="{7DF8FC39-D078-1AA2-149E-636C9A4FE260}"/>
          </ac:spMkLst>
        </pc:spChg>
      </pc:sldChg>
      <pc:sldChg chg="modSp mod modAnim">
        <pc:chgData name="Esra Ugurlu" userId="6fb7b38a-5991-4da1-b2c0-00445b0a63f5" providerId="ADAL" clId="{5F31CEE5-1A57-8B40-BD3C-B1541B64844D}" dt="2023-06-20T14:45:57.493" v="8158"/>
        <pc:sldMkLst>
          <pc:docMk/>
          <pc:sldMk cId="2771112188" sldId="266"/>
        </pc:sldMkLst>
        <pc:spChg chg="mod">
          <ac:chgData name="Esra Ugurlu" userId="6fb7b38a-5991-4da1-b2c0-00445b0a63f5" providerId="ADAL" clId="{5F31CEE5-1A57-8B40-BD3C-B1541B64844D}" dt="2023-06-18T14:11:45.795" v="6427" actId="404"/>
          <ac:spMkLst>
            <pc:docMk/>
            <pc:sldMk cId="2771112188" sldId="266"/>
            <ac:spMk id="2" creationId="{D6C03D81-4398-B5DF-3B25-0E0294E0C762}"/>
          </ac:spMkLst>
        </pc:spChg>
        <pc:spChg chg="mod">
          <ac:chgData name="Esra Ugurlu" userId="6fb7b38a-5991-4da1-b2c0-00445b0a63f5" providerId="ADAL" clId="{5F31CEE5-1A57-8B40-BD3C-B1541B64844D}" dt="2023-06-15T09:14:48.204" v="2223" actId="113"/>
          <ac:spMkLst>
            <pc:docMk/>
            <pc:sldMk cId="2771112188" sldId="266"/>
            <ac:spMk id="3" creationId="{0CF4F804-30CD-ABD0-DA40-976EB35B2D1C}"/>
          </ac:spMkLst>
        </pc:spChg>
      </pc:sldChg>
      <pc:sldChg chg="modSp mod modNotesTx">
        <pc:chgData name="Esra Ugurlu" userId="6fb7b38a-5991-4da1-b2c0-00445b0a63f5" providerId="ADAL" clId="{5F31CEE5-1A57-8B40-BD3C-B1541B64844D}" dt="2023-06-21T09:30:45.345" v="8207" actId="1076"/>
        <pc:sldMkLst>
          <pc:docMk/>
          <pc:sldMk cId="1539526652" sldId="267"/>
        </pc:sldMkLst>
        <pc:spChg chg="mod">
          <ac:chgData name="Esra Ugurlu" userId="6fb7b38a-5991-4da1-b2c0-00445b0a63f5" providerId="ADAL" clId="{5F31CEE5-1A57-8B40-BD3C-B1541B64844D}" dt="2023-06-18T14:11:54.199" v="6429" actId="404"/>
          <ac:spMkLst>
            <pc:docMk/>
            <pc:sldMk cId="1539526652" sldId="267"/>
            <ac:spMk id="2" creationId="{9748D572-D3C5-2D09-D993-21893847D2FE}"/>
          </ac:spMkLst>
        </pc:spChg>
        <pc:spChg chg="mod">
          <ac:chgData name="Esra Ugurlu" userId="6fb7b38a-5991-4da1-b2c0-00445b0a63f5" providerId="ADAL" clId="{5F31CEE5-1A57-8B40-BD3C-B1541B64844D}" dt="2023-06-21T09:30:40.952" v="8206" actId="20577"/>
          <ac:spMkLst>
            <pc:docMk/>
            <pc:sldMk cId="1539526652" sldId="267"/>
            <ac:spMk id="3" creationId="{C9195B6B-55E5-D754-DC0B-52ADAB8BBF97}"/>
          </ac:spMkLst>
        </pc:spChg>
        <pc:spChg chg="mod">
          <ac:chgData name="Esra Ugurlu" userId="6fb7b38a-5991-4da1-b2c0-00445b0a63f5" providerId="ADAL" clId="{5F31CEE5-1A57-8B40-BD3C-B1541B64844D}" dt="2023-06-21T09:30:45.345" v="8207" actId="1076"/>
          <ac:spMkLst>
            <pc:docMk/>
            <pc:sldMk cId="1539526652" sldId="267"/>
            <ac:spMk id="4" creationId="{3E7F5784-C440-4E4F-1BEC-59FA66836DCC}"/>
          </ac:spMkLst>
        </pc:spChg>
        <pc:spChg chg="mod">
          <ac:chgData name="Esra Ugurlu" userId="6fb7b38a-5991-4da1-b2c0-00445b0a63f5" providerId="ADAL" clId="{5F31CEE5-1A57-8B40-BD3C-B1541B64844D}" dt="2023-06-21T09:29:30.616" v="8174" actId="1076"/>
          <ac:spMkLst>
            <pc:docMk/>
            <pc:sldMk cId="1539526652" sldId="267"/>
            <ac:spMk id="5" creationId="{229A6653-3B56-189B-650C-524CE43BBBB7}"/>
          </ac:spMkLst>
        </pc:spChg>
      </pc:sldChg>
      <pc:sldChg chg="modSp mod modAnim modNotesTx">
        <pc:chgData name="Esra Ugurlu" userId="6fb7b38a-5991-4da1-b2c0-00445b0a63f5" providerId="ADAL" clId="{5F31CEE5-1A57-8B40-BD3C-B1541B64844D}" dt="2023-06-18T14:11:58.578" v="6430" actId="404"/>
        <pc:sldMkLst>
          <pc:docMk/>
          <pc:sldMk cId="2379248089" sldId="268"/>
        </pc:sldMkLst>
        <pc:spChg chg="mod">
          <ac:chgData name="Esra Ugurlu" userId="6fb7b38a-5991-4da1-b2c0-00445b0a63f5" providerId="ADAL" clId="{5F31CEE5-1A57-8B40-BD3C-B1541B64844D}" dt="2023-06-18T14:11:58.578" v="6430" actId="404"/>
          <ac:spMkLst>
            <pc:docMk/>
            <pc:sldMk cId="2379248089" sldId="268"/>
            <ac:spMk id="2" creationId="{2DDBAE4A-0895-ADCE-CB09-1965921FC3F1}"/>
          </ac:spMkLst>
        </pc:spChg>
        <pc:spChg chg="mod">
          <ac:chgData name="Esra Ugurlu" userId="6fb7b38a-5991-4da1-b2c0-00445b0a63f5" providerId="ADAL" clId="{5F31CEE5-1A57-8B40-BD3C-B1541B64844D}" dt="2023-06-18T14:02:37.728" v="6093" actId="27636"/>
          <ac:spMkLst>
            <pc:docMk/>
            <pc:sldMk cId="2379248089" sldId="268"/>
            <ac:spMk id="3" creationId="{C89C1684-A8FA-4B7E-4EEA-5B5513168238}"/>
          </ac:spMkLst>
        </pc:spChg>
      </pc:sldChg>
      <pc:sldChg chg="modSp mod modAnim modNotesTx">
        <pc:chgData name="Esra Ugurlu" userId="6fb7b38a-5991-4da1-b2c0-00445b0a63f5" providerId="ADAL" clId="{5F31CEE5-1A57-8B40-BD3C-B1541B64844D}" dt="2023-06-21T09:38:18.715" v="8240" actId="20577"/>
        <pc:sldMkLst>
          <pc:docMk/>
          <pc:sldMk cId="3465692418" sldId="269"/>
        </pc:sldMkLst>
        <pc:spChg chg="mod">
          <ac:chgData name="Esra Ugurlu" userId="6fb7b38a-5991-4da1-b2c0-00445b0a63f5" providerId="ADAL" clId="{5F31CEE5-1A57-8B40-BD3C-B1541B64844D}" dt="2023-06-18T14:12:23.507" v="6434" actId="404"/>
          <ac:spMkLst>
            <pc:docMk/>
            <pc:sldMk cId="3465692418" sldId="269"/>
            <ac:spMk id="2" creationId="{2DDBAE4A-0895-ADCE-CB09-1965921FC3F1}"/>
          </ac:spMkLst>
        </pc:spChg>
        <pc:spChg chg="mod">
          <ac:chgData name="Esra Ugurlu" userId="6fb7b38a-5991-4da1-b2c0-00445b0a63f5" providerId="ADAL" clId="{5F31CEE5-1A57-8B40-BD3C-B1541B64844D}" dt="2023-06-21T09:38:18.715" v="8240" actId="20577"/>
          <ac:spMkLst>
            <pc:docMk/>
            <pc:sldMk cId="3465692418" sldId="269"/>
            <ac:spMk id="3" creationId="{C89C1684-A8FA-4B7E-4EEA-5B5513168238}"/>
          </ac:spMkLst>
        </pc:spChg>
      </pc:sldChg>
      <pc:sldChg chg="modSp mod modNotesTx">
        <pc:chgData name="Esra Ugurlu" userId="6fb7b38a-5991-4da1-b2c0-00445b0a63f5" providerId="ADAL" clId="{5F31CEE5-1A57-8B40-BD3C-B1541B64844D}" dt="2023-06-20T13:58:52.184" v="8118" actId="20577"/>
        <pc:sldMkLst>
          <pc:docMk/>
          <pc:sldMk cId="3740322698" sldId="270"/>
        </pc:sldMkLst>
        <pc:spChg chg="mod">
          <ac:chgData name="Esra Ugurlu" userId="6fb7b38a-5991-4da1-b2c0-00445b0a63f5" providerId="ADAL" clId="{5F31CEE5-1A57-8B40-BD3C-B1541B64844D}" dt="2023-06-18T14:12:28.498" v="6435" actId="404"/>
          <ac:spMkLst>
            <pc:docMk/>
            <pc:sldMk cId="3740322698" sldId="270"/>
            <ac:spMk id="2" creationId="{4EE09CFC-9536-5E01-3E65-0E979ED2F04C}"/>
          </ac:spMkLst>
        </pc:spChg>
        <pc:spChg chg="mod">
          <ac:chgData name="Esra Ugurlu" userId="6fb7b38a-5991-4da1-b2c0-00445b0a63f5" providerId="ADAL" clId="{5F31CEE5-1A57-8B40-BD3C-B1541B64844D}" dt="2023-06-20T13:58:52.184" v="8118" actId="20577"/>
          <ac:spMkLst>
            <pc:docMk/>
            <pc:sldMk cId="3740322698" sldId="270"/>
            <ac:spMk id="3" creationId="{1DD2A85F-1570-E6E5-F7AC-12A7F39CD15F}"/>
          </ac:spMkLst>
        </pc:spChg>
      </pc:sldChg>
      <pc:sldChg chg="modSp mod modAnim modNotesTx">
        <pc:chgData name="Esra Ugurlu" userId="6fb7b38a-5991-4da1-b2c0-00445b0a63f5" providerId="ADAL" clId="{5F31CEE5-1A57-8B40-BD3C-B1541B64844D}" dt="2023-06-21T09:49:16.310" v="8241"/>
        <pc:sldMkLst>
          <pc:docMk/>
          <pc:sldMk cId="4274229309" sldId="271"/>
        </pc:sldMkLst>
        <pc:spChg chg="mod">
          <ac:chgData name="Esra Ugurlu" userId="6fb7b38a-5991-4da1-b2c0-00445b0a63f5" providerId="ADAL" clId="{5F31CEE5-1A57-8B40-BD3C-B1541B64844D}" dt="2023-06-18T15:47:13.484" v="7627" actId="20577"/>
          <ac:spMkLst>
            <pc:docMk/>
            <pc:sldMk cId="4274229309" sldId="271"/>
            <ac:spMk id="2" creationId="{41D42324-F008-2EE0-2B21-E7F43EFF8B41}"/>
          </ac:spMkLst>
        </pc:spChg>
        <pc:spChg chg="mod">
          <ac:chgData name="Esra Ugurlu" userId="6fb7b38a-5991-4da1-b2c0-00445b0a63f5" providerId="ADAL" clId="{5F31CEE5-1A57-8B40-BD3C-B1541B64844D}" dt="2023-06-20T13:59:07.067" v="8119" actId="255"/>
          <ac:spMkLst>
            <pc:docMk/>
            <pc:sldMk cId="4274229309" sldId="271"/>
            <ac:spMk id="3" creationId="{E59071A6-53CA-58C6-70C9-4E299761AA6A}"/>
          </ac:spMkLst>
        </pc:spChg>
      </pc:sldChg>
      <pc:sldChg chg="del">
        <pc:chgData name="Esra Ugurlu" userId="6fb7b38a-5991-4da1-b2c0-00445b0a63f5" providerId="ADAL" clId="{5F31CEE5-1A57-8B40-BD3C-B1541B64844D}" dt="2023-06-15T14:12:11.220" v="2468" actId="2696"/>
        <pc:sldMkLst>
          <pc:docMk/>
          <pc:sldMk cId="440225979" sldId="272"/>
        </pc:sldMkLst>
      </pc:sldChg>
      <pc:sldChg chg="del">
        <pc:chgData name="Esra Ugurlu" userId="6fb7b38a-5991-4da1-b2c0-00445b0a63f5" providerId="ADAL" clId="{5F31CEE5-1A57-8B40-BD3C-B1541B64844D}" dt="2023-06-18T13:25:14.938" v="5404" actId="2696"/>
        <pc:sldMkLst>
          <pc:docMk/>
          <pc:sldMk cId="914475646" sldId="273"/>
        </pc:sldMkLst>
      </pc:sldChg>
      <pc:sldChg chg="modSp mod modAnim modNotesTx">
        <pc:chgData name="Esra Ugurlu" userId="6fb7b38a-5991-4da1-b2c0-00445b0a63f5" providerId="ADAL" clId="{5F31CEE5-1A57-8B40-BD3C-B1541B64844D}" dt="2023-06-23T08:07:10.537" v="8511" actId="20577"/>
        <pc:sldMkLst>
          <pc:docMk/>
          <pc:sldMk cId="2319209581" sldId="277"/>
        </pc:sldMkLst>
        <pc:spChg chg="mod">
          <ac:chgData name="Esra Ugurlu" userId="6fb7b38a-5991-4da1-b2c0-00445b0a63f5" providerId="ADAL" clId="{5F31CEE5-1A57-8B40-BD3C-B1541B64844D}" dt="2023-06-20T13:59:51.596" v="8122" actId="1076"/>
          <ac:spMkLst>
            <pc:docMk/>
            <pc:sldMk cId="2319209581" sldId="277"/>
            <ac:spMk id="2" creationId="{9CA19452-9DC8-0FC1-DA21-534F98F4F33D}"/>
          </ac:spMkLst>
        </pc:spChg>
        <pc:spChg chg="mod">
          <ac:chgData name="Esra Ugurlu" userId="6fb7b38a-5991-4da1-b2c0-00445b0a63f5" providerId="ADAL" clId="{5F31CEE5-1A57-8B40-BD3C-B1541B64844D}" dt="2023-06-16T09:40:56.057" v="3210" actId="1076"/>
          <ac:spMkLst>
            <pc:docMk/>
            <pc:sldMk cId="2319209581" sldId="277"/>
            <ac:spMk id="3" creationId="{22ABBE17-72A1-B2DD-14F0-A3B5CC946421}"/>
          </ac:spMkLst>
        </pc:spChg>
        <pc:spChg chg="mod">
          <ac:chgData name="Esra Ugurlu" userId="6fb7b38a-5991-4da1-b2c0-00445b0a63f5" providerId="ADAL" clId="{5F31CEE5-1A57-8B40-BD3C-B1541B64844D}" dt="2023-06-18T17:21:21.293" v="8043" actId="1582"/>
          <ac:spMkLst>
            <pc:docMk/>
            <pc:sldMk cId="2319209581" sldId="277"/>
            <ac:spMk id="10" creationId="{48F15DEF-81BC-A2B3-CBBD-9696BC7AF9AF}"/>
          </ac:spMkLst>
        </pc:spChg>
        <pc:spChg chg="mod">
          <ac:chgData name="Esra Ugurlu" userId="6fb7b38a-5991-4da1-b2c0-00445b0a63f5" providerId="ADAL" clId="{5F31CEE5-1A57-8B40-BD3C-B1541B64844D}" dt="2023-06-16T09:40:48.497" v="3208" actId="1076"/>
          <ac:spMkLst>
            <pc:docMk/>
            <pc:sldMk cId="2319209581" sldId="277"/>
            <ac:spMk id="11" creationId="{AD8D2E80-0387-12AE-2407-99C451E5F1AC}"/>
          </ac:spMkLst>
        </pc:spChg>
        <pc:spChg chg="mod">
          <ac:chgData name="Esra Ugurlu" userId="6fb7b38a-5991-4da1-b2c0-00445b0a63f5" providerId="ADAL" clId="{5F31CEE5-1A57-8B40-BD3C-B1541B64844D}" dt="2023-06-16T09:40:41.398" v="3206" actId="1076"/>
          <ac:spMkLst>
            <pc:docMk/>
            <pc:sldMk cId="2319209581" sldId="277"/>
            <ac:spMk id="12" creationId="{8CF2464D-E94B-7420-67C6-DECD8F55E076}"/>
          </ac:spMkLst>
        </pc:spChg>
        <pc:picChg chg="mod">
          <ac:chgData name="Esra Ugurlu" userId="6fb7b38a-5991-4da1-b2c0-00445b0a63f5" providerId="ADAL" clId="{5F31CEE5-1A57-8B40-BD3C-B1541B64844D}" dt="2023-06-16T09:40:44.798" v="3207" actId="1076"/>
          <ac:picMkLst>
            <pc:docMk/>
            <pc:sldMk cId="2319209581" sldId="277"/>
            <ac:picMk id="9" creationId="{B512383B-98D6-305D-B57E-F103D7DC1ED9}"/>
          </ac:picMkLst>
        </pc:picChg>
      </pc:sldChg>
      <pc:sldChg chg="del ord">
        <pc:chgData name="Esra Ugurlu" userId="6fb7b38a-5991-4da1-b2c0-00445b0a63f5" providerId="ADAL" clId="{5F31CEE5-1A57-8B40-BD3C-B1541B64844D}" dt="2023-06-18T13:26:06.842" v="5426" actId="2696"/>
        <pc:sldMkLst>
          <pc:docMk/>
          <pc:sldMk cId="2078631243" sldId="289"/>
        </pc:sldMkLst>
      </pc:sldChg>
      <pc:sldChg chg="modSp mod">
        <pc:chgData name="Esra Ugurlu" userId="6fb7b38a-5991-4da1-b2c0-00445b0a63f5" providerId="ADAL" clId="{5F31CEE5-1A57-8B40-BD3C-B1541B64844D}" dt="2023-06-18T14:16:57.357" v="6704" actId="14100"/>
        <pc:sldMkLst>
          <pc:docMk/>
          <pc:sldMk cId="2117057654" sldId="424"/>
        </pc:sldMkLst>
        <pc:spChg chg="mod">
          <ac:chgData name="Esra Ugurlu" userId="6fb7b38a-5991-4da1-b2c0-00445b0a63f5" providerId="ADAL" clId="{5F31CEE5-1A57-8B40-BD3C-B1541B64844D}" dt="2023-06-18T14:16:57.357" v="6704" actId="14100"/>
          <ac:spMkLst>
            <pc:docMk/>
            <pc:sldMk cId="2117057654" sldId="424"/>
            <ac:spMk id="2" creationId="{B0AD0BD9-D333-7F72-7822-9941C16952A8}"/>
          </ac:spMkLst>
        </pc:spChg>
        <pc:graphicFrameChg chg="mod modGraphic">
          <ac:chgData name="Esra Ugurlu" userId="6fb7b38a-5991-4da1-b2c0-00445b0a63f5" providerId="ADAL" clId="{5F31CEE5-1A57-8B40-BD3C-B1541B64844D}" dt="2023-06-18T14:07:52.210" v="6311" actId="2711"/>
          <ac:graphicFrameMkLst>
            <pc:docMk/>
            <pc:sldMk cId="2117057654" sldId="424"/>
            <ac:graphicFrameMk id="4" creationId="{67DF6EA0-AB3A-AA6E-DAF9-DBD9E298D30C}"/>
          </ac:graphicFrameMkLst>
        </pc:graphicFrameChg>
      </pc:sldChg>
      <pc:sldChg chg="del">
        <pc:chgData name="Esra Ugurlu" userId="6fb7b38a-5991-4da1-b2c0-00445b0a63f5" providerId="ADAL" clId="{5F31CEE5-1A57-8B40-BD3C-B1541B64844D}" dt="2023-06-16T09:39:46.076" v="3086" actId="2696"/>
        <pc:sldMkLst>
          <pc:docMk/>
          <pc:sldMk cId="3651455564" sldId="425"/>
        </pc:sldMkLst>
      </pc:sldChg>
      <pc:sldChg chg="add del">
        <pc:chgData name="Esra Ugurlu" userId="6fb7b38a-5991-4da1-b2c0-00445b0a63f5" providerId="ADAL" clId="{5F31CEE5-1A57-8B40-BD3C-B1541B64844D}" dt="2023-06-15T08:20:32.622" v="2141" actId="2696"/>
        <pc:sldMkLst>
          <pc:docMk/>
          <pc:sldMk cId="2904423587" sldId="426"/>
        </pc:sldMkLst>
      </pc:sldChg>
      <pc:sldChg chg="modSp add del mod">
        <pc:chgData name="Esra Ugurlu" userId="6fb7b38a-5991-4da1-b2c0-00445b0a63f5" providerId="ADAL" clId="{5F31CEE5-1A57-8B40-BD3C-B1541B64844D}" dt="2023-06-18T14:13:57.773" v="6458" actId="2696"/>
        <pc:sldMkLst>
          <pc:docMk/>
          <pc:sldMk cId="3943979234" sldId="426"/>
        </pc:sldMkLst>
        <pc:spChg chg="mod">
          <ac:chgData name="Esra Ugurlu" userId="6fb7b38a-5991-4da1-b2c0-00445b0a63f5" providerId="ADAL" clId="{5F31CEE5-1A57-8B40-BD3C-B1541B64844D}" dt="2023-06-18T14:13:53.993" v="6456" actId="21"/>
          <ac:spMkLst>
            <pc:docMk/>
            <pc:sldMk cId="3943979234" sldId="426"/>
            <ac:spMk id="2" creationId="{41D42324-F008-2EE0-2B21-E7F43EFF8B41}"/>
          </ac:spMkLst>
        </pc:spChg>
        <pc:spChg chg="mod">
          <ac:chgData name="Esra Ugurlu" userId="6fb7b38a-5991-4da1-b2c0-00445b0a63f5" providerId="ADAL" clId="{5F31CEE5-1A57-8B40-BD3C-B1541B64844D}" dt="2023-06-18T14:13:27.013" v="6450" actId="27636"/>
          <ac:spMkLst>
            <pc:docMk/>
            <pc:sldMk cId="3943979234" sldId="426"/>
            <ac:spMk id="3" creationId="{E59071A6-53CA-58C6-70C9-4E299761AA6A}"/>
          </ac:spMkLst>
        </pc:spChg>
      </pc:sldChg>
      <pc:sldChg chg="modSp new mod modAnim modNotesTx">
        <pc:chgData name="Esra Ugurlu" userId="6fb7b38a-5991-4da1-b2c0-00445b0a63f5" providerId="ADAL" clId="{5F31CEE5-1A57-8B40-BD3C-B1541B64844D}" dt="2023-06-21T10:07:40.355" v="8259" actId="20577"/>
        <pc:sldMkLst>
          <pc:docMk/>
          <pc:sldMk cId="1189016303" sldId="427"/>
        </pc:sldMkLst>
        <pc:spChg chg="mod">
          <ac:chgData name="Esra Ugurlu" userId="6fb7b38a-5991-4da1-b2c0-00445b0a63f5" providerId="ADAL" clId="{5F31CEE5-1A57-8B40-BD3C-B1541B64844D}" dt="2023-06-18T14:15:17.108" v="6618" actId="404"/>
          <ac:spMkLst>
            <pc:docMk/>
            <pc:sldMk cId="1189016303" sldId="427"/>
            <ac:spMk id="2" creationId="{84F3498F-2F80-2E8A-A020-0E1971823B52}"/>
          </ac:spMkLst>
        </pc:spChg>
        <pc:spChg chg="mod">
          <ac:chgData name="Esra Ugurlu" userId="6fb7b38a-5991-4da1-b2c0-00445b0a63f5" providerId="ADAL" clId="{5F31CEE5-1A57-8B40-BD3C-B1541B64844D}" dt="2023-06-21T10:07:40.355" v="8259" actId="20577"/>
          <ac:spMkLst>
            <pc:docMk/>
            <pc:sldMk cId="1189016303" sldId="427"/>
            <ac:spMk id="3" creationId="{04014588-AB92-4259-D6A8-577A8DD1787E}"/>
          </ac:spMkLst>
        </pc:spChg>
      </pc:sldChg>
      <pc:sldChg chg="addSp delSp modSp new del mod setBg">
        <pc:chgData name="Esra Ugurlu" userId="6fb7b38a-5991-4da1-b2c0-00445b0a63f5" providerId="ADAL" clId="{5F31CEE5-1A57-8B40-BD3C-B1541B64844D}" dt="2023-06-18T17:38:42.718" v="8053" actId="2696"/>
        <pc:sldMkLst>
          <pc:docMk/>
          <pc:sldMk cId="797017970" sldId="428"/>
        </pc:sldMkLst>
        <pc:spChg chg="mod">
          <ac:chgData name="Esra Ugurlu" userId="6fb7b38a-5991-4da1-b2c0-00445b0a63f5" providerId="ADAL" clId="{5F31CEE5-1A57-8B40-BD3C-B1541B64844D}" dt="2023-06-18T14:11:01.425" v="6419" actId="20577"/>
          <ac:spMkLst>
            <pc:docMk/>
            <pc:sldMk cId="797017970" sldId="428"/>
            <ac:spMk id="2" creationId="{A8B23359-316F-E22F-2B44-494FD032EF10}"/>
          </ac:spMkLst>
        </pc:spChg>
        <pc:spChg chg="del">
          <ac:chgData name="Esra Ugurlu" userId="6fb7b38a-5991-4da1-b2c0-00445b0a63f5" providerId="ADAL" clId="{5F31CEE5-1A57-8B40-BD3C-B1541B64844D}" dt="2023-06-16T10:15:57.534" v="3900"/>
          <ac:spMkLst>
            <pc:docMk/>
            <pc:sldMk cId="797017970" sldId="428"/>
            <ac:spMk id="3" creationId="{A4B5D34D-C684-7973-AA91-4DB0DA9E23D0}"/>
          </ac:spMkLst>
        </pc:spChg>
        <pc:spChg chg="add mod">
          <ac:chgData name="Esra Ugurlu" userId="6fb7b38a-5991-4da1-b2c0-00445b0a63f5" providerId="ADAL" clId="{5F31CEE5-1A57-8B40-BD3C-B1541B64844D}" dt="2023-06-16T10:20:57.141" v="4239" actId="20577"/>
          <ac:spMkLst>
            <pc:docMk/>
            <pc:sldMk cId="797017970" sldId="428"/>
            <ac:spMk id="7" creationId="{C8977E2A-14F6-4FE2-3983-01A2863B8CBF}"/>
          </ac:spMkLst>
        </pc:spChg>
        <pc:spChg chg="add mod">
          <ac:chgData name="Esra Ugurlu" userId="6fb7b38a-5991-4da1-b2c0-00445b0a63f5" providerId="ADAL" clId="{5F31CEE5-1A57-8B40-BD3C-B1541B64844D}" dt="2023-06-16T10:21:26.348" v="4250" actId="20577"/>
          <ac:spMkLst>
            <pc:docMk/>
            <pc:sldMk cId="797017970" sldId="428"/>
            <ac:spMk id="9" creationId="{C9EA7F74-E99A-61ED-74C7-6FE22505E38E}"/>
          </ac:spMkLst>
        </pc:spChg>
        <pc:spChg chg="add del">
          <ac:chgData name="Esra Ugurlu" userId="6fb7b38a-5991-4da1-b2c0-00445b0a63f5" providerId="ADAL" clId="{5F31CEE5-1A57-8B40-BD3C-B1541B64844D}" dt="2023-06-16T10:16:19.341" v="3905" actId="26606"/>
          <ac:spMkLst>
            <pc:docMk/>
            <pc:sldMk cId="797017970" sldId="428"/>
            <ac:spMk id="12" creationId="{92468898-5A6E-4D55-85EC-308E785EE06C}"/>
          </ac:spMkLst>
        </pc:spChg>
        <pc:spChg chg="add del">
          <ac:chgData name="Esra Ugurlu" userId="6fb7b38a-5991-4da1-b2c0-00445b0a63f5" providerId="ADAL" clId="{5F31CEE5-1A57-8B40-BD3C-B1541B64844D}" dt="2023-06-16T10:16:19.341" v="3905" actId="26606"/>
          <ac:spMkLst>
            <pc:docMk/>
            <pc:sldMk cId="797017970" sldId="428"/>
            <ac:spMk id="14" creationId="{3E23A947-2D45-4208-AE2B-64948C87A3EB}"/>
          </ac:spMkLst>
        </pc:spChg>
        <pc:spChg chg="add del">
          <ac:chgData name="Esra Ugurlu" userId="6fb7b38a-5991-4da1-b2c0-00445b0a63f5" providerId="ADAL" clId="{5F31CEE5-1A57-8B40-BD3C-B1541B64844D}" dt="2023-06-16T10:16:19.341" v="3905" actId="26606"/>
          <ac:spMkLst>
            <pc:docMk/>
            <pc:sldMk cId="797017970" sldId="428"/>
            <ac:spMk id="16" creationId="{E5BBB0F9-6A59-4D02-A9C7-A2D6516684CE}"/>
          </ac:spMkLst>
        </pc:spChg>
        <pc:spChg chg="add del">
          <ac:chgData name="Esra Ugurlu" userId="6fb7b38a-5991-4da1-b2c0-00445b0a63f5" providerId="ADAL" clId="{5F31CEE5-1A57-8B40-BD3C-B1541B64844D}" dt="2023-06-16T10:16:19.341" v="3905" actId="26606"/>
          <ac:spMkLst>
            <pc:docMk/>
            <pc:sldMk cId="797017970" sldId="428"/>
            <ac:spMk id="21" creationId="{1A95671B-3CC6-4792-9114-B74FAEA224E6}"/>
          </ac:spMkLst>
        </pc:spChg>
        <pc:picChg chg="add mod ord">
          <ac:chgData name="Esra Ugurlu" userId="6fb7b38a-5991-4da1-b2c0-00445b0a63f5" providerId="ADAL" clId="{5F31CEE5-1A57-8B40-BD3C-B1541B64844D}" dt="2023-06-16T10:16:43.603" v="3907" actId="1076"/>
          <ac:picMkLst>
            <pc:docMk/>
            <pc:sldMk cId="797017970" sldId="428"/>
            <ac:picMk id="5" creationId="{2C0ADB07-5732-0B70-C787-8822E00797CE}"/>
          </ac:picMkLst>
        </pc:picChg>
      </pc:sldChg>
      <pc:sldChg chg="modSp new mod">
        <pc:chgData name="Esra Ugurlu" userId="6fb7b38a-5991-4da1-b2c0-00445b0a63f5" providerId="ADAL" clId="{5F31CEE5-1A57-8B40-BD3C-B1541B64844D}" dt="2023-06-21T10:14:00.626" v="8392" actId="114"/>
        <pc:sldMkLst>
          <pc:docMk/>
          <pc:sldMk cId="3878844780" sldId="429"/>
        </pc:sldMkLst>
        <pc:spChg chg="mod">
          <ac:chgData name="Esra Ugurlu" userId="6fb7b38a-5991-4da1-b2c0-00445b0a63f5" providerId="ADAL" clId="{5F31CEE5-1A57-8B40-BD3C-B1541B64844D}" dt="2023-06-21T10:09:04.652" v="8273" actId="20577"/>
          <ac:spMkLst>
            <pc:docMk/>
            <pc:sldMk cId="3878844780" sldId="429"/>
            <ac:spMk id="2" creationId="{92A2CBB4-CAAB-F183-4A47-C7BACFFD7D05}"/>
          </ac:spMkLst>
        </pc:spChg>
        <pc:spChg chg="mod">
          <ac:chgData name="Esra Ugurlu" userId="6fb7b38a-5991-4da1-b2c0-00445b0a63f5" providerId="ADAL" clId="{5F31CEE5-1A57-8B40-BD3C-B1541B64844D}" dt="2023-06-21T10:14:00.626" v="8392" actId="114"/>
          <ac:spMkLst>
            <pc:docMk/>
            <pc:sldMk cId="3878844780" sldId="429"/>
            <ac:spMk id="3" creationId="{4DB254B0-211A-2DF0-4F2B-D985D4407407}"/>
          </ac:spMkLst>
        </pc:spChg>
      </pc:sldChg>
      <pc:sldChg chg="delSp modSp new del mod">
        <pc:chgData name="Esra Ugurlu" userId="6fb7b38a-5991-4da1-b2c0-00445b0a63f5" providerId="ADAL" clId="{5F31CEE5-1A57-8B40-BD3C-B1541B64844D}" dt="2023-06-18T13:33:40.508" v="5504" actId="2696"/>
        <pc:sldMkLst>
          <pc:docMk/>
          <pc:sldMk cId="4148344423" sldId="430"/>
        </pc:sldMkLst>
        <pc:spChg chg="del">
          <ac:chgData name="Esra Ugurlu" userId="6fb7b38a-5991-4da1-b2c0-00445b0a63f5" providerId="ADAL" clId="{5F31CEE5-1A57-8B40-BD3C-B1541B64844D}" dt="2023-06-18T13:31:00.571" v="5430" actId="478"/>
          <ac:spMkLst>
            <pc:docMk/>
            <pc:sldMk cId="4148344423" sldId="430"/>
            <ac:spMk id="2" creationId="{BA2A0F8A-F214-F418-C7EC-0A17DD42EDDC}"/>
          </ac:spMkLst>
        </pc:spChg>
        <pc:spChg chg="mod">
          <ac:chgData name="Esra Ugurlu" userId="6fb7b38a-5991-4da1-b2c0-00445b0a63f5" providerId="ADAL" clId="{5F31CEE5-1A57-8B40-BD3C-B1541B64844D}" dt="2023-06-18T13:33:02.270" v="5496" actId="27636"/>
          <ac:spMkLst>
            <pc:docMk/>
            <pc:sldMk cId="4148344423" sldId="430"/>
            <ac:spMk id="3" creationId="{750A9EEF-9BE7-3666-988F-3D28573F3A41}"/>
          </ac:spMkLst>
        </pc:spChg>
      </pc:sldChg>
      <pc:sldChg chg="modSp add del mod modAnim modNotesTx">
        <pc:chgData name="Esra Ugurlu" userId="6fb7b38a-5991-4da1-b2c0-00445b0a63f5" providerId="ADAL" clId="{5F31CEE5-1A57-8B40-BD3C-B1541B64844D}" dt="2023-06-18T14:27:02.063" v="7218" actId="2696"/>
        <pc:sldMkLst>
          <pc:docMk/>
          <pc:sldMk cId="2265584489" sldId="431"/>
        </pc:sldMkLst>
        <pc:spChg chg="mod">
          <ac:chgData name="Esra Ugurlu" userId="6fb7b38a-5991-4da1-b2c0-00445b0a63f5" providerId="ADAL" clId="{5F31CEE5-1A57-8B40-BD3C-B1541B64844D}" dt="2023-06-18T14:20:50.977" v="7122" actId="20577"/>
          <ac:spMkLst>
            <pc:docMk/>
            <pc:sldMk cId="2265584489" sldId="431"/>
            <ac:spMk id="2" creationId="{8F9FE1F5-42FD-61FA-3793-3E63C5CC8A09}"/>
          </ac:spMkLst>
        </pc:spChg>
        <pc:spChg chg="mod">
          <ac:chgData name="Esra Ugurlu" userId="6fb7b38a-5991-4da1-b2c0-00445b0a63f5" providerId="ADAL" clId="{5F31CEE5-1A57-8B40-BD3C-B1541B64844D}" dt="2023-06-18T14:26:52.026" v="7215" actId="21"/>
          <ac:spMkLst>
            <pc:docMk/>
            <pc:sldMk cId="2265584489" sldId="431"/>
            <ac:spMk id="3" creationId="{DA08F869-B800-9FFB-E01C-36780FC50232}"/>
          </ac:spMkLst>
        </pc:spChg>
      </pc:sldChg>
      <pc:sldChg chg="add del">
        <pc:chgData name="Esra Ugurlu" userId="6fb7b38a-5991-4da1-b2c0-00445b0a63f5" providerId="ADAL" clId="{5F31CEE5-1A57-8B40-BD3C-B1541B64844D}" dt="2023-06-18T13:32:58.040" v="5494" actId="2696"/>
        <pc:sldMkLst>
          <pc:docMk/>
          <pc:sldMk cId="3708514048" sldId="432"/>
        </pc:sldMkLst>
      </pc:sldChg>
      <pc:sldChg chg="modSp add del mod">
        <pc:chgData name="Esra Ugurlu" userId="6fb7b38a-5991-4da1-b2c0-00445b0a63f5" providerId="ADAL" clId="{5F31CEE5-1A57-8B40-BD3C-B1541B64844D}" dt="2023-06-20T14:01:02.246" v="8127" actId="2696"/>
        <pc:sldMkLst>
          <pc:docMk/>
          <pc:sldMk cId="1000724396" sldId="433"/>
        </pc:sldMkLst>
        <pc:spChg chg="mod">
          <ac:chgData name="Esra Ugurlu" userId="6fb7b38a-5991-4da1-b2c0-00445b0a63f5" providerId="ADAL" clId="{5F31CEE5-1A57-8B40-BD3C-B1541B64844D}" dt="2023-06-18T13:33:49.129" v="5506" actId="207"/>
          <ac:spMkLst>
            <pc:docMk/>
            <pc:sldMk cId="1000724396" sldId="433"/>
            <ac:spMk id="3" creationId="{750A9EEF-9BE7-3666-988F-3D28573F3A41}"/>
          </ac:spMkLst>
        </pc:spChg>
      </pc:sldChg>
      <pc:sldChg chg="modSp add del mod">
        <pc:chgData name="Esra Ugurlu" userId="6fb7b38a-5991-4da1-b2c0-00445b0a63f5" providerId="ADAL" clId="{5F31CEE5-1A57-8B40-BD3C-B1541B64844D}" dt="2023-06-20T14:01:02.242" v="8125" actId="2696"/>
        <pc:sldMkLst>
          <pc:docMk/>
          <pc:sldMk cId="3216233252" sldId="434"/>
        </pc:sldMkLst>
        <pc:spChg chg="mod">
          <ac:chgData name="Esra Ugurlu" userId="6fb7b38a-5991-4da1-b2c0-00445b0a63f5" providerId="ADAL" clId="{5F31CEE5-1A57-8B40-BD3C-B1541B64844D}" dt="2023-06-18T13:34:08.274" v="5520" actId="121"/>
          <ac:spMkLst>
            <pc:docMk/>
            <pc:sldMk cId="3216233252" sldId="434"/>
            <ac:spMk id="3" creationId="{750A9EEF-9BE7-3666-988F-3D28573F3A41}"/>
          </ac:spMkLst>
        </pc:spChg>
      </pc:sldChg>
      <pc:sldChg chg="add del">
        <pc:chgData name="Esra Ugurlu" userId="6fb7b38a-5991-4da1-b2c0-00445b0a63f5" providerId="ADAL" clId="{5F31CEE5-1A57-8B40-BD3C-B1541B64844D}" dt="2023-06-20T14:01:02.245" v="8126" actId="2696"/>
        <pc:sldMkLst>
          <pc:docMk/>
          <pc:sldMk cId="2343715132" sldId="435"/>
        </pc:sldMkLst>
      </pc:sldChg>
      <pc:sldChg chg="addSp delSp modSp new mod modClrScheme chgLayout modNotesTx">
        <pc:chgData name="Esra Ugurlu" userId="6fb7b38a-5991-4da1-b2c0-00445b0a63f5" providerId="ADAL" clId="{5F31CEE5-1A57-8B40-BD3C-B1541B64844D}" dt="2023-06-18T14:30:08.204" v="7405" actId="20577"/>
        <pc:sldMkLst>
          <pc:docMk/>
          <pc:sldMk cId="519593038" sldId="436"/>
        </pc:sldMkLst>
        <pc:spChg chg="add del mod ord">
          <ac:chgData name="Esra Ugurlu" userId="6fb7b38a-5991-4da1-b2c0-00445b0a63f5" providerId="ADAL" clId="{5F31CEE5-1A57-8B40-BD3C-B1541B64844D}" dt="2023-06-18T14:05:42.111" v="6152" actId="478"/>
          <ac:spMkLst>
            <pc:docMk/>
            <pc:sldMk cId="519593038" sldId="436"/>
            <ac:spMk id="2" creationId="{9E37153D-D29B-4F60-F6FD-E26B72EC3AEA}"/>
          </ac:spMkLst>
        </pc:spChg>
        <pc:spChg chg="mod ord">
          <ac:chgData name="Esra Ugurlu" userId="6fb7b38a-5991-4da1-b2c0-00445b0a63f5" providerId="ADAL" clId="{5F31CEE5-1A57-8B40-BD3C-B1541B64844D}" dt="2023-06-18T14:29:50.120" v="7358" actId="21"/>
          <ac:spMkLst>
            <pc:docMk/>
            <pc:sldMk cId="519593038" sldId="436"/>
            <ac:spMk id="3" creationId="{058DD252-5A98-580E-BA32-0BDD8D2DBE59}"/>
          </ac:spMkLst>
        </pc:spChg>
        <pc:spChg chg="add del mod ord">
          <ac:chgData name="Esra Ugurlu" userId="6fb7b38a-5991-4da1-b2c0-00445b0a63f5" providerId="ADAL" clId="{5F31CEE5-1A57-8B40-BD3C-B1541B64844D}" dt="2023-06-18T14:05:14.696" v="6138" actId="700"/>
          <ac:spMkLst>
            <pc:docMk/>
            <pc:sldMk cId="519593038" sldId="436"/>
            <ac:spMk id="4" creationId="{5B815C8B-C6CE-6BE7-4900-D9C7A5E52DAD}"/>
          </ac:spMkLst>
        </pc:spChg>
        <pc:spChg chg="add del mod ord">
          <ac:chgData name="Esra Ugurlu" userId="6fb7b38a-5991-4da1-b2c0-00445b0a63f5" providerId="ADAL" clId="{5F31CEE5-1A57-8B40-BD3C-B1541B64844D}" dt="2023-06-18T14:05:21.923" v="6141" actId="700"/>
          <ac:spMkLst>
            <pc:docMk/>
            <pc:sldMk cId="519593038" sldId="436"/>
            <ac:spMk id="5" creationId="{10399F82-34EF-B256-CD98-3BE2397B9311}"/>
          </ac:spMkLst>
        </pc:spChg>
      </pc:sldChg>
      <pc:sldChg chg="new del">
        <pc:chgData name="Esra Ugurlu" userId="6fb7b38a-5991-4da1-b2c0-00445b0a63f5" providerId="ADAL" clId="{5F31CEE5-1A57-8B40-BD3C-B1541B64844D}" dt="2023-06-18T14:05:09.974" v="6135" actId="680"/>
        <pc:sldMkLst>
          <pc:docMk/>
          <pc:sldMk cId="1117381189" sldId="437"/>
        </pc:sldMkLst>
      </pc:sldChg>
      <pc:sldChg chg="modSp add mod">
        <pc:chgData name="Esra Ugurlu" userId="6fb7b38a-5991-4da1-b2c0-00445b0a63f5" providerId="ADAL" clId="{5F31CEE5-1A57-8B40-BD3C-B1541B64844D}" dt="2023-06-18T14:10:26.447" v="6364" actId="255"/>
        <pc:sldMkLst>
          <pc:docMk/>
          <pc:sldMk cId="2077518232" sldId="437"/>
        </pc:sldMkLst>
        <pc:spChg chg="mod">
          <ac:chgData name="Esra Ugurlu" userId="6fb7b38a-5991-4da1-b2c0-00445b0a63f5" providerId="ADAL" clId="{5F31CEE5-1A57-8B40-BD3C-B1541B64844D}" dt="2023-06-18T14:10:26.447" v="6364" actId="255"/>
          <ac:spMkLst>
            <pc:docMk/>
            <pc:sldMk cId="2077518232" sldId="437"/>
            <ac:spMk id="3" creationId="{058DD252-5A98-580E-BA32-0BDD8D2DBE59}"/>
          </ac:spMkLst>
        </pc:spChg>
      </pc:sldChg>
      <pc:sldChg chg="modSp add del mod">
        <pc:chgData name="Esra Ugurlu" userId="6fb7b38a-5991-4da1-b2c0-00445b0a63f5" providerId="ADAL" clId="{5F31CEE5-1A57-8B40-BD3C-B1541B64844D}" dt="2023-06-18T15:47:07.348" v="7626" actId="2696"/>
        <pc:sldMkLst>
          <pc:docMk/>
          <pc:sldMk cId="2717241896" sldId="438"/>
        </pc:sldMkLst>
        <pc:spChg chg="mod">
          <ac:chgData name="Esra Ugurlu" userId="6fb7b38a-5991-4da1-b2c0-00445b0a63f5" providerId="ADAL" clId="{5F31CEE5-1A57-8B40-BD3C-B1541B64844D}" dt="2023-06-18T14:12:59.598" v="6447" actId="20577"/>
          <ac:spMkLst>
            <pc:docMk/>
            <pc:sldMk cId="2717241896" sldId="438"/>
            <ac:spMk id="2" creationId="{41D42324-F008-2EE0-2B21-E7F43EFF8B41}"/>
          </ac:spMkLst>
        </pc:spChg>
        <pc:spChg chg="mod">
          <ac:chgData name="Esra Ugurlu" userId="6fb7b38a-5991-4da1-b2c0-00445b0a63f5" providerId="ADAL" clId="{5F31CEE5-1A57-8B40-BD3C-B1541B64844D}" dt="2023-06-18T15:47:00.768" v="7621" actId="21"/>
          <ac:spMkLst>
            <pc:docMk/>
            <pc:sldMk cId="2717241896" sldId="438"/>
            <ac:spMk id="3" creationId="{E59071A6-53CA-58C6-70C9-4E299761AA6A}"/>
          </ac:spMkLst>
        </pc:spChg>
      </pc:sldChg>
      <pc:sldChg chg="add del">
        <pc:chgData name="Esra Ugurlu" userId="6fb7b38a-5991-4da1-b2c0-00445b0a63f5" providerId="ADAL" clId="{5F31CEE5-1A57-8B40-BD3C-B1541B64844D}" dt="2023-06-18T14:13:36.101" v="6452" actId="2696"/>
        <pc:sldMkLst>
          <pc:docMk/>
          <pc:sldMk cId="840349311" sldId="439"/>
        </pc:sldMkLst>
      </pc:sldChg>
      <pc:sldChg chg="modSp new mod modNotesTx">
        <pc:chgData name="Esra Ugurlu" userId="6fb7b38a-5991-4da1-b2c0-00445b0a63f5" providerId="ADAL" clId="{5F31CEE5-1A57-8B40-BD3C-B1541B64844D}" dt="2023-06-20T13:59:34.172" v="8121" actId="2711"/>
        <pc:sldMkLst>
          <pc:docMk/>
          <pc:sldMk cId="1355438915" sldId="439"/>
        </pc:sldMkLst>
        <pc:spChg chg="mod">
          <ac:chgData name="Esra Ugurlu" userId="6fb7b38a-5991-4da1-b2c0-00445b0a63f5" providerId="ADAL" clId="{5F31CEE5-1A57-8B40-BD3C-B1541B64844D}" dt="2023-06-18T14:13:55.539" v="6457"/>
          <ac:spMkLst>
            <pc:docMk/>
            <pc:sldMk cId="1355438915" sldId="439"/>
            <ac:spMk id="2" creationId="{B1E25294-39D6-C5EE-A6ED-D3E5F78A02E8}"/>
          </ac:spMkLst>
        </pc:spChg>
        <pc:spChg chg="mod">
          <ac:chgData name="Esra Ugurlu" userId="6fb7b38a-5991-4da1-b2c0-00445b0a63f5" providerId="ADAL" clId="{5F31CEE5-1A57-8B40-BD3C-B1541B64844D}" dt="2023-06-20T13:59:34.172" v="8121" actId="2711"/>
          <ac:spMkLst>
            <pc:docMk/>
            <pc:sldMk cId="1355438915" sldId="439"/>
            <ac:spMk id="3" creationId="{ED8C52CF-A3A3-0B18-400F-465E1CD69B62}"/>
          </ac:spMkLst>
        </pc:spChg>
      </pc:sldChg>
      <pc:sldChg chg="modSp new mod modNotesTx">
        <pc:chgData name="Esra Ugurlu" userId="6fb7b38a-5991-4da1-b2c0-00445b0a63f5" providerId="ADAL" clId="{5F31CEE5-1A57-8B40-BD3C-B1541B64844D}" dt="2023-06-23T08:07:03.987" v="8510" actId="20577"/>
        <pc:sldMkLst>
          <pc:docMk/>
          <pc:sldMk cId="3518335607" sldId="440"/>
        </pc:sldMkLst>
        <pc:spChg chg="mod">
          <ac:chgData name="Esra Ugurlu" userId="6fb7b38a-5991-4da1-b2c0-00445b0a63f5" providerId="ADAL" clId="{5F31CEE5-1A57-8B40-BD3C-B1541B64844D}" dt="2023-06-18T14:21:05.324" v="7144" actId="113"/>
          <ac:spMkLst>
            <pc:docMk/>
            <pc:sldMk cId="3518335607" sldId="440"/>
            <ac:spMk id="2" creationId="{4D176D67-AACA-7931-CB4A-9CCD7B89715A}"/>
          </ac:spMkLst>
        </pc:spChg>
        <pc:spChg chg="mod">
          <ac:chgData name="Esra Ugurlu" userId="6fb7b38a-5991-4da1-b2c0-00445b0a63f5" providerId="ADAL" clId="{5F31CEE5-1A57-8B40-BD3C-B1541B64844D}" dt="2023-06-21T10:26:05.807" v="8397" actId="20577"/>
          <ac:spMkLst>
            <pc:docMk/>
            <pc:sldMk cId="3518335607" sldId="440"/>
            <ac:spMk id="3" creationId="{198E00D2-91B5-CBCB-EBBC-00693FEEE5A4}"/>
          </ac:spMkLst>
        </pc:spChg>
      </pc:sldChg>
      <pc:sldChg chg="modSp add del mod">
        <pc:chgData name="Esra Ugurlu" userId="6fb7b38a-5991-4da1-b2c0-00445b0a63f5" providerId="ADAL" clId="{5F31CEE5-1A57-8B40-BD3C-B1541B64844D}" dt="2023-06-18T14:28:39.568" v="7306" actId="2696"/>
        <pc:sldMkLst>
          <pc:docMk/>
          <pc:sldMk cId="1080008888" sldId="441"/>
        </pc:sldMkLst>
        <pc:spChg chg="mod">
          <ac:chgData name="Esra Ugurlu" userId="6fb7b38a-5991-4da1-b2c0-00445b0a63f5" providerId="ADAL" clId="{5F31CEE5-1A57-8B40-BD3C-B1541B64844D}" dt="2023-06-18T14:28:35.282" v="7302" actId="27636"/>
          <ac:spMkLst>
            <pc:docMk/>
            <pc:sldMk cId="1080008888" sldId="441"/>
            <ac:spMk id="3" creationId="{198E00D2-91B5-CBCB-EBBC-00693FEEE5A4}"/>
          </ac:spMkLst>
        </pc:spChg>
      </pc:sldChg>
      <pc:sldChg chg="modSp new mod modNotesTx">
        <pc:chgData name="Esra Ugurlu" userId="6fb7b38a-5991-4da1-b2c0-00445b0a63f5" providerId="ADAL" clId="{5F31CEE5-1A57-8B40-BD3C-B1541B64844D}" dt="2023-06-18T15:18:20.854" v="7593" actId="113"/>
        <pc:sldMkLst>
          <pc:docMk/>
          <pc:sldMk cId="1450402752" sldId="441"/>
        </pc:sldMkLst>
        <pc:spChg chg="mod">
          <ac:chgData name="Esra Ugurlu" userId="6fb7b38a-5991-4da1-b2c0-00445b0a63f5" providerId="ADAL" clId="{5F31CEE5-1A57-8B40-BD3C-B1541B64844D}" dt="2023-06-18T15:18:20.854" v="7593" actId="113"/>
          <ac:spMkLst>
            <pc:docMk/>
            <pc:sldMk cId="1450402752" sldId="441"/>
            <ac:spMk id="2" creationId="{40EFF443-541D-C5CB-9D9B-23E559972ABA}"/>
          </ac:spMkLst>
        </pc:spChg>
        <pc:spChg chg="mod">
          <ac:chgData name="Esra Ugurlu" userId="6fb7b38a-5991-4da1-b2c0-00445b0a63f5" providerId="ADAL" clId="{5F31CEE5-1A57-8B40-BD3C-B1541B64844D}" dt="2023-06-18T15:18:09.936" v="7590" actId="1076"/>
          <ac:spMkLst>
            <pc:docMk/>
            <pc:sldMk cId="1450402752" sldId="441"/>
            <ac:spMk id="3" creationId="{0F2FABF2-0F7B-9011-0582-85502B4D6463}"/>
          </ac:spMkLst>
        </pc:spChg>
      </pc:sldChg>
      <pc:sldChg chg="delSp modSp new mod">
        <pc:chgData name="Esra Ugurlu" userId="6fb7b38a-5991-4da1-b2c0-00445b0a63f5" providerId="ADAL" clId="{5F31CEE5-1A57-8B40-BD3C-B1541B64844D}" dt="2023-06-23T08:06:50.264" v="8509" actId="20577"/>
        <pc:sldMkLst>
          <pc:docMk/>
          <pc:sldMk cId="3826326160" sldId="442"/>
        </pc:sldMkLst>
        <pc:spChg chg="del">
          <ac:chgData name="Esra Ugurlu" userId="6fb7b38a-5991-4da1-b2c0-00445b0a63f5" providerId="ADAL" clId="{5F31CEE5-1A57-8B40-BD3C-B1541B64844D}" dt="2023-06-21T10:47:25.480" v="8417" actId="478"/>
          <ac:spMkLst>
            <pc:docMk/>
            <pc:sldMk cId="3826326160" sldId="442"/>
            <ac:spMk id="2" creationId="{A0853310-8768-E4C6-E408-A3897AE01D2C}"/>
          </ac:spMkLst>
        </pc:spChg>
        <pc:spChg chg="mod">
          <ac:chgData name="Esra Ugurlu" userId="6fb7b38a-5991-4da1-b2c0-00445b0a63f5" providerId="ADAL" clId="{5F31CEE5-1A57-8B40-BD3C-B1541B64844D}" dt="2023-06-23T08:06:50.264" v="8509" actId="20577"/>
          <ac:spMkLst>
            <pc:docMk/>
            <pc:sldMk cId="3826326160" sldId="442"/>
            <ac:spMk id="3" creationId="{A3C6AA9E-B2BD-181F-3BF6-5102CE24C8B2}"/>
          </ac:spMkLst>
        </pc:spChg>
      </pc:sldChg>
    </pc:docChg>
  </pc:docChgLst>
  <pc:docChgLst>
    <pc:chgData name="Esra Ugurlu" userId="6fb7b38a-5991-4da1-b2c0-00445b0a63f5" providerId="ADAL" clId="{314EDF91-A70C-FF49-8579-9DBBBB0D3D9F}"/>
    <pc:docChg chg="undo custSel addSld delSld modSld">
      <pc:chgData name="Esra Ugurlu" userId="6fb7b38a-5991-4da1-b2c0-00445b0a63f5" providerId="ADAL" clId="{314EDF91-A70C-FF49-8579-9DBBBB0D3D9F}" dt="2024-06-20T11:49:09.374" v="3048" actId="20577"/>
      <pc:docMkLst>
        <pc:docMk/>
      </pc:docMkLst>
      <pc:sldChg chg="modSp mod">
        <pc:chgData name="Esra Ugurlu" userId="6fb7b38a-5991-4da1-b2c0-00445b0a63f5" providerId="ADAL" clId="{314EDF91-A70C-FF49-8579-9DBBBB0D3D9F}" dt="2024-06-19T12:09:35.069" v="2797" actId="20577"/>
        <pc:sldMkLst>
          <pc:docMk/>
          <pc:sldMk cId="3514536573" sldId="256"/>
        </pc:sldMkLst>
        <pc:spChg chg="mod">
          <ac:chgData name="Esra Ugurlu" userId="6fb7b38a-5991-4da1-b2c0-00445b0a63f5" providerId="ADAL" clId="{314EDF91-A70C-FF49-8579-9DBBBB0D3D9F}" dt="2024-06-19T12:09:35.069" v="2797" actId="20577"/>
          <ac:spMkLst>
            <pc:docMk/>
            <pc:sldMk cId="3514536573" sldId="256"/>
            <ac:spMk id="3" creationId="{3D37E4B0-F4B1-F6D6-11D4-B35574CE9A39}"/>
          </ac:spMkLst>
        </pc:spChg>
      </pc:sldChg>
      <pc:sldChg chg="modSp mod">
        <pc:chgData name="Esra Ugurlu" userId="6fb7b38a-5991-4da1-b2c0-00445b0a63f5" providerId="ADAL" clId="{314EDF91-A70C-FF49-8579-9DBBBB0D3D9F}" dt="2024-06-20T10:17:14.893" v="2849" actId="20577"/>
        <pc:sldMkLst>
          <pc:docMk/>
          <pc:sldMk cId="4211188760" sldId="257"/>
        </pc:sldMkLst>
        <pc:spChg chg="mod">
          <ac:chgData name="Esra Ugurlu" userId="6fb7b38a-5991-4da1-b2c0-00445b0a63f5" providerId="ADAL" clId="{314EDF91-A70C-FF49-8579-9DBBBB0D3D9F}" dt="2024-06-20T10:17:14.893" v="2849" actId="20577"/>
          <ac:spMkLst>
            <pc:docMk/>
            <pc:sldMk cId="4211188760" sldId="257"/>
            <ac:spMk id="3" creationId="{84DAF1CB-1499-61A9-1022-934DC224CBE1}"/>
          </ac:spMkLst>
        </pc:spChg>
      </pc:sldChg>
      <pc:sldChg chg="modSp mod modAnim">
        <pc:chgData name="Esra Ugurlu" userId="6fb7b38a-5991-4da1-b2c0-00445b0a63f5" providerId="ADAL" clId="{314EDF91-A70C-FF49-8579-9DBBBB0D3D9F}" dt="2024-06-19T11:45:19.573" v="2795" actId="20577"/>
        <pc:sldMkLst>
          <pc:docMk/>
          <pc:sldMk cId="290439576" sldId="261"/>
        </pc:sldMkLst>
        <pc:spChg chg="mod">
          <ac:chgData name="Esra Ugurlu" userId="6fb7b38a-5991-4da1-b2c0-00445b0a63f5" providerId="ADAL" clId="{314EDF91-A70C-FF49-8579-9DBBBB0D3D9F}" dt="2024-06-19T11:45:19.573" v="2795" actId="20577"/>
          <ac:spMkLst>
            <pc:docMk/>
            <pc:sldMk cId="290439576" sldId="261"/>
            <ac:spMk id="4" creationId="{A71077B1-704F-6478-F69E-66ED4EADE6C0}"/>
          </ac:spMkLst>
        </pc:spChg>
      </pc:sldChg>
      <pc:sldChg chg="modNotesTx">
        <pc:chgData name="Esra Ugurlu" userId="6fb7b38a-5991-4da1-b2c0-00445b0a63f5" providerId="ADAL" clId="{314EDF91-A70C-FF49-8579-9DBBBB0D3D9F}" dt="2024-06-18T14:59:26.654" v="600" actId="20577"/>
        <pc:sldMkLst>
          <pc:docMk/>
          <pc:sldMk cId="1980841513" sldId="264"/>
        </pc:sldMkLst>
      </pc:sldChg>
      <pc:sldChg chg="modSp modAnim">
        <pc:chgData name="Esra Ugurlu" userId="6fb7b38a-5991-4da1-b2c0-00445b0a63f5" providerId="ADAL" clId="{314EDF91-A70C-FF49-8579-9DBBBB0D3D9F}" dt="2024-06-19T10:48:58.260" v="2689" actId="20577"/>
        <pc:sldMkLst>
          <pc:docMk/>
          <pc:sldMk cId="464842277" sldId="265"/>
        </pc:sldMkLst>
        <pc:spChg chg="mod">
          <ac:chgData name="Esra Ugurlu" userId="6fb7b38a-5991-4da1-b2c0-00445b0a63f5" providerId="ADAL" clId="{314EDF91-A70C-FF49-8579-9DBBBB0D3D9F}" dt="2024-06-19T10:48:58.260" v="2689" actId="20577"/>
          <ac:spMkLst>
            <pc:docMk/>
            <pc:sldMk cId="464842277" sldId="265"/>
            <ac:spMk id="3" creationId="{7DF8FC39-D078-1AA2-149E-636C9A4FE260}"/>
          </ac:spMkLst>
        </pc:spChg>
      </pc:sldChg>
      <pc:sldChg chg="modSp modAnim">
        <pc:chgData name="Esra Ugurlu" userId="6fb7b38a-5991-4da1-b2c0-00445b0a63f5" providerId="ADAL" clId="{314EDF91-A70C-FF49-8579-9DBBBB0D3D9F}" dt="2024-06-19T10:49:06.046" v="2693" actId="20577"/>
        <pc:sldMkLst>
          <pc:docMk/>
          <pc:sldMk cId="2771112188" sldId="266"/>
        </pc:sldMkLst>
        <pc:spChg chg="mod">
          <ac:chgData name="Esra Ugurlu" userId="6fb7b38a-5991-4da1-b2c0-00445b0a63f5" providerId="ADAL" clId="{314EDF91-A70C-FF49-8579-9DBBBB0D3D9F}" dt="2024-06-19T10:49:06.046" v="2693" actId="20577"/>
          <ac:spMkLst>
            <pc:docMk/>
            <pc:sldMk cId="2771112188" sldId="266"/>
            <ac:spMk id="3" creationId="{0CF4F804-30CD-ABD0-DA40-976EB35B2D1C}"/>
          </ac:spMkLst>
        </pc:spChg>
      </pc:sldChg>
      <pc:sldChg chg="modSp">
        <pc:chgData name="Esra Ugurlu" userId="6fb7b38a-5991-4da1-b2c0-00445b0a63f5" providerId="ADAL" clId="{314EDF91-A70C-FF49-8579-9DBBBB0D3D9F}" dt="2024-06-19T10:49:13.023" v="2695" actId="20577"/>
        <pc:sldMkLst>
          <pc:docMk/>
          <pc:sldMk cId="1539526652" sldId="267"/>
        </pc:sldMkLst>
        <pc:spChg chg="mod">
          <ac:chgData name="Esra Ugurlu" userId="6fb7b38a-5991-4da1-b2c0-00445b0a63f5" providerId="ADAL" clId="{314EDF91-A70C-FF49-8579-9DBBBB0D3D9F}" dt="2024-06-19T10:49:13.023" v="2695" actId="20577"/>
          <ac:spMkLst>
            <pc:docMk/>
            <pc:sldMk cId="1539526652" sldId="267"/>
            <ac:spMk id="3" creationId="{C9195B6B-55E5-D754-DC0B-52ADAB8BBF97}"/>
          </ac:spMkLst>
        </pc:spChg>
      </pc:sldChg>
      <pc:sldChg chg="modSp mod">
        <pc:chgData name="Esra Ugurlu" userId="6fb7b38a-5991-4da1-b2c0-00445b0a63f5" providerId="ADAL" clId="{314EDF91-A70C-FF49-8579-9DBBBB0D3D9F}" dt="2024-06-18T16:22:36.331" v="1988" actId="20577"/>
        <pc:sldMkLst>
          <pc:docMk/>
          <pc:sldMk cId="3465692418" sldId="269"/>
        </pc:sldMkLst>
        <pc:spChg chg="mod">
          <ac:chgData name="Esra Ugurlu" userId="6fb7b38a-5991-4da1-b2c0-00445b0a63f5" providerId="ADAL" clId="{314EDF91-A70C-FF49-8579-9DBBBB0D3D9F}" dt="2024-06-18T16:22:36.331" v="1988" actId="20577"/>
          <ac:spMkLst>
            <pc:docMk/>
            <pc:sldMk cId="3465692418" sldId="269"/>
            <ac:spMk id="3" creationId="{C89C1684-A8FA-4B7E-4EEA-5B5513168238}"/>
          </ac:spMkLst>
        </pc:spChg>
      </pc:sldChg>
      <pc:sldChg chg="modSp mod modAnim modNotesTx">
        <pc:chgData name="Esra Ugurlu" userId="6fb7b38a-5991-4da1-b2c0-00445b0a63f5" providerId="ADAL" clId="{314EDF91-A70C-FF49-8579-9DBBBB0D3D9F}" dt="2024-06-20T11:48:54.757" v="3038" actId="20577"/>
        <pc:sldMkLst>
          <pc:docMk/>
          <pc:sldMk cId="4274229309" sldId="271"/>
        </pc:sldMkLst>
        <pc:spChg chg="mod">
          <ac:chgData name="Esra Ugurlu" userId="6fb7b38a-5991-4da1-b2c0-00445b0a63f5" providerId="ADAL" clId="{314EDF91-A70C-FF49-8579-9DBBBB0D3D9F}" dt="2024-06-20T11:48:54.757" v="3038" actId="20577"/>
          <ac:spMkLst>
            <pc:docMk/>
            <pc:sldMk cId="4274229309" sldId="271"/>
            <ac:spMk id="3" creationId="{E59071A6-53CA-58C6-70C9-4E299761AA6A}"/>
          </ac:spMkLst>
        </pc:spChg>
      </pc:sldChg>
      <pc:sldChg chg="modSp mod modAnim">
        <pc:chgData name="Esra Ugurlu" userId="6fb7b38a-5991-4da1-b2c0-00445b0a63f5" providerId="ADAL" clId="{314EDF91-A70C-FF49-8579-9DBBBB0D3D9F}" dt="2024-06-16T11:58:43.997" v="62" actId="20577"/>
        <pc:sldMkLst>
          <pc:docMk/>
          <pc:sldMk cId="1189016303" sldId="427"/>
        </pc:sldMkLst>
        <pc:spChg chg="mod">
          <ac:chgData name="Esra Ugurlu" userId="6fb7b38a-5991-4da1-b2c0-00445b0a63f5" providerId="ADAL" clId="{314EDF91-A70C-FF49-8579-9DBBBB0D3D9F}" dt="2024-06-16T11:58:43.997" v="62" actId="20577"/>
          <ac:spMkLst>
            <pc:docMk/>
            <pc:sldMk cId="1189016303" sldId="427"/>
            <ac:spMk id="3" creationId="{04014588-AB92-4259-D6A8-577A8DD1787E}"/>
          </ac:spMkLst>
        </pc:spChg>
      </pc:sldChg>
      <pc:sldChg chg="modSp mod modNotesTx">
        <pc:chgData name="Esra Ugurlu" userId="6fb7b38a-5991-4da1-b2c0-00445b0a63f5" providerId="ADAL" clId="{314EDF91-A70C-FF49-8579-9DBBBB0D3D9F}" dt="2024-06-20T10:17:25.988" v="2854" actId="20577"/>
        <pc:sldMkLst>
          <pc:docMk/>
          <pc:sldMk cId="519593038" sldId="436"/>
        </pc:sldMkLst>
        <pc:spChg chg="mod">
          <ac:chgData name="Esra Ugurlu" userId="6fb7b38a-5991-4da1-b2c0-00445b0a63f5" providerId="ADAL" clId="{314EDF91-A70C-FF49-8579-9DBBBB0D3D9F}" dt="2024-06-20T10:17:25.988" v="2854" actId="20577"/>
          <ac:spMkLst>
            <pc:docMk/>
            <pc:sldMk cId="519593038" sldId="436"/>
            <ac:spMk id="3" creationId="{058DD252-5A98-580E-BA32-0BDD8D2DBE59}"/>
          </ac:spMkLst>
        </pc:spChg>
      </pc:sldChg>
      <pc:sldChg chg="modSp mod">
        <pc:chgData name="Esra Ugurlu" userId="6fb7b38a-5991-4da1-b2c0-00445b0a63f5" providerId="ADAL" clId="{314EDF91-A70C-FF49-8579-9DBBBB0D3D9F}" dt="2024-06-16T11:58:12.617" v="54" actId="20577"/>
        <pc:sldMkLst>
          <pc:docMk/>
          <pc:sldMk cId="1355438915" sldId="439"/>
        </pc:sldMkLst>
        <pc:spChg chg="mod">
          <ac:chgData name="Esra Ugurlu" userId="6fb7b38a-5991-4da1-b2c0-00445b0a63f5" providerId="ADAL" clId="{314EDF91-A70C-FF49-8579-9DBBBB0D3D9F}" dt="2024-06-16T11:58:12.617" v="54" actId="20577"/>
          <ac:spMkLst>
            <pc:docMk/>
            <pc:sldMk cId="1355438915" sldId="439"/>
            <ac:spMk id="3" creationId="{ED8C52CF-A3A3-0B18-400F-465E1CD69B62}"/>
          </ac:spMkLst>
        </pc:spChg>
      </pc:sldChg>
      <pc:sldChg chg="modSp mod">
        <pc:chgData name="Esra Ugurlu" userId="6fb7b38a-5991-4da1-b2c0-00445b0a63f5" providerId="ADAL" clId="{314EDF91-A70C-FF49-8579-9DBBBB0D3D9F}" dt="2024-06-20T10:52:39.833" v="2988" actId="20577"/>
        <pc:sldMkLst>
          <pc:docMk/>
          <pc:sldMk cId="3518335607" sldId="440"/>
        </pc:sldMkLst>
        <pc:spChg chg="mod">
          <ac:chgData name="Esra Ugurlu" userId="6fb7b38a-5991-4da1-b2c0-00445b0a63f5" providerId="ADAL" clId="{314EDF91-A70C-FF49-8579-9DBBBB0D3D9F}" dt="2024-06-20T10:52:39.833" v="2988" actId="20577"/>
          <ac:spMkLst>
            <pc:docMk/>
            <pc:sldMk cId="3518335607" sldId="440"/>
            <ac:spMk id="2" creationId="{4D176D67-AACA-7931-CB4A-9CCD7B89715A}"/>
          </ac:spMkLst>
        </pc:spChg>
        <pc:spChg chg="mod">
          <ac:chgData name="Esra Ugurlu" userId="6fb7b38a-5991-4da1-b2c0-00445b0a63f5" providerId="ADAL" clId="{314EDF91-A70C-FF49-8579-9DBBBB0D3D9F}" dt="2024-06-20T10:52:12.362" v="2974" actId="1076"/>
          <ac:spMkLst>
            <pc:docMk/>
            <pc:sldMk cId="3518335607" sldId="440"/>
            <ac:spMk id="3" creationId="{198E00D2-91B5-CBCB-EBBC-00693FEEE5A4}"/>
          </ac:spMkLst>
        </pc:spChg>
      </pc:sldChg>
      <pc:sldChg chg="addSp delSp modSp mod modNotesTx">
        <pc:chgData name="Esra Ugurlu" userId="6fb7b38a-5991-4da1-b2c0-00445b0a63f5" providerId="ADAL" clId="{314EDF91-A70C-FF49-8579-9DBBBB0D3D9F}" dt="2024-06-20T11:49:09.374" v="3048" actId="20577"/>
        <pc:sldMkLst>
          <pc:docMk/>
          <pc:sldMk cId="1450402752" sldId="441"/>
        </pc:sldMkLst>
        <pc:spChg chg="mod">
          <ac:chgData name="Esra Ugurlu" userId="6fb7b38a-5991-4da1-b2c0-00445b0a63f5" providerId="ADAL" clId="{314EDF91-A70C-FF49-8579-9DBBBB0D3D9F}" dt="2024-06-20T11:49:09.374" v="3048" actId="20577"/>
          <ac:spMkLst>
            <pc:docMk/>
            <pc:sldMk cId="1450402752" sldId="441"/>
            <ac:spMk id="3" creationId="{0F2FABF2-0F7B-9011-0582-85502B4D6463}"/>
          </ac:spMkLst>
        </pc:spChg>
        <pc:spChg chg="add del mod">
          <ac:chgData name="Esra Ugurlu" userId="6fb7b38a-5991-4da1-b2c0-00445b0a63f5" providerId="ADAL" clId="{314EDF91-A70C-FF49-8579-9DBBBB0D3D9F}" dt="2024-06-20T11:48:32.957" v="3036"/>
          <ac:spMkLst>
            <pc:docMk/>
            <pc:sldMk cId="1450402752" sldId="441"/>
            <ac:spMk id="4" creationId="{EFD64AA5-33C7-9509-8A45-AB67025B0F5B}"/>
          </ac:spMkLst>
        </pc:spChg>
      </pc:sldChg>
      <pc:sldChg chg="modSp new del mod">
        <pc:chgData name="Esra Ugurlu" userId="6fb7b38a-5991-4da1-b2c0-00445b0a63f5" providerId="ADAL" clId="{314EDF91-A70C-FF49-8579-9DBBBB0D3D9F}" dt="2024-06-18T16:37:18.418" v="2591" actId="2696"/>
        <pc:sldMkLst>
          <pc:docMk/>
          <pc:sldMk cId="4222146416" sldId="443"/>
        </pc:sldMkLst>
        <pc:spChg chg="mod">
          <ac:chgData name="Esra Ugurlu" userId="6fb7b38a-5991-4da1-b2c0-00445b0a63f5" providerId="ADAL" clId="{314EDF91-A70C-FF49-8579-9DBBBB0D3D9F}" dt="2024-06-18T16:28:40.200" v="1996" actId="27636"/>
          <ac:spMkLst>
            <pc:docMk/>
            <pc:sldMk cId="4222146416" sldId="443"/>
            <ac:spMk id="3" creationId="{6B2C2978-CF00-FC08-4B00-DB36C62BDD7E}"/>
          </ac:spMkLst>
        </pc:spChg>
      </pc:sldChg>
      <pc:sldChg chg="modSp add">
        <pc:chgData name="Esra Ugurlu" userId="6fb7b38a-5991-4da1-b2c0-00445b0a63f5" providerId="ADAL" clId="{314EDF91-A70C-FF49-8579-9DBBBB0D3D9F}" dt="2024-06-20T11:48:58.461" v="3039" actId="20577"/>
        <pc:sldMkLst>
          <pc:docMk/>
          <pc:sldMk cId="2826249675" sldId="444"/>
        </pc:sldMkLst>
        <pc:spChg chg="mod">
          <ac:chgData name="Esra Ugurlu" userId="6fb7b38a-5991-4da1-b2c0-00445b0a63f5" providerId="ADAL" clId="{314EDF91-A70C-FF49-8579-9DBBBB0D3D9F}" dt="2024-06-20T11:48:58.461" v="3039" actId="20577"/>
          <ac:spMkLst>
            <pc:docMk/>
            <pc:sldMk cId="2826249675" sldId="444"/>
            <ac:spMk id="3" creationId="{E59071A6-53CA-58C6-70C9-4E299761AA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7C783-A5DA-7341-B98E-04F8AF390983}"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6493C-5B50-D846-A399-0CAA67AB6D41}" type="slidenum">
              <a:rPr lang="en-GB" smtClean="0"/>
              <a:t>‹#›</a:t>
            </a:fld>
            <a:endParaRPr lang="en-GB"/>
          </a:p>
        </p:txBody>
      </p:sp>
    </p:spTree>
    <p:extLst>
      <p:ext uri="{BB962C8B-B14F-4D97-AF65-F5344CB8AC3E}">
        <p14:creationId xmlns:p14="http://schemas.microsoft.com/office/powerpoint/2010/main" val="89371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a:t>
            </a:fld>
            <a:endParaRPr lang="en-GB"/>
          </a:p>
        </p:txBody>
      </p:sp>
    </p:spTree>
    <p:extLst>
      <p:ext uri="{BB962C8B-B14F-4D97-AF65-F5344CB8AC3E}">
        <p14:creationId xmlns:p14="http://schemas.microsoft.com/office/powerpoint/2010/main" val="3817916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Times" pitchFamily="2" charset="0"/>
            </a:endParaRPr>
          </a:p>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10</a:t>
            </a:fld>
            <a:endParaRPr lang="en-GB"/>
          </a:p>
        </p:txBody>
      </p:sp>
    </p:spTree>
    <p:extLst>
      <p:ext uri="{BB962C8B-B14F-4D97-AF65-F5344CB8AC3E}">
        <p14:creationId xmlns:p14="http://schemas.microsoft.com/office/powerpoint/2010/main" val="222422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11</a:t>
            </a:fld>
            <a:endParaRPr lang="en-GB"/>
          </a:p>
        </p:txBody>
      </p:sp>
    </p:spTree>
    <p:extLst>
      <p:ext uri="{BB962C8B-B14F-4D97-AF65-F5344CB8AC3E}">
        <p14:creationId xmlns:p14="http://schemas.microsoft.com/office/powerpoint/2010/main" val="279242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12</a:t>
            </a:fld>
            <a:endParaRPr lang="en-GB"/>
          </a:p>
        </p:txBody>
      </p:sp>
    </p:spTree>
    <p:extLst>
      <p:ext uri="{BB962C8B-B14F-4D97-AF65-F5344CB8AC3E}">
        <p14:creationId xmlns:p14="http://schemas.microsoft.com/office/powerpoint/2010/main" val="359589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13</a:t>
            </a:fld>
            <a:endParaRPr lang="en-GB"/>
          </a:p>
        </p:txBody>
      </p:sp>
    </p:spTree>
    <p:extLst>
      <p:ext uri="{BB962C8B-B14F-4D97-AF65-F5344CB8AC3E}">
        <p14:creationId xmlns:p14="http://schemas.microsoft.com/office/powerpoint/2010/main" val="268052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14</a:t>
            </a:fld>
            <a:endParaRPr lang="en-GB"/>
          </a:p>
        </p:txBody>
      </p:sp>
    </p:spTree>
    <p:extLst>
      <p:ext uri="{BB962C8B-B14F-4D97-AF65-F5344CB8AC3E}">
        <p14:creationId xmlns:p14="http://schemas.microsoft.com/office/powerpoint/2010/main" val="399363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15</a:t>
            </a:fld>
            <a:endParaRPr lang="en-GB"/>
          </a:p>
        </p:txBody>
      </p:sp>
    </p:spTree>
    <p:extLst>
      <p:ext uri="{BB962C8B-B14F-4D97-AF65-F5344CB8AC3E}">
        <p14:creationId xmlns:p14="http://schemas.microsoft.com/office/powerpoint/2010/main" val="2159223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16</a:t>
            </a:fld>
            <a:endParaRPr lang="en-GB"/>
          </a:p>
        </p:txBody>
      </p:sp>
    </p:spTree>
    <p:extLst>
      <p:ext uri="{BB962C8B-B14F-4D97-AF65-F5344CB8AC3E}">
        <p14:creationId xmlns:p14="http://schemas.microsoft.com/office/powerpoint/2010/main" val="210446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17</a:t>
            </a:fld>
            <a:endParaRPr lang="en-GB"/>
          </a:p>
        </p:txBody>
      </p:sp>
    </p:spTree>
    <p:extLst>
      <p:ext uri="{BB962C8B-B14F-4D97-AF65-F5344CB8AC3E}">
        <p14:creationId xmlns:p14="http://schemas.microsoft.com/office/powerpoint/2010/main" val="129828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18</a:t>
            </a:fld>
            <a:endParaRPr lang="en-GB"/>
          </a:p>
        </p:txBody>
      </p:sp>
    </p:spTree>
    <p:extLst>
      <p:ext uri="{BB962C8B-B14F-4D97-AF65-F5344CB8AC3E}">
        <p14:creationId xmlns:p14="http://schemas.microsoft.com/office/powerpoint/2010/main" val="143407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FC7D9-6E5A-0A45-A806-53C95F1CFACC}" type="slidenum">
              <a:rPr lang="en-US" smtClean="0"/>
              <a:t>19</a:t>
            </a:fld>
            <a:endParaRPr lang="en-US"/>
          </a:p>
        </p:txBody>
      </p:sp>
    </p:spTree>
    <p:extLst>
      <p:ext uri="{BB962C8B-B14F-4D97-AF65-F5344CB8AC3E}">
        <p14:creationId xmlns:p14="http://schemas.microsoft.com/office/powerpoint/2010/main" val="223629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2</a:t>
            </a:fld>
            <a:endParaRPr lang="en-GB"/>
          </a:p>
        </p:txBody>
      </p:sp>
    </p:spTree>
    <p:extLst>
      <p:ext uri="{BB962C8B-B14F-4D97-AF65-F5344CB8AC3E}">
        <p14:creationId xmlns:p14="http://schemas.microsoft.com/office/powerpoint/2010/main" val="296665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20</a:t>
            </a:fld>
            <a:endParaRPr lang="en-GB"/>
          </a:p>
        </p:txBody>
      </p:sp>
    </p:spTree>
    <p:extLst>
      <p:ext uri="{BB962C8B-B14F-4D97-AF65-F5344CB8AC3E}">
        <p14:creationId xmlns:p14="http://schemas.microsoft.com/office/powerpoint/2010/main" val="137668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22</a:t>
            </a:fld>
            <a:endParaRPr lang="en-GB"/>
          </a:p>
        </p:txBody>
      </p:sp>
    </p:spTree>
    <p:extLst>
      <p:ext uri="{BB962C8B-B14F-4D97-AF65-F5344CB8AC3E}">
        <p14:creationId xmlns:p14="http://schemas.microsoft.com/office/powerpoint/2010/main" val="65976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3</a:t>
            </a:fld>
            <a:endParaRPr lang="en-GB"/>
          </a:p>
        </p:txBody>
      </p:sp>
    </p:spTree>
    <p:extLst>
      <p:ext uri="{BB962C8B-B14F-4D97-AF65-F5344CB8AC3E}">
        <p14:creationId xmlns:p14="http://schemas.microsoft.com/office/powerpoint/2010/main" val="233071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4</a:t>
            </a:fld>
            <a:endParaRPr lang="en-GB"/>
          </a:p>
        </p:txBody>
      </p:sp>
    </p:spTree>
    <p:extLst>
      <p:ext uri="{BB962C8B-B14F-4D97-AF65-F5344CB8AC3E}">
        <p14:creationId xmlns:p14="http://schemas.microsoft.com/office/powerpoint/2010/main" val="223921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GB" i="1" dirty="0">
              <a:effectLst/>
              <a:latin typeface="Times" pitchFamily="2" charset="0"/>
            </a:endParaRPr>
          </a:p>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5</a:t>
            </a:fld>
            <a:endParaRPr lang="en-GB"/>
          </a:p>
        </p:txBody>
      </p:sp>
    </p:spTree>
    <p:extLst>
      <p:ext uri="{BB962C8B-B14F-4D97-AF65-F5344CB8AC3E}">
        <p14:creationId xmlns:p14="http://schemas.microsoft.com/office/powerpoint/2010/main" val="335137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6</a:t>
            </a:fld>
            <a:endParaRPr lang="en-GB"/>
          </a:p>
        </p:txBody>
      </p:sp>
    </p:spTree>
    <p:extLst>
      <p:ext uri="{BB962C8B-B14F-4D97-AF65-F5344CB8AC3E}">
        <p14:creationId xmlns:p14="http://schemas.microsoft.com/office/powerpoint/2010/main" val="223194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7</a:t>
            </a:fld>
            <a:endParaRPr lang="en-GB"/>
          </a:p>
        </p:txBody>
      </p:sp>
    </p:spTree>
    <p:extLst>
      <p:ext uri="{BB962C8B-B14F-4D97-AF65-F5344CB8AC3E}">
        <p14:creationId xmlns:p14="http://schemas.microsoft.com/office/powerpoint/2010/main" val="143862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8</a:t>
            </a:fld>
            <a:endParaRPr lang="en-GB"/>
          </a:p>
        </p:txBody>
      </p:sp>
    </p:spTree>
    <p:extLst>
      <p:ext uri="{BB962C8B-B14F-4D97-AF65-F5344CB8AC3E}">
        <p14:creationId xmlns:p14="http://schemas.microsoft.com/office/powerpoint/2010/main" val="256524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6493C-5B50-D846-A399-0CAA67AB6D41}" type="slidenum">
              <a:rPr lang="en-GB" smtClean="0"/>
              <a:t>9</a:t>
            </a:fld>
            <a:endParaRPr lang="en-GB"/>
          </a:p>
        </p:txBody>
      </p:sp>
    </p:spTree>
    <p:extLst>
      <p:ext uri="{BB962C8B-B14F-4D97-AF65-F5344CB8AC3E}">
        <p14:creationId xmlns:p14="http://schemas.microsoft.com/office/powerpoint/2010/main" val="298293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FC9E-2C5E-0C69-F05C-6C5054BDAB0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886768-3CE5-B6D2-D412-B7CC5260F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E2C41F5-237B-F869-2712-438075798C2F}"/>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5" name="Footer Placeholder 4">
            <a:extLst>
              <a:ext uri="{FF2B5EF4-FFF2-40B4-BE49-F238E27FC236}">
                <a16:creationId xmlns:a16="http://schemas.microsoft.com/office/drawing/2014/main" id="{0688AC23-EF0D-B3C3-681C-BB94C529D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2D671-4DA3-6DD3-C5EF-EAADDFA2D7FA}"/>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380767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D69B-CBE7-C463-0F71-E963B1AEBCA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E218C2A-AD52-7F6E-467C-FD14837186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CFD5A2-2857-60A6-1ED2-18DE6379081D}"/>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5" name="Footer Placeholder 4">
            <a:extLst>
              <a:ext uri="{FF2B5EF4-FFF2-40B4-BE49-F238E27FC236}">
                <a16:creationId xmlns:a16="http://schemas.microsoft.com/office/drawing/2014/main" id="{B19E1297-C24B-733C-5A45-35AFA819F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9CAB8-51F1-D90F-AE78-756CAE1A7BA7}"/>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125255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C80E47-B95B-F8AC-D685-E459314B38D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C3E1941-748E-524B-5861-A1FB5886CF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0CADF9-C259-C0C2-F2A2-B5A821B06331}"/>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5" name="Footer Placeholder 4">
            <a:extLst>
              <a:ext uri="{FF2B5EF4-FFF2-40B4-BE49-F238E27FC236}">
                <a16:creationId xmlns:a16="http://schemas.microsoft.com/office/drawing/2014/main" id="{2C81A73F-DC30-A1EE-2B24-922CB080AE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E13267-B794-5341-FA17-2323426D8376}"/>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95782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D9F-09C2-9D57-AE74-3E6980A740F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07AB7BA-3654-D297-C05E-3BF68EB675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378E1D-0BFC-81F3-E8F5-C43BE16E638E}"/>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5" name="Footer Placeholder 4">
            <a:extLst>
              <a:ext uri="{FF2B5EF4-FFF2-40B4-BE49-F238E27FC236}">
                <a16:creationId xmlns:a16="http://schemas.microsoft.com/office/drawing/2014/main" id="{4773CC26-FD44-CB82-E265-DCFC9A6827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85B0C-F436-8D84-3517-AF88EE96A37D}"/>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140472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FEC3-1BCD-4A86-8881-4BFE5F4C4F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0A12B6C-CDC2-C1FE-B31F-0EF368E7A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B85C9A5-50E3-D35C-0035-E39FC60D930E}"/>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5" name="Footer Placeholder 4">
            <a:extLst>
              <a:ext uri="{FF2B5EF4-FFF2-40B4-BE49-F238E27FC236}">
                <a16:creationId xmlns:a16="http://schemas.microsoft.com/office/drawing/2014/main" id="{E493890F-1A79-656A-1B65-1088681B3C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F56DA7-338C-1681-3D8D-F014E3968BC9}"/>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66684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6DE1-C304-9FE4-7399-FC0D7A8F64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10B71FA-84E3-EAF5-4998-26776A0715B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AF6CAC0-373D-D8AD-35E4-9E6A1C337DD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C3C1264-DC47-ED47-BE46-A3CBD49DC54B}"/>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6" name="Footer Placeholder 5">
            <a:extLst>
              <a:ext uri="{FF2B5EF4-FFF2-40B4-BE49-F238E27FC236}">
                <a16:creationId xmlns:a16="http://schemas.microsoft.com/office/drawing/2014/main" id="{6D062E44-A301-F6F3-3677-6BA8C06E34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A0E317-15EE-5648-7C00-762983CFCC41}"/>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183591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1F06-6615-601F-6360-AB84A2107E3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7588548-41BA-10F5-951B-57373A823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71B91B-A3C3-7503-F6E2-BEBDE7BABC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3A1A0D3-CE9C-D77B-DACD-7DCCFFD06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780CD8-DC65-8BEA-EDE6-70BCD20189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2CF7904-A36A-8042-655C-4823BB619F4F}"/>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8" name="Footer Placeholder 7">
            <a:extLst>
              <a:ext uri="{FF2B5EF4-FFF2-40B4-BE49-F238E27FC236}">
                <a16:creationId xmlns:a16="http://schemas.microsoft.com/office/drawing/2014/main" id="{4DF888EA-857B-EA4C-CCD6-4BC8FF614B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FFD249-6935-855C-B4B9-4EF6A3224F10}"/>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303759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DB94-F41E-3543-E6AC-FA97579B484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B1BF67E-E7E9-10CC-3572-32763E064659}"/>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4" name="Footer Placeholder 3">
            <a:extLst>
              <a:ext uri="{FF2B5EF4-FFF2-40B4-BE49-F238E27FC236}">
                <a16:creationId xmlns:a16="http://schemas.microsoft.com/office/drawing/2014/main" id="{3856E776-80BD-BD51-375F-111923C80B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E63A1F-02F1-5E15-9FA7-49718B0F82E4}"/>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111390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D56090-D18A-D328-58C4-F6D751199646}"/>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3" name="Footer Placeholder 2">
            <a:extLst>
              <a:ext uri="{FF2B5EF4-FFF2-40B4-BE49-F238E27FC236}">
                <a16:creationId xmlns:a16="http://schemas.microsoft.com/office/drawing/2014/main" id="{1C6F21EC-143D-85C1-3C29-B842514E11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C232B2-B279-A325-FF44-01D4E8A31EA1}"/>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194181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72CF-CF03-2BA2-A177-B4A942C838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6DF859-B43A-BF69-E16C-EC4FA056FC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CC7C00A-1753-A53A-901C-B4456BC25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8EAA13-FCA8-835B-26D7-B0F1E764E541}"/>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6" name="Footer Placeholder 5">
            <a:extLst>
              <a:ext uri="{FF2B5EF4-FFF2-40B4-BE49-F238E27FC236}">
                <a16:creationId xmlns:a16="http://schemas.microsoft.com/office/drawing/2014/main" id="{120DCBBC-78D7-385B-7AD3-FCBB124F7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83178-2C92-85D8-A0E4-5FF0FA537918}"/>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42341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9962-E16B-731E-64AE-445F2F7D1C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52FDD43-5E50-55C2-DB85-5C88734E7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E55B47-9D5C-A5A9-1311-7B6C52826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F5090D-3267-66E2-7CC5-F21D912C0800}"/>
              </a:ext>
            </a:extLst>
          </p:cNvPr>
          <p:cNvSpPr>
            <a:spLocks noGrp="1"/>
          </p:cNvSpPr>
          <p:nvPr>
            <p:ph type="dt" sz="half" idx="10"/>
          </p:nvPr>
        </p:nvSpPr>
        <p:spPr/>
        <p:txBody>
          <a:bodyPr/>
          <a:lstStyle/>
          <a:p>
            <a:fld id="{314C46FF-3930-6547-8EC2-72B83B7C451F}" type="datetimeFigureOut">
              <a:rPr lang="en-GB" smtClean="0"/>
              <a:t>20/06/2024</a:t>
            </a:fld>
            <a:endParaRPr lang="en-GB"/>
          </a:p>
        </p:txBody>
      </p:sp>
      <p:sp>
        <p:nvSpPr>
          <p:cNvPr id="6" name="Footer Placeholder 5">
            <a:extLst>
              <a:ext uri="{FF2B5EF4-FFF2-40B4-BE49-F238E27FC236}">
                <a16:creationId xmlns:a16="http://schemas.microsoft.com/office/drawing/2014/main" id="{EAF221D0-538A-7A65-5F1B-A15F5AB7AF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1B1693-59E1-EDEE-A2D5-6A60782DE180}"/>
              </a:ext>
            </a:extLst>
          </p:cNvPr>
          <p:cNvSpPr>
            <a:spLocks noGrp="1"/>
          </p:cNvSpPr>
          <p:nvPr>
            <p:ph type="sldNum" sz="quarter" idx="12"/>
          </p:nvPr>
        </p:nvSpPr>
        <p:spPr/>
        <p:txBody>
          <a:bodyPr/>
          <a:lstStyle/>
          <a:p>
            <a:fld id="{AD4F5BE2-5DDF-F549-930C-306712452B89}" type="slidenum">
              <a:rPr lang="en-GB" smtClean="0"/>
              <a:t>‹#›</a:t>
            </a:fld>
            <a:endParaRPr lang="en-GB"/>
          </a:p>
        </p:txBody>
      </p:sp>
    </p:spTree>
    <p:extLst>
      <p:ext uri="{BB962C8B-B14F-4D97-AF65-F5344CB8AC3E}">
        <p14:creationId xmlns:p14="http://schemas.microsoft.com/office/powerpoint/2010/main" val="262452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DC49D9-53E6-B325-3759-5C78B3240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7D986E4-2255-BAA5-D091-B06A7AB08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2F41EBC-DC08-292A-7D21-FD486783D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C46FF-3930-6547-8EC2-72B83B7C451F}" type="datetimeFigureOut">
              <a:rPr lang="en-GB" smtClean="0"/>
              <a:t>20/06/2024</a:t>
            </a:fld>
            <a:endParaRPr lang="en-GB"/>
          </a:p>
        </p:txBody>
      </p:sp>
      <p:sp>
        <p:nvSpPr>
          <p:cNvPr id="5" name="Footer Placeholder 4">
            <a:extLst>
              <a:ext uri="{FF2B5EF4-FFF2-40B4-BE49-F238E27FC236}">
                <a16:creationId xmlns:a16="http://schemas.microsoft.com/office/drawing/2014/main" id="{D8C6464C-0A98-63A7-4A9B-A3B132C0D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D19944-7AA5-FE13-3990-305D496BE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5BE2-5DDF-F549-930C-306712452B89}" type="slidenum">
              <a:rPr lang="en-GB" smtClean="0"/>
              <a:t>‹#›</a:t>
            </a:fld>
            <a:endParaRPr lang="en-GB"/>
          </a:p>
        </p:txBody>
      </p:sp>
    </p:spTree>
    <p:extLst>
      <p:ext uri="{BB962C8B-B14F-4D97-AF65-F5344CB8AC3E}">
        <p14:creationId xmlns:p14="http://schemas.microsoft.com/office/powerpoint/2010/main" val="686119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2FE7-5F6F-15BB-6B89-9AF582F2CE4B}"/>
              </a:ext>
            </a:extLst>
          </p:cNvPr>
          <p:cNvSpPr>
            <a:spLocks noGrp="1"/>
          </p:cNvSpPr>
          <p:nvPr>
            <p:ph type="ctrTitle"/>
          </p:nvPr>
        </p:nvSpPr>
        <p:spPr/>
        <p:txBody>
          <a:bodyPr>
            <a:normAutofit fontScale="90000"/>
          </a:bodyPr>
          <a:lstStyle/>
          <a:p>
            <a:r>
              <a:rPr lang="en-GB" dirty="0">
                <a:latin typeface="Times New Roman" panose="02020603050405020304" pitchFamily="18" charset="0"/>
                <a:cs typeface="Times New Roman" panose="02020603050405020304" pitchFamily="18" charset="0"/>
              </a:rPr>
              <a:t>Development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from post-Keynesian and Institutionalist Perspectives</a:t>
            </a:r>
          </a:p>
        </p:txBody>
      </p:sp>
      <p:sp>
        <p:nvSpPr>
          <p:cNvPr id="3" name="Subtitle 2">
            <a:extLst>
              <a:ext uri="{FF2B5EF4-FFF2-40B4-BE49-F238E27FC236}">
                <a16:creationId xmlns:a16="http://schemas.microsoft.com/office/drawing/2014/main" id="{3D37E4B0-F4B1-F6D6-11D4-B35574CE9A39}"/>
              </a:ext>
            </a:extLst>
          </p:cNvPr>
          <p:cNvSpPr>
            <a:spLocks noGrp="1"/>
          </p:cNvSpPr>
          <p:nvPr>
            <p:ph type="subTitle" idx="1"/>
          </p:nvPr>
        </p:nvSpPr>
        <p:spPr>
          <a:xfrm>
            <a:off x="1524000" y="3602037"/>
            <a:ext cx="9144000" cy="2387599"/>
          </a:xfrm>
        </p:spPr>
        <p:txBody>
          <a:bodyPr>
            <a:normAutofit/>
          </a:bodyPr>
          <a:lstStyle/>
          <a:p>
            <a:endParaRPr lang="en-GB" sz="1400" dirty="0">
              <a:latin typeface="Times New Roman" panose="02020603050405020304" pitchFamily="18" charset="0"/>
              <a:cs typeface="Times New Roman" panose="02020603050405020304" pitchFamily="18" charset="0"/>
            </a:endParaRPr>
          </a:p>
          <a:p>
            <a:r>
              <a:rPr lang="en-GB" sz="1900" dirty="0">
                <a:latin typeface="Times New Roman" panose="02020603050405020304" pitchFamily="18" charset="0"/>
                <a:cs typeface="Times New Roman" panose="02020603050405020304" pitchFamily="18" charset="0"/>
              </a:rPr>
              <a:t>Esra Ugurlu</a:t>
            </a:r>
          </a:p>
          <a:p>
            <a:r>
              <a:rPr lang="en-GB" sz="1900" dirty="0">
                <a:latin typeface="Times New Roman" panose="02020603050405020304" pitchFamily="18" charset="0"/>
                <a:cs typeface="Times New Roman" panose="02020603050405020304" pitchFamily="18" charset="0"/>
              </a:rPr>
              <a:t>University of Leeds</a:t>
            </a:r>
          </a:p>
          <a:p>
            <a:endParaRPr lang="en-GB" sz="1900" dirty="0">
              <a:latin typeface="Times New Roman" panose="02020603050405020304" pitchFamily="18" charset="0"/>
              <a:cs typeface="Times New Roman" panose="02020603050405020304" pitchFamily="18" charset="0"/>
            </a:endParaRPr>
          </a:p>
          <a:p>
            <a:r>
              <a:rPr lang="en-GB" sz="1900" dirty="0">
                <a:latin typeface="Times New Roman" panose="02020603050405020304" pitchFamily="18" charset="0"/>
                <a:cs typeface="Times New Roman" panose="02020603050405020304" pitchFamily="18" charset="0"/>
              </a:rPr>
              <a:t>13</a:t>
            </a:r>
            <a:r>
              <a:rPr lang="en-GB" sz="1900" baseline="30000" dirty="0">
                <a:latin typeface="Times New Roman" panose="02020603050405020304" pitchFamily="18" charset="0"/>
                <a:cs typeface="Times New Roman" panose="02020603050405020304" pitchFamily="18" charset="0"/>
              </a:rPr>
              <a:t>th</a:t>
            </a:r>
            <a:r>
              <a:rPr lang="en-GB" sz="1900" dirty="0">
                <a:latin typeface="Times New Roman" panose="02020603050405020304" pitchFamily="18" charset="0"/>
                <a:cs typeface="Times New Roman" panose="02020603050405020304" pitchFamily="18" charset="0"/>
              </a:rPr>
              <a:t> Post Keynesian Economics Society Summer School </a:t>
            </a:r>
          </a:p>
          <a:p>
            <a:r>
              <a:rPr lang="en-GB" sz="1900" dirty="0">
                <a:latin typeface="Times New Roman" panose="02020603050405020304" pitchFamily="18" charset="0"/>
                <a:cs typeface="Times New Roman" panose="02020603050405020304" pitchFamily="18" charset="0"/>
              </a:rPr>
              <a:t>21 </a:t>
            </a:r>
            <a:r>
              <a:rPr lang="en-GB" sz="1900">
                <a:latin typeface="Times New Roman" panose="02020603050405020304" pitchFamily="18" charset="0"/>
                <a:cs typeface="Times New Roman" panose="02020603050405020304" pitchFamily="18" charset="0"/>
              </a:rPr>
              <a:t>June 2024</a:t>
            </a:r>
            <a:endParaRPr lang="en-GB" sz="1900" dirty="0">
              <a:latin typeface="Times New Roman" panose="02020603050405020304" pitchFamily="18" charset="0"/>
              <a:cs typeface="Times New Roman" panose="02020603050405020304" pitchFamily="18" charset="0"/>
            </a:endParaRPr>
          </a:p>
          <a:p>
            <a:endParaRPr lang="en-GB" sz="1400" dirty="0">
              <a:latin typeface="Times New Roman" panose="02020603050405020304" pitchFamily="18" charset="0"/>
              <a:cs typeface="Times New Roman" panose="02020603050405020304" pitchFamily="18" charset="0"/>
            </a:endParaRPr>
          </a:p>
          <a:p>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53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AE4A-0895-ADCE-CB09-1965921FC3F1}"/>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Policy Implications (2/2)</a:t>
            </a:r>
          </a:p>
        </p:txBody>
      </p:sp>
      <p:sp>
        <p:nvSpPr>
          <p:cNvPr id="3" name="Content Placeholder 2">
            <a:extLst>
              <a:ext uri="{FF2B5EF4-FFF2-40B4-BE49-F238E27FC236}">
                <a16:creationId xmlns:a16="http://schemas.microsoft.com/office/drawing/2014/main" id="{C89C1684-A8FA-4B7E-4EEA-5B5513168238}"/>
              </a:ext>
            </a:extLst>
          </p:cNvPr>
          <p:cNvSpPr>
            <a:spLocks noGrp="1"/>
          </p:cNvSpPr>
          <p:nvPr>
            <p:ph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Policy implications of elasticity pessimism </a:t>
            </a:r>
          </a:p>
          <a:p>
            <a:pPr lvl="1"/>
            <a:r>
              <a:rPr lang="en-GB" dirty="0">
                <a:latin typeface="Times New Roman" panose="02020603050405020304" pitchFamily="18" charset="0"/>
                <a:cs typeface="Times New Roman" panose="02020603050405020304" pitchFamily="18" charset="0"/>
              </a:rPr>
              <a:t>What matters is the </a:t>
            </a:r>
            <a:r>
              <a:rPr lang="en-GB" dirty="0">
                <a:solidFill>
                  <a:srgbClr val="C00000"/>
                </a:solidFill>
                <a:latin typeface="Times New Roman" panose="02020603050405020304" pitchFamily="18" charset="0"/>
                <a:cs typeface="Times New Roman" panose="02020603050405020304" pitchFamily="18" charset="0"/>
              </a:rPr>
              <a:t>non-price competitiveness </a:t>
            </a:r>
            <a:r>
              <a:rPr lang="en-GB" dirty="0">
                <a:latin typeface="Times New Roman" panose="02020603050405020304" pitchFamily="18" charset="0"/>
                <a:cs typeface="Times New Roman" panose="02020603050405020304" pitchFamily="18" charset="0"/>
              </a:rPr>
              <a:t>of a country’s goods.</a:t>
            </a:r>
          </a:p>
          <a:p>
            <a:pPr lvl="1"/>
            <a:r>
              <a:rPr lang="en-GB" dirty="0">
                <a:latin typeface="Times New Roman" panose="02020603050405020304" pitchFamily="18" charset="0"/>
                <a:cs typeface="Times New Roman" panose="02020603050405020304" pitchFamily="18" charset="0"/>
              </a:rPr>
              <a:t>Cost competitiveness is unimportant. </a:t>
            </a:r>
          </a:p>
          <a:p>
            <a:pPr lvl="1"/>
            <a:r>
              <a:rPr lang="en-GB" dirty="0">
                <a:latin typeface="Times New Roman" panose="02020603050405020304" pitchFamily="18" charset="0"/>
                <a:cs typeface="Times New Roman" panose="02020603050405020304" pitchFamily="18" charset="0"/>
              </a:rPr>
              <a:t>How do we square this with the mounting evidence on the growth-inducing effects of undervalued (or competitive) RER policies? (Rodrik 2008, Razmi et al. 2012, etc.)</a:t>
            </a:r>
          </a:p>
          <a:p>
            <a:pPr marL="457200" lvl="1" indent="0">
              <a:buNone/>
            </a:pPr>
            <a:r>
              <a:rPr lang="en-GB" dirty="0">
                <a:latin typeface="Times New Roman" panose="02020603050405020304" pitchFamily="18" charset="0"/>
                <a:cs typeface="Times New Roman" panose="02020603050405020304" pitchFamily="18" charset="0"/>
              </a:rPr>
              <a:t> </a:t>
            </a:r>
          </a:p>
          <a:p>
            <a:r>
              <a:rPr lang="en-GB" dirty="0">
                <a:latin typeface="Times New Roman" panose="02020603050405020304" pitchFamily="18" charset="0"/>
                <a:cs typeface="Times New Roman" panose="02020603050405020304" pitchFamily="18" charset="0"/>
              </a:rPr>
              <a:t>Does not support a blanket protectionist policy or ‘trade war’ approach.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A cautious approach to trade liberalisation</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6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9CFC-9536-5E01-3E65-0E979ED2F04C}"/>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Extensions</a:t>
            </a:r>
          </a:p>
        </p:txBody>
      </p:sp>
      <p:sp>
        <p:nvSpPr>
          <p:cNvPr id="3" name="Content Placeholder 2">
            <a:extLst>
              <a:ext uri="{FF2B5EF4-FFF2-40B4-BE49-F238E27FC236}">
                <a16:creationId xmlns:a16="http://schemas.microsoft.com/office/drawing/2014/main" id="{1DD2A85F-1570-E6E5-F7AC-12A7F39CD15F}"/>
              </a:ext>
            </a:extLst>
          </p:cNvPr>
          <p:cNvSpPr>
            <a:spLocks noGrp="1"/>
          </p:cNvSpPr>
          <p:nvPr>
            <p:ph idx="1"/>
          </p:nvPr>
        </p:nvSpPr>
        <p:spPr/>
        <p:txBody>
          <a:bodyPr/>
          <a:lstStyle/>
          <a:p>
            <a:pPr marL="0" indent="0">
              <a:buNone/>
            </a:pPr>
            <a:r>
              <a:rPr lang="en-GB" dirty="0">
                <a:latin typeface="Times New Roman" panose="02020603050405020304" pitchFamily="18" charset="0"/>
                <a:cs typeface="Times New Roman" panose="02020603050405020304" pitchFamily="18" charset="0"/>
              </a:rPr>
              <a:t>The Thirlwall’s basic model is extended in various directions:</a:t>
            </a:r>
          </a:p>
          <a:p>
            <a:pPr lvl="1"/>
            <a:r>
              <a:rPr lang="en-GB" sz="2800" dirty="0">
                <a:latin typeface="Times New Roman" panose="02020603050405020304" pitchFamily="18" charset="0"/>
                <a:cs typeface="Times New Roman" panose="02020603050405020304" pitchFamily="18" charset="0"/>
              </a:rPr>
              <a:t>International financial flows (Thirlwall and Hussain 1982)</a:t>
            </a:r>
          </a:p>
          <a:p>
            <a:pPr lvl="1"/>
            <a:r>
              <a:rPr lang="en-GB" sz="2800" dirty="0">
                <a:latin typeface="Times New Roman" panose="02020603050405020304" pitchFamily="18" charset="0"/>
                <a:cs typeface="Times New Roman" panose="02020603050405020304" pitchFamily="18" charset="0"/>
              </a:rPr>
              <a:t>Multi-sectoral models with structural change (Araujo and Lima 2007)</a:t>
            </a:r>
          </a:p>
          <a:p>
            <a:pPr lvl="1"/>
            <a:r>
              <a:rPr lang="en-GB" sz="2800" dirty="0">
                <a:latin typeface="Times New Roman" panose="02020603050405020304" pitchFamily="18" charset="0"/>
                <a:cs typeface="Times New Roman" panose="02020603050405020304" pitchFamily="18" charset="0"/>
              </a:rPr>
              <a:t>Imports of intermediate goods (Blecker and Ibarra 2013)</a:t>
            </a:r>
          </a:p>
          <a:p>
            <a:pPr lvl="1"/>
            <a:r>
              <a:rPr lang="en-GB" sz="2800" dirty="0">
                <a:latin typeface="Times New Roman" panose="02020603050405020304" pitchFamily="18" charset="0"/>
                <a:cs typeface="Times New Roman" panose="02020603050405020304" pitchFamily="18" charset="0"/>
              </a:rPr>
              <a:t>Partial pass-through (Setterfield and Blecker, 2019, section 9.4.1)</a:t>
            </a:r>
          </a:p>
          <a:p>
            <a:pPr lvl="1"/>
            <a:r>
              <a:rPr lang="en-GB" sz="2800" dirty="0">
                <a:latin typeface="Times New Roman" panose="02020603050405020304" pitchFamily="18" charset="0"/>
                <a:cs typeface="Times New Roman" panose="02020603050405020304" pitchFamily="18" charset="0"/>
              </a:rPr>
              <a:t>Cumulative causation and Verdoorn’s Law (Setterfield and Blecker, 2019,  section 9.4.2)</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32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2324-F008-2EE0-2B21-E7F43EFF8B41}"/>
              </a:ext>
            </a:extLst>
          </p:cNvPr>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Critiques</a:t>
            </a:r>
          </a:p>
        </p:txBody>
      </p:sp>
      <p:sp>
        <p:nvSpPr>
          <p:cNvPr id="3" name="Content Placeholder 2">
            <a:extLst>
              <a:ext uri="{FF2B5EF4-FFF2-40B4-BE49-F238E27FC236}">
                <a16:creationId xmlns:a16="http://schemas.microsoft.com/office/drawing/2014/main" id="{E59071A6-53CA-58C6-70C9-4E299761AA6A}"/>
              </a:ext>
            </a:extLst>
          </p:cNvPr>
          <p:cNvSpPr>
            <a:spLocks noGrp="1"/>
          </p:cNvSpPr>
          <p:nvPr>
            <p:ph idx="1"/>
          </p:nvPr>
        </p:nvSpPr>
        <p:spPr>
          <a:xfrm>
            <a:off x="838200" y="1460500"/>
            <a:ext cx="10769600" cy="5232400"/>
          </a:xfrm>
        </p:spPr>
        <p:txBody>
          <a:bodyPr>
            <a:normAutofit/>
          </a:bodyPr>
          <a:lstStyle/>
          <a:p>
            <a:r>
              <a:rPr lang="en-GB" sz="2400" dirty="0">
                <a:solidFill>
                  <a:schemeClr val="bg2">
                    <a:lumMod val="50000"/>
                  </a:schemeClr>
                </a:solidFill>
              </a:rPr>
              <a:t>Testing a near-tautology? (Clavijo and Ros, 2015; Razmi, 2016)</a:t>
            </a:r>
          </a:p>
          <a:p>
            <a:r>
              <a:rPr lang="en-GB" sz="2400" dirty="0">
                <a:solidFill>
                  <a:schemeClr val="bg2">
                    <a:lumMod val="50000"/>
                  </a:schemeClr>
                </a:solidFill>
              </a:rPr>
              <a:t>Foreign income growth and domestic capital accumulation</a:t>
            </a:r>
          </a:p>
          <a:p>
            <a:r>
              <a:rPr lang="en-GB" sz="2400" dirty="0">
                <a:solidFill>
                  <a:schemeClr val="bg2">
                    <a:lumMod val="50000"/>
                  </a:schemeClr>
                </a:solidFill>
              </a:rPr>
              <a:t>Country size</a:t>
            </a:r>
          </a:p>
          <a:p>
            <a:r>
              <a:rPr lang="en-GB" sz="2400" dirty="0">
                <a:solidFill>
                  <a:schemeClr val="bg2">
                    <a:lumMod val="50000"/>
                  </a:schemeClr>
                </a:solidFill>
              </a:rPr>
              <a:t>Endogeneity of income elasticities (Krugman 1989)</a:t>
            </a:r>
          </a:p>
          <a:p>
            <a:r>
              <a:rPr lang="en-GB" dirty="0"/>
              <a:t>Infinitely elastic supplies of exports </a:t>
            </a:r>
          </a:p>
          <a:p>
            <a:pPr lvl="1"/>
            <a:r>
              <a:rPr lang="en-GB" dirty="0"/>
              <a:t>Unrealistic for some countries </a:t>
            </a:r>
          </a:p>
          <a:p>
            <a:pPr lvl="1"/>
            <a:r>
              <a:rPr lang="en-GB" dirty="0"/>
              <a:t>The ‘small economy’ model is more appropriate for many developing nations (Ros, 2013; Razmi, 2016a)</a:t>
            </a:r>
          </a:p>
          <a:p>
            <a:pPr lvl="1"/>
            <a:r>
              <a:rPr lang="en-GB" dirty="0"/>
              <a:t>Implications: </a:t>
            </a:r>
          </a:p>
          <a:p>
            <a:pPr lvl="2"/>
            <a:r>
              <a:rPr lang="en-GB" dirty="0"/>
              <a:t>the equilibrium quantity of exports is supply constrained. </a:t>
            </a:r>
          </a:p>
          <a:p>
            <a:pPr lvl="2"/>
            <a:r>
              <a:rPr lang="en-GB" dirty="0"/>
              <a:t>BoP constraints may still apply to small countries but more due to dependence on ToT for exports goods and capital accumulation in export industries. </a:t>
            </a:r>
          </a:p>
        </p:txBody>
      </p:sp>
    </p:spTree>
    <p:extLst>
      <p:ext uri="{BB962C8B-B14F-4D97-AF65-F5344CB8AC3E}">
        <p14:creationId xmlns:p14="http://schemas.microsoft.com/office/powerpoint/2010/main" val="427422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2324-F008-2EE0-2B21-E7F43EFF8B41}"/>
              </a:ext>
            </a:extLst>
          </p:cNvPr>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Critiques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59071A6-53CA-58C6-70C9-4E299761AA6A}"/>
                  </a:ext>
                </a:extLst>
              </p:cNvPr>
              <p:cNvSpPr>
                <a:spLocks noGrp="1"/>
              </p:cNvSpPr>
              <p:nvPr>
                <p:ph idx="1"/>
              </p:nvPr>
            </p:nvSpPr>
            <p:spPr>
              <a:xfrm>
                <a:off x="838200" y="1460500"/>
                <a:ext cx="10769600" cy="5232400"/>
              </a:xfrm>
            </p:spPr>
            <p:txBody>
              <a:bodyPr>
                <a:normAutofit/>
              </a:bodyPr>
              <a:lstStyle/>
              <a:p>
                <a:r>
                  <a:rPr lang="en-GB" dirty="0"/>
                  <a:t>Level versus rates of change in relative prices</a:t>
                </a:r>
              </a:p>
              <a:p>
                <a:pPr lvl="1"/>
                <a:r>
                  <a:rPr lang="en-GB" dirty="0"/>
                  <a:t>Mixed empirical evidence on the ML condition </a:t>
                </a:r>
                <a14:m>
                  <m:oMath xmlns:m="http://schemas.openxmlformats.org/officeDocument/2006/math">
                    <m:sSub>
                      <m:sSubPr>
                        <m:ctrlPr>
                          <a:rPr lang="en-GB" sz="1800" b="1" i="1" smtClean="0">
                            <a:effectLst/>
                            <a:latin typeface="Cambria Math" panose="02040503050406030204" pitchFamily="18" charset="0"/>
                            <a:ea typeface="Calibri" panose="020F0502020204030204" pitchFamily="34" charset="0"/>
                          </a:rPr>
                        </m:ctrlPr>
                      </m:sSubPr>
                      <m:e>
                        <m:r>
                          <a:rPr lang="en-US" sz="1800" b="1" i="1">
                            <a:effectLst/>
                            <a:latin typeface="Cambria Math" panose="02040503050406030204" pitchFamily="18" charset="0"/>
                            <a:ea typeface="Calibri" panose="020F0502020204030204" pitchFamily="34" charset="0"/>
                          </a:rPr>
                          <m:t>𝜺</m:t>
                        </m:r>
                      </m:e>
                      <m:sub>
                        <m:r>
                          <a:rPr lang="en-US" sz="1800" b="1" i="1">
                            <a:effectLst/>
                            <a:latin typeface="Cambria Math" panose="02040503050406030204" pitchFamily="18" charset="0"/>
                            <a:ea typeface="Calibri" panose="020F0502020204030204" pitchFamily="34" charset="0"/>
                          </a:rPr>
                          <m:t>𝑿</m:t>
                        </m:r>
                      </m:sub>
                    </m:sSub>
                    <m:r>
                      <a:rPr lang="en-US" sz="1800" b="1" i="1">
                        <a:effectLst/>
                        <a:latin typeface="Cambria Math" panose="02040503050406030204" pitchFamily="18" charset="0"/>
                        <a:ea typeface="Calibri" panose="020F0502020204030204" pitchFamily="34" charset="0"/>
                      </a:rPr>
                      <m:t>+</m:t>
                    </m:r>
                    <m:sSub>
                      <m:sSubPr>
                        <m:ctrlPr>
                          <a:rPr lang="en-GB" sz="1800" b="1" i="1">
                            <a:effectLst/>
                            <a:latin typeface="Cambria Math" panose="02040503050406030204" pitchFamily="18" charset="0"/>
                            <a:ea typeface="Calibri" panose="020F0502020204030204" pitchFamily="34" charset="0"/>
                          </a:rPr>
                        </m:ctrlPr>
                      </m:sSubPr>
                      <m:e>
                        <m:r>
                          <a:rPr lang="en-US" sz="1800" b="1" i="1">
                            <a:effectLst/>
                            <a:latin typeface="Cambria Math" panose="02040503050406030204" pitchFamily="18" charset="0"/>
                            <a:ea typeface="Calibri" panose="020F0502020204030204" pitchFamily="34" charset="0"/>
                          </a:rPr>
                          <m:t>𝜺</m:t>
                        </m:r>
                      </m:e>
                      <m:sub>
                        <m:r>
                          <a:rPr lang="en-US" sz="1800" b="1" i="1">
                            <a:effectLst/>
                            <a:latin typeface="Cambria Math" panose="02040503050406030204" pitchFamily="18" charset="0"/>
                            <a:ea typeface="Calibri" panose="020F0502020204030204" pitchFamily="34" charset="0"/>
                          </a:rPr>
                          <m:t>𝑴</m:t>
                        </m:r>
                      </m:sub>
                    </m:sSub>
                    <m:r>
                      <a:rPr lang="en-US" sz="1800" b="1" i="1" smtClean="0">
                        <a:effectLst/>
                        <a:latin typeface="Cambria Math" panose="02040503050406030204" pitchFamily="18" charset="0"/>
                        <a:ea typeface="Calibri" panose="020F0502020204030204" pitchFamily="34" charset="0"/>
                      </a:rPr>
                      <m:t>&gt; </m:t>
                    </m:r>
                    <m:r>
                      <a:rPr lang="en-US" sz="1800" b="1" i="1">
                        <a:effectLst/>
                        <a:latin typeface="Cambria Math" panose="02040503050406030204" pitchFamily="18" charset="0"/>
                        <a:ea typeface="Calibri" panose="020F0502020204030204" pitchFamily="34" charset="0"/>
                      </a:rPr>
                      <m:t>𝟏</m:t>
                    </m:r>
                  </m:oMath>
                </a14:m>
                <a:r>
                  <a:rPr lang="en-GB" dirty="0"/>
                  <a:t> </a:t>
                </a:r>
              </a:p>
              <a:p>
                <a:pPr lvl="1"/>
                <a:r>
                  <a:rPr lang="en-GB" dirty="0"/>
                  <a:t>Evidence on </a:t>
                </a:r>
                <a14:m>
                  <m:oMath xmlns:m="http://schemas.openxmlformats.org/officeDocument/2006/math">
                    <m:d>
                      <m:dPr>
                        <m:ctrlPr>
                          <a:rPr lang="en-US" i="1" smtClean="0">
                            <a:latin typeface="Cambria Math" panose="02040503050406030204" pitchFamily="18" charset="0"/>
                          </a:rPr>
                        </m:ctrlPr>
                      </m:dPr>
                      <m:e>
                        <m:acc>
                          <m:accPr>
                            <m:chr m:val="̂"/>
                            <m:ctrlPr>
                              <a:rPr lang="en-US" i="1">
                                <a:latin typeface="Cambria Math" panose="02040503050406030204" pitchFamily="18" charset="0"/>
                              </a:rPr>
                            </m:ctrlPr>
                          </m:accPr>
                          <m:e>
                            <m:r>
                              <a:rPr lang="en-US">
                                <a:latin typeface="Cambria Math" panose="02040503050406030204" pitchFamily="18" charset="0"/>
                              </a:rPr>
                              <m:t>𝐸</m:t>
                            </m:r>
                          </m:e>
                        </m:acc>
                        <m:r>
                          <a:rPr lang="en-US">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𝑓</m:t>
                                </m:r>
                              </m:sub>
                            </m:sSub>
                          </m:e>
                        </m:acc>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𝑃</m:t>
                            </m:r>
                          </m:e>
                        </m:acc>
                      </m:e>
                    </m:d>
                    <m:r>
                      <a:rPr lang="en-US">
                        <a:latin typeface="Cambria Math" panose="02040503050406030204" pitchFamily="18" charset="0"/>
                      </a:rPr>
                      <m:t>=0</m:t>
                    </m:r>
                  </m:oMath>
                </a14:m>
                <a:r>
                  <a:rPr lang="en-GB" dirty="0"/>
                  <a:t> assumption (in the LR) is more solid</a:t>
                </a:r>
              </a:p>
              <a:p>
                <a:pPr lvl="1"/>
                <a:r>
                  <a:rPr lang="en-GB" dirty="0"/>
                  <a:t>“[E]</a:t>
                </a:r>
                <a:r>
                  <a:rPr lang="en-GB" dirty="0" err="1"/>
                  <a:t>ven</a:t>
                </a:r>
                <a:r>
                  <a:rPr lang="en-GB" dirty="0"/>
                  <a:t> if relative prices (RERs) don’t change continuously in the long run, this does not necessarily imply that the </a:t>
                </a:r>
                <a:r>
                  <a:rPr lang="en-GB" i="1" dirty="0"/>
                  <a:t>level</a:t>
                </a:r>
                <a:r>
                  <a:rPr lang="en-GB" dirty="0"/>
                  <a:t> of the RER may not have a significant impact on a nation’s growth” </a:t>
                </a:r>
              </a:p>
              <a:p>
                <a:pPr lvl="1"/>
                <a:r>
                  <a:rPr lang="en-GB" dirty="0"/>
                  <a:t>Rodrik (2008), Eichengreen (2007), Razmi et al. (2012), Razmi (2016b)</a:t>
                </a:r>
              </a:p>
              <a:p>
                <a:endParaRPr lang="en-GB" dirty="0"/>
              </a:p>
            </p:txBody>
          </p:sp>
        </mc:Choice>
        <mc:Fallback>
          <p:sp>
            <p:nvSpPr>
              <p:cNvPr id="3" name="Content Placeholder 2">
                <a:extLst>
                  <a:ext uri="{FF2B5EF4-FFF2-40B4-BE49-F238E27FC236}">
                    <a16:creationId xmlns:a16="http://schemas.microsoft.com/office/drawing/2014/main" id="{E59071A6-53CA-58C6-70C9-4E299761AA6A}"/>
                  </a:ext>
                </a:extLst>
              </p:cNvPr>
              <p:cNvSpPr>
                <a:spLocks noGrp="1" noRot="1" noChangeAspect="1" noMove="1" noResize="1" noEditPoints="1" noAdjustHandles="1" noChangeArrowheads="1" noChangeShapeType="1" noTextEdit="1"/>
              </p:cNvSpPr>
              <p:nvPr>
                <p:ph idx="1"/>
              </p:nvPr>
            </p:nvSpPr>
            <p:spPr>
              <a:xfrm>
                <a:off x="838200" y="1460500"/>
                <a:ext cx="10769600" cy="5232400"/>
              </a:xfrm>
              <a:blipFill>
                <a:blip r:embed="rId3"/>
                <a:stretch>
                  <a:fillRect l="-1061" t="-1937"/>
                </a:stretch>
              </a:blipFill>
            </p:spPr>
            <p:txBody>
              <a:bodyPr/>
              <a:lstStyle/>
              <a:p>
                <a:r>
                  <a:rPr lang="en-GB">
                    <a:noFill/>
                  </a:rPr>
                  <a:t> </a:t>
                </a:r>
              </a:p>
            </p:txBody>
          </p:sp>
        </mc:Fallback>
      </mc:AlternateContent>
    </p:spTree>
    <p:extLst>
      <p:ext uri="{BB962C8B-B14F-4D97-AF65-F5344CB8AC3E}">
        <p14:creationId xmlns:p14="http://schemas.microsoft.com/office/powerpoint/2010/main" val="282624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DD252-5A98-580E-BA32-0BDD8D2DBE59}"/>
              </a:ext>
            </a:extLst>
          </p:cNvPr>
          <p:cNvSpPr>
            <a:spLocks noGrp="1"/>
          </p:cNvSpPr>
          <p:nvPr>
            <p:ph idx="1"/>
          </p:nvPr>
        </p:nvSpPr>
        <p:spPr/>
        <p:txBody>
          <a:bodyPr>
            <a:normAutofit/>
          </a:bodyPr>
          <a:lstStyle/>
          <a:p>
            <a:pPr marL="0" indent="0">
              <a:buNone/>
            </a:pPr>
            <a:endParaRPr lang="en-GB" sz="3600" b="1" dirty="0">
              <a:latin typeface="Times New Roman" panose="02020603050405020304" pitchFamily="18" charset="0"/>
              <a:cs typeface="Times New Roman" panose="02020603050405020304" pitchFamily="18" charset="0"/>
            </a:endParaRPr>
          </a:p>
          <a:p>
            <a:pPr marL="0" indent="0">
              <a:buNone/>
            </a:pPr>
            <a:endParaRPr lang="en-GB" sz="3600" b="1" dirty="0">
              <a:latin typeface="Times New Roman" panose="02020603050405020304" pitchFamily="18" charset="0"/>
              <a:cs typeface="Times New Roman" panose="02020603050405020304" pitchFamily="18" charset="0"/>
            </a:endParaRPr>
          </a:p>
          <a:p>
            <a:pPr marL="0" indent="0">
              <a:buNone/>
            </a:pPr>
            <a:endParaRPr lang="en-GB" sz="3600" b="1" dirty="0">
              <a:latin typeface="Times New Roman" panose="02020603050405020304" pitchFamily="18" charset="0"/>
              <a:cs typeface="Times New Roman" panose="02020603050405020304" pitchFamily="18" charset="0"/>
            </a:endParaRPr>
          </a:p>
          <a:p>
            <a:pPr marL="0" indent="0">
              <a:buNone/>
            </a:pPr>
            <a:r>
              <a:rPr lang="en-GB" sz="3600" b="1" dirty="0">
                <a:latin typeface="Times New Roman" panose="02020603050405020304" pitchFamily="18" charset="0"/>
                <a:cs typeface="Times New Roman" panose="02020603050405020304" pitchFamily="18" charset="0"/>
              </a:rPr>
              <a:t>2. Alternative Views on Real Exchange Rate Policy </a:t>
            </a:r>
          </a:p>
          <a:p>
            <a:pPr marL="0" indent="0">
              <a:buNone/>
            </a:pP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1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5294-39D6-C5EE-A6ED-D3E5F78A02E8}"/>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Economics of RER Undervaluation</a:t>
            </a:r>
            <a:endParaRPr lang="en-GB" dirty="0"/>
          </a:p>
        </p:txBody>
      </p:sp>
      <p:sp>
        <p:nvSpPr>
          <p:cNvPr id="3" name="Content Placeholder 2">
            <a:extLst>
              <a:ext uri="{FF2B5EF4-FFF2-40B4-BE49-F238E27FC236}">
                <a16:creationId xmlns:a16="http://schemas.microsoft.com/office/drawing/2014/main" id="{ED8C52CF-A3A3-0B18-400F-465E1CD69B62}"/>
              </a:ext>
            </a:extLst>
          </p:cNvPr>
          <p:cNvSpPr>
            <a:spLocks noGrp="1"/>
          </p:cNvSpPr>
          <p:nvPr>
            <p:ph idx="1"/>
          </p:nvPr>
        </p:nvSpPr>
        <p:spPr/>
        <p:txBody>
          <a:bodyPr>
            <a:normAutofit lnSpcReduction="10000"/>
          </a:bodyPr>
          <a:lstStyle/>
          <a:p>
            <a:pPr>
              <a:lnSpc>
                <a:spcPct val="120000"/>
              </a:lnSpc>
            </a:pPr>
            <a:r>
              <a:rPr lang="en-GB" dirty="0">
                <a:latin typeface="Times New Roman" panose="02020603050405020304" pitchFamily="18" charset="0"/>
                <a:cs typeface="Times New Roman" panose="02020603050405020304" pitchFamily="18" charset="0"/>
              </a:rPr>
              <a:t>Large body of theoretical and empirical research on the benefits of undervalued RER (see Demir and Razmi 2021 for an overview)</a:t>
            </a:r>
          </a:p>
          <a:p>
            <a:pPr lvl="1">
              <a:lnSpc>
                <a:spcPct val="120000"/>
              </a:lnSpc>
            </a:pPr>
            <a:r>
              <a:rPr lang="en-GB" dirty="0">
                <a:latin typeface="Times New Roman" panose="02020603050405020304" pitchFamily="18" charset="0"/>
                <a:cs typeface="Times New Roman" panose="02020603050405020304" pitchFamily="18" charset="0"/>
              </a:rPr>
              <a:t>Shifting resources into higher productivity tradable sector (Rodrik 2008)</a:t>
            </a:r>
          </a:p>
          <a:p>
            <a:pPr lvl="1">
              <a:lnSpc>
                <a:spcPct val="120000"/>
              </a:lnSpc>
            </a:pPr>
            <a:r>
              <a:rPr lang="en-GB" dirty="0">
                <a:latin typeface="Times New Roman" panose="02020603050405020304" pitchFamily="18" charset="0"/>
                <a:cs typeface="Times New Roman" panose="02020603050405020304" pitchFamily="18" charset="0"/>
              </a:rPr>
              <a:t>Reaping immediate productivity gains and jumpstarting growth in low-income countries (Eichengreen 2007)</a:t>
            </a:r>
          </a:p>
          <a:p>
            <a:pPr lvl="1">
              <a:lnSpc>
                <a:spcPct val="120000"/>
              </a:lnSpc>
            </a:pPr>
            <a:r>
              <a:rPr lang="en-GB" dirty="0">
                <a:latin typeface="Times New Roman" panose="02020603050405020304" pitchFamily="18" charset="0"/>
                <a:cs typeface="Times New Roman" panose="02020603050405020304" pitchFamily="18" charset="0"/>
              </a:rPr>
              <a:t>Diminishing the dependence on foreign capital inflows </a:t>
            </a:r>
          </a:p>
          <a:p>
            <a:pPr lvl="1">
              <a:lnSpc>
                <a:spcPct val="120000"/>
              </a:lnSpc>
            </a:pPr>
            <a:r>
              <a:rPr lang="en-GB" dirty="0">
                <a:latin typeface="Times New Roman" panose="02020603050405020304" pitchFamily="18" charset="0"/>
                <a:cs typeface="Times New Roman" panose="02020603050405020304" pitchFamily="18" charset="0"/>
              </a:rPr>
              <a:t>Positive effects on investment (Razmi et al. 2012; Libman et al. 2019)</a:t>
            </a:r>
          </a:p>
          <a:p>
            <a:pPr lvl="1">
              <a:lnSpc>
                <a:spcPct val="120000"/>
              </a:lnSpc>
            </a:pPr>
            <a:r>
              <a:rPr lang="en-GB" dirty="0">
                <a:latin typeface="Times New Roman" panose="02020603050405020304" pitchFamily="18" charset="0"/>
                <a:cs typeface="Times New Roman" panose="02020603050405020304" pitchFamily="18" charset="0"/>
              </a:rPr>
              <a:t>Positive gender outcomes (Erten and Metzger, 2019)</a:t>
            </a:r>
          </a:p>
          <a:p>
            <a:r>
              <a:rPr lang="en-GB" dirty="0">
                <a:latin typeface="Times New Roman" panose="02020603050405020304" pitchFamily="18" charset="0"/>
                <a:cs typeface="Times New Roman" panose="02020603050405020304" pitchFamily="18" charset="0"/>
              </a:rPr>
              <a:t>Lessons for the Thirlwall’s BPCGM literature</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43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9452-9DC8-0FC1-DA21-534F98F4F33D}"/>
              </a:ext>
            </a:extLst>
          </p:cNvPr>
          <p:cNvSpPr>
            <a:spLocks noGrp="1"/>
          </p:cNvSpPr>
          <p:nvPr>
            <p:ph type="title"/>
          </p:nvPr>
        </p:nvSpPr>
        <p:spPr>
          <a:xfrm>
            <a:off x="687651" y="365125"/>
            <a:ext cx="10515600" cy="1325563"/>
          </a:xfrm>
        </p:spPr>
        <p:txBody>
          <a:bodyPr>
            <a:normAutofit/>
          </a:bodyPr>
          <a:lstStyle/>
          <a:p>
            <a:r>
              <a:rPr lang="en-GB" sz="3600" b="1" dirty="0">
                <a:latin typeface="Times New Roman" panose="02020603050405020304" pitchFamily="18" charset="0"/>
                <a:cs typeface="Times New Roman" panose="02020603050405020304" pitchFamily="18" charset="0"/>
              </a:rPr>
              <a:t>Data and Stylised Facts</a:t>
            </a:r>
            <a:endParaRPr lang="en-GB" sz="3600" dirty="0">
              <a:latin typeface="Times New Roman" panose="02020603050405020304" pitchFamily="18" charset="0"/>
              <a:cs typeface="Times New Roman" panose="02020603050405020304" pitchFamily="18" charset="0"/>
            </a:endParaRPr>
          </a:p>
        </p:txBody>
      </p:sp>
      <p:pic>
        <p:nvPicPr>
          <p:cNvPr id="9" name="Content Placeholder 8" descr="Table&#10;&#10;Description automatically generated">
            <a:extLst>
              <a:ext uri="{FF2B5EF4-FFF2-40B4-BE49-F238E27FC236}">
                <a16:creationId xmlns:a16="http://schemas.microsoft.com/office/drawing/2014/main" id="{B512383B-98D6-305D-B57E-F103D7DC1ED9}"/>
              </a:ext>
            </a:extLst>
          </p:cNvPr>
          <p:cNvPicPr>
            <a:picLocks noGrp="1" noChangeAspect="1"/>
          </p:cNvPicPr>
          <p:nvPr>
            <p:ph idx="1"/>
          </p:nvPr>
        </p:nvPicPr>
        <p:blipFill>
          <a:blip r:embed="rId3"/>
          <a:stretch>
            <a:fillRect/>
          </a:stretch>
        </p:blipFill>
        <p:spPr>
          <a:xfrm>
            <a:off x="621969" y="2711721"/>
            <a:ext cx="10515600" cy="2818614"/>
          </a:xfrm>
        </p:spPr>
      </p:pic>
      <p:sp>
        <p:nvSpPr>
          <p:cNvPr id="10" name="Frame 9">
            <a:extLst>
              <a:ext uri="{FF2B5EF4-FFF2-40B4-BE49-F238E27FC236}">
                <a16:creationId xmlns:a16="http://schemas.microsoft.com/office/drawing/2014/main" id="{48F15DEF-81BC-A2B3-CBBD-9696BC7AF9AF}"/>
              </a:ext>
            </a:extLst>
          </p:cNvPr>
          <p:cNvSpPr/>
          <p:nvPr/>
        </p:nvSpPr>
        <p:spPr>
          <a:xfrm>
            <a:off x="731815" y="3162221"/>
            <a:ext cx="10405754" cy="446870"/>
          </a:xfrm>
          <a:prstGeom prst="fram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rame 10">
            <a:extLst>
              <a:ext uri="{FF2B5EF4-FFF2-40B4-BE49-F238E27FC236}">
                <a16:creationId xmlns:a16="http://schemas.microsoft.com/office/drawing/2014/main" id="{AD8D2E80-0387-12AE-2407-99C451E5F1AC}"/>
              </a:ext>
            </a:extLst>
          </p:cNvPr>
          <p:cNvSpPr/>
          <p:nvPr/>
        </p:nvSpPr>
        <p:spPr>
          <a:xfrm>
            <a:off x="744681" y="3852131"/>
            <a:ext cx="10380023" cy="353291"/>
          </a:xfrm>
          <a:prstGeom prst="fram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8CF2464D-E94B-7420-67C6-DECD8F55E076}"/>
              </a:ext>
            </a:extLst>
          </p:cNvPr>
          <p:cNvSpPr txBox="1"/>
          <p:nvPr/>
        </p:nvSpPr>
        <p:spPr>
          <a:xfrm>
            <a:off x="634834" y="5569545"/>
            <a:ext cx="7783286" cy="923330"/>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Source: Ugurlu and Razmi (2023)</a:t>
            </a:r>
          </a:p>
          <a:p>
            <a:r>
              <a:rPr lang="en-GB" dirty="0">
                <a:latin typeface="Times New Roman" panose="02020603050405020304" pitchFamily="18" charset="0"/>
                <a:cs typeface="Times New Roman" panose="02020603050405020304" pitchFamily="18" charset="0"/>
              </a:rPr>
              <a:t>Note: Negative (positive) values indicate overvalued (undervalued) RER</a:t>
            </a:r>
          </a:p>
          <a:p>
            <a:endParaRPr lang="en-GB"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ABBE17-72A1-B2DD-14F0-A3B5CC946421}"/>
              </a:ext>
            </a:extLst>
          </p:cNvPr>
          <p:cNvSpPr txBox="1"/>
          <p:nvPr/>
        </p:nvSpPr>
        <p:spPr>
          <a:xfrm>
            <a:off x="621969" y="1655474"/>
            <a:ext cx="10120990" cy="830997"/>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Historically, RER has been on average overvalued in Latin America and undervalued in East Asia. </a:t>
            </a:r>
          </a:p>
        </p:txBody>
      </p:sp>
    </p:spTree>
    <p:extLst>
      <p:ext uri="{BB962C8B-B14F-4D97-AF65-F5344CB8AC3E}">
        <p14:creationId xmlns:p14="http://schemas.microsoft.com/office/powerpoint/2010/main" val="231920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498F-2F80-2E8A-A020-0E1971823B52}"/>
              </a:ext>
            </a:extLst>
          </p:cNvPr>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Political Economy Considerations</a:t>
            </a:r>
            <a:endParaRPr lang="en-GB" sz="4000" dirty="0"/>
          </a:p>
        </p:txBody>
      </p:sp>
      <p:sp>
        <p:nvSpPr>
          <p:cNvPr id="3" name="Content Placeholder 2">
            <a:extLst>
              <a:ext uri="{FF2B5EF4-FFF2-40B4-BE49-F238E27FC236}">
                <a16:creationId xmlns:a16="http://schemas.microsoft.com/office/drawing/2014/main" id="{04014588-AB92-4259-D6A8-577A8DD1787E}"/>
              </a:ext>
            </a:extLst>
          </p:cNvPr>
          <p:cNvSpPr>
            <a:spLocks noGrp="1"/>
          </p:cNvSpPr>
          <p:nvPr>
            <p:ph idx="1"/>
          </p:nvPr>
        </p:nvSpPr>
        <p:spPr/>
        <p:txBody>
          <a:bodyPr>
            <a:normAutofit/>
          </a:bodyPr>
          <a:lstStyle/>
          <a:p>
            <a:r>
              <a:rPr lang="en-GB" dirty="0">
                <a:solidFill>
                  <a:srgbClr val="C00000"/>
                </a:solidFill>
                <a:latin typeface="Times New Roman" panose="02020603050405020304" pitchFamily="18" charset="0"/>
                <a:cs typeface="Times New Roman" panose="02020603050405020304" pitchFamily="18" charset="0"/>
              </a:rPr>
              <a:t>Why is the RER more overvalued in Latin America? </a:t>
            </a:r>
          </a:p>
          <a:p>
            <a:pPr lvl="1">
              <a:lnSpc>
                <a:spcPct val="100000"/>
              </a:lnSpc>
            </a:pPr>
            <a:r>
              <a:rPr lang="en-GB" dirty="0">
                <a:latin typeface="Times New Roman" panose="02020603050405020304" pitchFamily="18" charset="0"/>
                <a:cs typeface="Times New Roman" panose="02020603050405020304" pitchFamily="18" charset="0"/>
              </a:rPr>
              <a:t>Structural reasons? </a:t>
            </a:r>
          </a:p>
          <a:p>
            <a:pPr lvl="2"/>
            <a:r>
              <a:rPr lang="en-GB" dirty="0">
                <a:latin typeface="Times New Roman" panose="02020603050405020304" pitchFamily="18" charset="0"/>
                <a:cs typeface="Times New Roman" panose="02020603050405020304" pitchFamily="18" charset="0"/>
              </a:rPr>
              <a:t>Natural resource endowments</a:t>
            </a:r>
          </a:p>
          <a:p>
            <a:pPr lvl="2"/>
            <a:endParaRPr lang="en-GB"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Political economy reasons? </a:t>
            </a:r>
          </a:p>
          <a:p>
            <a:pPr lvl="2"/>
            <a:r>
              <a:rPr lang="en-GB" dirty="0">
                <a:latin typeface="Times New Roman" panose="02020603050405020304" pitchFamily="18" charset="0"/>
                <a:cs typeface="Times New Roman" panose="02020603050405020304" pitchFamily="18" charset="0"/>
              </a:rPr>
              <a:t>Import dependence and liability dollarisation making undervaluation undesirable even for export industries</a:t>
            </a:r>
          </a:p>
          <a:p>
            <a:pPr lvl="2"/>
            <a:r>
              <a:rPr lang="en-GB" dirty="0">
                <a:latin typeface="Times New Roman" panose="02020603050405020304" pitchFamily="18" charset="0"/>
                <a:cs typeface="Times New Roman" panose="02020603050405020304" pitchFamily="18" charset="0"/>
              </a:rPr>
              <a:t>Exchange rate populism; desire to tame inflationary pressures </a:t>
            </a:r>
          </a:p>
          <a:p>
            <a:pPr lvl="2"/>
            <a:endParaRPr lang="en-GB"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Intellectual reasons?</a:t>
            </a:r>
          </a:p>
          <a:p>
            <a:pPr lvl="2"/>
            <a:r>
              <a:rPr lang="en-GB" dirty="0">
                <a:latin typeface="Times New Roman" panose="02020603050405020304" pitchFamily="18" charset="0"/>
                <a:cs typeface="Times New Roman" panose="02020603050405020304" pitchFamily="18" charset="0"/>
              </a:rPr>
              <a:t>ECLAC </a:t>
            </a:r>
          </a:p>
          <a:p>
            <a:pPr lvl="2"/>
            <a:r>
              <a:rPr lang="en-GB" dirty="0">
                <a:latin typeface="Times New Roman" panose="02020603050405020304" pitchFamily="18" charset="0"/>
                <a:cs typeface="Times New Roman" panose="02020603050405020304" pitchFamily="18" charset="0"/>
              </a:rPr>
              <a:t>Belief in elasticity pessimism</a:t>
            </a:r>
          </a:p>
        </p:txBody>
      </p:sp>
    </p:spTree>
    <p:extLst>
      <p:ext uri="{BB962C8B-B14F-4D97-AF65-F5344CB8AC3E}">
        <p14:creationId xmlns:p14="http://schemas.microsoft.com/office/powerpoint/2010/main" val="11890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CBB4-CAAB-F183-4A47-C7BACFFD7D05}"/>
              </a:ext>
            </a:extLst>
          </p:cNvPr>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New Perspectives on Exchange Rate Policy</a:t>
            </a:r>
          </a:p>
        </p:txBody>
      </p:sp>
      <p:sp>
        <p:nvSpPr>
          <p:cNvPr id="3" name="Content Placeholder 2">
            <a:extLst>
              <a:ext uri="{FF2B5EF4-FFF2-40B4-BE49-F238E27FC236}">
                <a16:creationId xmlns:a16="http://schemas.microsoft.com/office/drawing/2014/main" id="{4DB254B0-211A-2DF0-4F2B-D985D4407407}"/>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Competing visions of newer forms of Latin American developmentalism </a:t>
            </a:r>
          </a:p>
          <a:p>
            <a:pPr lvl="1"/>
            <a:r>
              <a:rPr lang="en-GB" dirty="0">
                <a:latin typeface="Times New Roman" panose="02020603050405020304" pitchFamily="18" charset="0"/>
                <a:cs typeface="Times New Roman" panose="02020603050405020304" pitchFamily="18" charset="0"/>
              </a:rPr>
              <a:t>Social Developmentalism </a:t>
            </a:r>
          </a:p>
          <a:p>
            <a:pPr lvl="1"/>
            <a:r>
              <a:rPr lang="en-GB" dirty="0">
                <a:latin typeface="Times New Roman" panose="02020603050405020304" pitchFamily="18" charset="0"/>
                <a:cs typeface="Times New Roman" panose="02020603050405020304" pitchFamily="18" charset="0"/>
              </a:rPr>
              <a:t>New Developmentalism </a:t>
            </a:r>
          </a:p>
          <a:p>
            <a:pPr marL="228600" lvl="1">
              <a:spcBef>
                <a:spcPts val="1000"/>
              </a:spcBef>
            </a:pPr>
            <a:endParaRPr lang="en-GB" sz="2800" dirty="0">
              <a:latin typeface="Times New Roman" panose="02020603050405020304" pitchFamily="18" charset="0"/>
              <a:cs typeface="Times New Roman" panose="02020603050405020304" pitchFamily="18" charset="0"/>
            </a:endParaRPr>
          </a:p>
          <a:p>
            <a:pPr marL="228600" lvl="1">
              <a:spcBef>
                <a:spcPts val="1000"/>
              </a:spcBef>
            </a:pPr>
            <a:r>
              <a:rPr lang="en-GB" sz="2800" dirty="0">
                <a:latin typeface="Times New Roman" panose="02020603050405020304" pitchFamily="18" charset="0"/>
                <a:cs typeface="Times New Roman" panose="02020603050405020304" pitchFamily="18" charset="0"/>
              </a:rPr>
              <a:t>Fritz et al. (2022), “</a:t>
            </a:r>
            <a:r>
              <a:rPr lang="en-GB" sz="2800" i="1" dirty="0">
                <a:latin typeface="Times New Roman" panose="02020603050405020304" pitchFamily="18" charset="0"/>
                <a:cs typeface="Times New Roman" panose="02020603050405020304" pitchFamily="18" charset="0"/>
              </a:rPr>
              <a:t>Developmentalism at the periphery: addressing global financial asymmetries</a:t>
            </a:r>
            <a:r>
              <a:rPr lang="en-GB"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884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2D7F7-2682-5E2A-14D1-352706ED6629}"/>
              </a:ext>
            </a:extLst>
          </p:cNvPr>
          <p:cNvSpPr>
            <a:spLocks noGrp="1"/>
          </p:cNvSpPr>
          <p:nvPr>
            <p:ph idx="1"/>
          </p:nvPr>
        </p:nvSpPr>
        <p:spPr/>
        <p:txBody>
          <a:bodyPr/>
          <a:lstStyle/>
          <a:p>
            <a:endParaRPr lang="en-US" dirty="0"/>
          </a:p>
          <a:p>
            <a:endParaRPr lang="en-US" dirty="0"/>
          </a:p>
        </p:txBody>
      </p:sp>
      <p:graphicFrame>
        <p:nvGraphicFramePr>
          <p:cNvPr id="4" name="Table 4">
            <a:extLst>
              <a:ext uri="{FF2B5EF4-FFF2-40B4-BE49-F238E27FC236}">
                <a16:creationId xmlns:a16="http://schemas.microsoft.com/office/drawing/2014/main" id="{67DF6EA0-AB3A-AA6E-DAF9-DBD9E298D30C}"/>
              </a:ext>
            </a:extLst>
          </p:cNvPr>
          <p:cNvGraphicFramePr>
            <a:graphicFrameLocks noGrp="1"/>
          </p:cNvGraphicFramePr>
          <p:nvPr>
            <p:extLst>
              <p:ext uri="{D42A27DB-BD31-4B8C-83A1-F6EECF244321}">
                <p14:modId xmlns:p14="http://schemas.microsoft.com/office/powerpoint/2010/main" val="272228840"/>
              </p:ext>
            </p:extLst>
          </p:nvPr>
        </p:nvGraphicFramePr>
        <p:xfrm>
          <a:off x="0" y="273565"/>
          <a:ext cx="12192001" cy="5324177"/>
        </p:xfrm>
        <a:graphic>
          <a:graphicData uri="http://schemas.openxmlformats.org/drawingml/2006/table">
            <a:tbl>
              <a:tblPr firstRow="1" bandRow="1">
                <a:tableStyleId>{5940675A-B579-460E-94D1-54222C63F5DA}</a:tableStyleId>
              </a:tblPr>
              <a:tblGrid>
                <a:gridCol w="1509312">
                  <a:extLst>
                    <a:ext uri="{9D8B030D-6E8A-4147-A177-3AD203B41FA5}">
                      <a16:colId xmlns:a16="http://schemas.microsoft.com/office/drawing/2014/main" val="2234358469"/>
                    </a:ext>
                  </a:extLst>
                </a:gridCol>
                <a:gridCol w="3669203">
                  <a:extLst>
                    <a:ext uri="{9D8B030D-6E8A-4147-A177-3AD203B41FA5}">
                      <a16:colId xmlns:a16="http://schemas.microsoft.com/office/drawing/2014/main" val="3089816481"/>
                    </a:ext>
                  </a:extLst>
                </a:gridCol>
                <a:gridCol w="3108945">
                  <a:extLst>
                    <a:ext uri="{9D8B030D-6E8A-4147-A177-3AD203B41FA5}">
                      <a16:colId xmlns:a16="http://schemas.microsoft.com/office/drawing/2014/main" val="2419566201"/>
                    </a:ext>
                  </a:extLst>
                </a:gridCol>
                <a:gridCol w="3904541">
                  <a:extLst>
                    <a:ext uri="{9D8B030D-6E8A-4147-A177-3AD203B41FA5}">
                      <a16:colId xmlns:a16="http://schemas.microsoft.com/office/drawing/2014/main" val="2805885247"/>
                    </a:ext>
                  </a:extLst>
                </a:gridCol>
              </a:tblGrid>
              <a:tr h="623970">
                <a:tc>
                  <a:txBody>
                    <a:bodyPr/>
                    <a:lstStyle/>
                    <a:p>
                      <a:endParaRPr lang="en-GB" noProof="0">
                        <a:latin typeface="Times New Roman" panose="02020603050405020304" pitchFamily="18" charset="0"/>
                        <a:cs typeface="Times New Roman" panose="02020603050405020304" pitchFamily="18" charset="0"/>
                      </a:endParaRPr>
                    </a:p>
                  </a:txBody>
                  <a:tcPr/>
                </a:tc>
                <a:tc>
                  <a:txBody>
                    <a:bodyPr/>
                    <a:lstStyle/>
                    <a:p>
                      <a:r>
                        <a:rPr lang="en-GB" b="1" noProof="0">
                          <a:solidFill>
                            <a:srgbClr val="002060"/>
                          </a:solidFill>
                          <a:latin typeface="Times New Roman" panose="02020603050405020304" pitchFamily="18" charset="0"/>
                          <a:cs typeface="Times New Roman" panose="02020603050405020304" pitchFamily="18" charset="0"/>
                        </a:rPr>
                        <a:t>Classical Developmentalism </a:t>
                      </a:r>
                    </a:p>
                  </a:txBody>
                  <a:tcPr/>
                </a:tc>
                <a:tc>
                  <a:txBody>
                    <a:bodyPr/>
                    <a:lstStyle/>
                    <a:p>
                      <a:r>
                        <a:rPr lang="en-GB" b="1" noProof="0">
                          <a:solidFill>
                            <a:srgbClr val="002060"/>
                          </a:solidFill>
                          <a:latin typeface="Times New Roman" panose="02020603050405020304" pitchFamily="18" charset="0"/>
                          <a:cs typeface="Times New Roman" panose="02020603050405020304" pitchFamily="18" charset="0"/>
                        </a:rPr>
                        <a:t>Social Developmentalism </a:t>
                      </a:r>
                    </a:p>
                  </a:txBody>
                  <a:tcPr/>
                </a:tc>
                <a:tc>
                  <a:txBody>
                    <a:bodyPr/>
                    <a:lstStyle/>
                    <a:p>
                      <a:r>
                        <a:rPr lang="en-GB" b="1" noProof="0">
                          <a:solidFill>
                            <a:srgbClr val="002060"/>
                          </a:solidFill>
                          <a:latin typeface="Times New Roman" panose="02020603050405020304" pitchFamily="18" charset="0"/>
                          <a:cs typeface="Times New Roman" panose="02020603050405020304" pitchFamily="18" charset="0"/>
                        </a:rPr>
                        <a:t>New Developmentalism </a:t>
                      </a:r>
                    </a:p>
                  </a:txBody>
                  <a:tcPr/>
                </a:tc>
                <a:extLst>
                  <a:ext uri="{0D108BD9-81ED-4DB2-BD59-A6C34878D82A}">
                    <a16:rowId xmlns:a16="http://schemas.microsoft.com/office/drawing/2014/main" val="3715103094"/>
                  </a:ext>
                </a:extLst>
              </a:tr>
              <a:tr h="935596">
                <a:tc>
                  <a:txBody>
                    <a:bodyPr/>
                    <a:lstStyle/>
                    <a:p>
                      <a:r>
                        <a:rPr lang="en-GB" b="1" noProof="0">
                          <a:solidFill>
                            <a:srgbClr val="002060"/>
                          </a:solidFill>
                          <a:latin typeface="Times New Roman" panose="02020603050405020304" pitchFamily="18" charset="0"/>
                          <a:cs typeface="Times New Roman" panose="02020603050405020304" pitchFamily="18" charset="0"/>
                        </a:rPr>
                        <a:t>Key </a:t>
                      </a:r>
                    </a:p>
                    <a:p>
                      <a:r>
                        <a:rPr lang="en-GB" b="1" noProof="0">
                          <a:solidFill>
                            <a:srgbClr val="002060"/>
                          </a:solidFill>
                          <a:latin typeface="Times New Roman" panose="02020603050405020304" pitchFamily="18" charset="0"/>
                          <a:cs typeface="Times New Roman" panose="02020603050405020304" pitchFamily="18" charset="0"/>
                        </a:rPr>
                        <a:t>Strategy</a:t>
                      </a:r>
                    </a:p>
                    <a:p>
                      <a:r>
                        <a:rPr lang="en-GB" b="1" noProof="0">
                          <a:solidFill>
                            <a:srgbClr val="002060"/>
                          </a:solidFill>
                          <a:latin typeface="Times New Roman" panose="02020603050405020304" pitchFamily="18" charset="0"/>
                          <a:cs typeface="Times New Roman" panose="02020603050405020304" pitchFamily="18" charset="0"/>
                        </a:rPr>
                        <a:t>/vision</a:t>
                      </a:r>
                    </a:p>
                  </a:txBody>
                  <a:tcPr/>
                </a:tc>
                <a:tc>
                  <a:txBody>
                    <a:bodyPr/>
                    <a:lstStyle/>
                    <a:p>
                      <a:r>
                        <a:rPr lang="en-GB" sz="1800" noProof="0">
                          <a:latin typeface="Times New Roman" panose="02020603050405020304" pitchFamily="18" charset="0"/>
                          <a:cs typeface="Times New Roman" panose="02020603050405020304" pitchFamily="18" charset="0"/>
                        </a:rPr>
                        <a:t>Import Substitution Industrialisation </a:t>
                      </a:r>
                    </a:p>
                  </a:txBody>
                  <a:tcPr/>
                </a:tc>
                <a:tc>
                  <a:txBody>
                    <a:bodyPr/>
                    <a:lstStyle/>
                    <a:p>
                      <a:r>
                        <a:rPr lang="en-GB" sz="1800" noProof="0" dirty="0">
                          <a:latin typeface="Times New Roman" panose="02020603050405020304" pitchFamily="18" charset="0"/>
                          <a:cs typeface="Times New Roman" panose="02020603050405020304" pitchFamily="18" charset="0"/>
                        </a:rPr>
                        <a:t>Structural transformation </a:t>
                      </a:r>
                      <a:r>
                        <a:rPr lang="en-GB" sz="1800" kern="1200" noProof="0" dirty="0">
                          <a:solidFill>
                            <a:schemeClr val="tx1"/>
                          </a:solidFill>
                          <a:latin typeface="Times New Roman" panose="02020603050405020304" pitchFamily="18" charset="0"/>
                          <a:ea typeface="+mn-ea"/>
                          <a:cs typeface="Times New Roman" panose="02020603050405020304" pitchFamily="18" charset="0"/>
                        </a:rPr>
                        <a:t>through income redistribution </a:t>
                      </a:r>
                    </a:p>
                  </a:txBody>
                  <a:tcPr/>
                </a:tc>
                <a:tc>
                  <a:txBody>
                    <a:bodyPr/>
                    <a:lstStyle/>
                    <a:p>
                      <a:pPr marL="0" algn="l" defTabSz="914400" rtl="0" eaLnBrk="1" latinLnBrk="0" hangingPunct="1"/>
                      <a:r>
                        <a:rPr lang="en-GB" sz="1800" kern="1200" noProof="0" dirty="0">
                          <a:solidFill>
                            <a:schemeClr val="tx1"/>
                          </a:solidFill>
                          <a:latin typeface="Times New Roman" panose="02020603050405020304" pitchFamily="18" charset="0"/>
                          <a:ea typeface="+mn-ea"/>
                          <a:cs typeface="Times New Roman" panose="02020603050405020304" pitchFamily="18" charset="0"/>
                        </a:rPr>
                        <a:t>Export Oriented Industrialisation </a:t>
                      </a:r>
                    </a:p>
                  </a:txBody>
                  <a:tcPr/>
                </a:tc>
                <a:extLst>
                  <a:ext uri="{0D108BD9-81ED-4DB2-BD59-A6C34878D82A}">
                    <a16:rowId xmlns:a16="http://schemas.microsoft.com/office/drawing/2014/main" val="3993109213"/>
                  </a:ext>
                </a:extLst>
              </a:tr>
              <a:tr h="1086892">
                <a:tc>
                  <a:txBody>
                    <a:bodyPr/>
                    <a:lstStyle/>
                    <a:p>
                      <a:r>
                        <a:rPr lang="en-GB" b="1" noProof="0">
                          <a:solidFill>
                            <a:srgbClr val="002060"/>
                          </a:solidFill>
                          <a:latin typeface="Times New Roman" panose="02020603050405020304" pitchFamily="18" charset="0"/>
                          <a:cs typeface="Times New Roman" panose="02020603050405020304" pitchFamily="18" charset="0"/>
                        </a:rPr>
                        <a:t>Targets</a:t>
                      </a:r>
                    </a:p>
                  </a:txBody>
                  <a:tcPr/>
                </a:tc>
                <a:tc>
                  <a:txBody>
                    <a:bodyPr/>
                    <a:lstStyle/>
                    <a:p>
                      <a:r>
                        <a:rPr lang="en-GB" sz="1800" noProof="0" dirty="0">
                          <a:latin typeface="Times New Roman" panose="02020603050405020304" pitchFamily="18" charset="0"/>
                          <a:cs typeface="Times New Roman" panose="02020603050405020304" pitchFamily="18" charset="0"/>
                        </a:rPr>
                        <a:t>- Expanded domestic markets (through stimulating consumption) </a:t>
                      </a:r>
                    </a:p>
                    <a:p>
                      <a:r>
                        <a:rPr lang="en-GB" sz="1800" noProof="0" dirty="0">
                          <a:latin typeface="Times New Roman" panose="02020603050405020304" pitchFamily="18" charset="0"/>
                          <a:cs typeface="Times New Roman" panose="02020603050405020304" pitchFamily="18" charset="0"/>
                        </a:rPr>
                        <a:t>- Increased industrial production </a:t>
                      </a:r>
                    </a:p>
                    <a:p>
                      <a:r>
                        <a:rPr lang="en-GB" sz="1800" noProof="0" dirty="0">
                          <a:latin typeface="Times New Roman" panose="02020603050405020304" pitchFamily="18" charset="0"/>
                          <a:cs typeface="Times New Roman" panose="02020603050405020304" pitchFamily="18" charset="0"/>
                        </a:rPr>
                        <a:t>- Balanced trade</a:t>
                      </a:r>
                    </a:p>
                  </a:txBody>
                  <a:tcPr/>
                </a:tc>
                <a:tc>
                  <a:txBody>
                    <a:bodyPr/>
                    <a:lstStyle/>
                    <a:p>
                      <a:r>
                        <a:rPr lang="en-GB" sz="1800" noProof="0" dirty="0">
                          <a:latin typeface="Times New Roman" panose="02020603050405020304" pitchFamily="18" charset="0"/>
                          <a:cs typeface="Times New Roman" panose="02020603050405020304" pitchFamily="18" charset="0"/>
                        </a:rPr>
                        <a:t>- Reduced inequality</a:t>
                      </a:r>
                    </a:p>
                    <a:p>
                      <a:r>
                        <a:rPr lang="en-GB" sz="1800" noProof="0" dirty="0">
                          <a:latin typeface="Times New Roman" panose="02020603050405020304" pitchFamily="18" charset="0"/>
                          <a:cs typeface="Times New Roman" panose="02020603050405020304" pitchFamily="18" charset="0"/>
                        </a:rPr>
                        <a:t>- Expanded domestic markets (consumption)</a:t>
                      </a:r>
                    </a:p>
                    <a:p>
                      <a:r>
                        <a:rPr lang="en-GB" sz="1800" noProof="0" dirty="0">
                          <a:latin typeface="Times New Roman" panose="02020603050405020304" pitchFamily="18" charset="0"/>
                          <a:cs typeface="Times New Roman" panose="02020603050405020304" pitchFamily="18" charset="0"/>
                        </a:rPr>
                        <a:t>- Balanced trade</a:t>
                      </a:r>
                    </a:p>
                  </a:txBody>
                  <a:tcPr/>
                </a:tc>
                <a:tc>
                  <a:txBody>
                    <a:bodyPr/>
                    <a:lstStyle/>
                    <a:p>
                      <a:pPr marL="0" algn="l" defTabSz="914400" rtl="0" eaLnBrk="1" latinLnBrk="0" hangingPunct="1"/>
                      <a:r>
                        <a:rPr lang="en-GB" sz="1800" kern="1200" noProof="0" dirty="0">
                          <a:solidFill>
                            <a:schemeClr val="tx1"/>
                          </a:solidFill>
                          <a:latin typeface="Times New Roman" panose="02020603050405020304" pitchFamily="18" charset="0"/>
                          <a:ea typeface="+mn-ea"/>
                          <a:cs typeface="Times New Roman" panose="02020603050405020304" pitchFamily="18" charset="0"/>
                        </a:rPr>
                        <a:t>- Increased industrial production</a:t>
                      </a:r>
                    </a:p>
                    <a:p>
                      <a:pPr marL="0" algn="l" defTabSz="914400" rtl="0" eaLnBrk="1" latinLnBrk="0" hangingPunct="1"/>
                      <a:r>
                        <a:rPr lang="en-GB" sz="1800" kern="1200" noProof="0" dirty="0">
                          <a:solidFill>
                            <a:schemeClr val="tx1"/>
                          </a:solidFill>
                          <a:latin typeface="Times New Roman" panose="02020603050405020304" pitchFamily="18" charset="0"/>
                          <a:ea typeface="+mn-ea"/>
                          <a:cs typeface="Times New Roman" panose="02020603050405020304" pitchFamily="18" charset="0"/>
                        </a:rPr>
                        <a:t>- Trade surplus</a:t>
                      </a:r>
                    </a:p>
                  </a:txBody>
                  <a:tcPr/>
                </a:tc>
                <a:extLst>
                  <a:ext uri="{0D108BD9-81ED-4DB2-BD59-A6C34878D82A}">
                    <a16:rowId xmlns:a16="http://schemas.microsoft.com/office/drawing/2014/main" val="2842006072"/>
                  </a:ext>
                </a:extLst>
              </a:tr>
              <a:tr h="2575891">
                <a:tc>
                  <a:txBody>
                    <a:bodyPr/>
                    <a:lstStyle/>
                    <a:p>
                      <a:r>
                        <a:rPr lang="en-GB" b="1" noProof="0">
                          <a:solidFill>
                            <a:srgbClr val="002060"/>
                          </a:solidFill>
                          <a:latin typeface="Times New Roman" panose="02020603050405020304" pitchFamily="18" charset="0"/>
                          <a:cs typeface="Times New Roman" panose="02020603050405020304" pitchFamily="18" charset="0"/>
                        </a:rPr>
                        <a:t>Tools </a:t>
                      </a:r>
                    </a:p>
                  </a:txBody>
                  <a:tcPr/>
                </a:tc>
                <a:tc>
                  <a:txBody>
                    <a:bodyPr/>
                    <a:lstStyle/>
                    <a:p>
                      <a:r>
                        <a:rPr lang="en-GB" sz="1800" b="1" kern="1200" noProof="0" dirty="0">
                          <a:solidFill>
                            <a:srgbClr val="002060"/>
                          </a:solidFill>
                          <a:latin typeface="Times New Roman" panose="02020603050405020304" pitchFamily="18" charset="0"/>
                          <a:ea typeface="+mn-ea"/>
                          <a:cs typeface="Times New Roman" panose="02020603050405020304" pitchFamily="18" charset="0"/>
                        </a:rPr>
                        <a:t>Active Industrial policy </a:t>
                      </a:r>
                      <a:r>
                        <a:rPr lang="en-GB" sz="1800" b="0" noProof="0" dirty="0">
                          <a:solidFill>
                            <a:schemeClr val="tx1"/>
                          </a:solidFill>
                          <a:latin typeface="Times New Roman" panose="02020603050405020304" pitchFamily="18" charset="0"/>
                          <a:cs typeface="Times New Roman" panose="02020603050405020304" pitchFamily="18" charset="0"/>
                        </a:rPr>
                        <a:t>through</a:t>
                      </a:r>
                      <a:r>
                        <a:rPr lang="en-GB" sz="1800" b="0" noProof="0" dirty="0">
                          <a:solidFill>
                            <a:schemeClr val="accent1">
                              <a:lumMod val="75000"/>
                            </a:schemeClr>
                          </a:solidFill>
                          <a:latin typeface="Times New Roman" panose="02020603050405020304" pitchFamily="18" charset="0"/>
                          <a:cs typeface="Times New Roman" panose="02020603050405020304" pitchFamily="18" charset="0"/>
                        </a:rPr>
                        <a:t> </a:t>
                      </a:r>
                      <a:r>
                        <a:rPr lang="en-GB" sz="1800" b="0" noProof="0" dirty="0">
                          <a:solidFill>
                            <a:schemeClr val="tx1"/>
                          </a:solidFill>
                          <a:latin typeface="Times New Roman" panose="02020603050405020304" pitchFamily="18" charset="0"/>
                          <a:cs typeface="Times New Roman" panose="02020603050405020304" pitchFamily="18" charset="0"/>
                        </a:rPr>
                        <a:t>p</a:t>
                      </a:r>
                      <a:r>
                        <a:rPr lang="en-GB" sz="1800" noProof="0" dirty="0">
                          <a:solidFill>
                            <a:schemeClr val="tx1"/>
                          </a:solidFill>
                          <a:latin typeface="Times New Roman" panose="02020603050405020304" pitchFamily="18" charset="0"/>
                          <a:cs typeface="Times New Roman" panose="02020603050405020304" pitchFamily="18" charset="0"/>
                        </a:rPr>
                        <a:t>ublic</a:t>
                      </a:r>
                      <a:r>
                        <a:rPr lang="en-GB" sz="1800" noProof="0" dirty="0">
                          <a:latin typeface="Times New Roman" panose="02020603050405020304" pitchFamily="18" charset="0"/>
                          <a:cs typeface="Times New Roman" panose="02020603050405020304" pitchFamily="18" charset="0"/>
                        </a:rPr>
                        <a:t> investment; State-owned enterprises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rgbClr val="002060"/>
                          </a:solidFill>
                          <a:latin typeface="Times New Roman" panose="02020603050405020304" pitchFamily="18" charset="0"/>
                          <a:ea typeface="+mn-ea"/>
                          <a:cs typeface="Times New Roman" panose="02020603050405020304" pitchFamily="18" charset="0"/>
                        </a:rPr>
                        <a:t>Trade policy: </a:t>
                      </a:r>
                      <a:r>
                        <a:rPr lang="en-GB" sz="1800" noProof="0" dirty="0">
                          <a:latin typeface="Times New Roman" panose="02020603050405020304" pitchFamily="18" charset="0"/>
                          <a:cs typeface="Times New Roman" panose="02020603050405020304" pitchFamily="18" charset="0"/>
                        </a:rPr>
                        <a:t>Trade protectionism; Overvalued Real Exchange Rate (RER) </a:t>
                      </a:r>
                    </a:p>
                  </a:txBody>
                  <a:tcPr/>
                </a:tc>
                <a:tc>
                  <a:txBody>
                    <a:bodyPr/>
                    <a:lstStyle/>
                    <a:p>
                      <a:r>
                        <a:rPr lang="en-GB" sz="1800" b="1" kern="1200" noProof="0" dirty="0">
                          <a:solidFill>
                            <a:srgbClr val="002060"/>
                          </a:solidFill>
                          <a:latin typeface="Times New Roman" panose="02020603050405020304" pitchFamily="18" charset="0"/>
                          <a:ea typeface="+mn-ea"/>
                          <a:cs typeface="Times New Roman" panose="02020603050405020304" pitchFamily="18" charset="0"/>
                        </a:rPr>
                        <a:t>Social policy: </a:t>
                      </a:r>
                      <a:r>
                        <a:rPr lang="en-GB" sz="1800" b="0" kern="1200" noProof="0" dirty="0">
                          <a:solidFill>
                            <a:schemeClr val="tx1"/>
                          </a:solidFill>
                          <a:latin typeface="Times New Roman" panose="02020603050405020304" pitchFamily="18" charset="0"/>
                          <a:ea typeface="+mn-ea"/>
                          <a:cs typeface="Times New Roman" panose="02020603050405020304" pitchFamily="18" charset="0"/>
                        </a:rPr>
                        <a:t>income transfers</a:t>
                      </a:r>
                    </a:p>
                    <a:p>
                      <a:r>
                        <a:rPr lang="en-GB" sz="1800" b="1" kern="1200" noProof="0" dirty="0">
                          <a:solidFill>
                            <a:srgbClr val="002060"/>
                          </a:solidFill>
                          <a:latin typeface="Times New Roman" panose="02020603050405020304" pitchFamily="18" charset="0"/>
                          <a:ea typeface="+mn-ea"/>
                          <a:cs typeface="Times New Roman" panose="02020603050405020304" pitchFamily="18" charset="0"/>
                        </a:rPr>
                        <a:t>Wage policy: </a:t>
                      </a:r>
                      <a:r>
                        <a:rPr lang="en-GB" sz="1800" b="0" kern="1200" noProof="0" dirty="0">
                          <a:solidFill>
                            <a:schemeClr val="tx1"/>
                          </a:solidFill>
                          <a:latin typeface="Times New Roman" panose="02020603050405020304" pitchFamily="18" charset="0"/>
                          <a:ea typeface="+mn-ea"/>
                          <a:cs typeface="Times New Roman" panose="02020603050405020304" pitchFamily="18" charset="0"/>
                        </a:rPr>
                        <a:t>real </a:t>
                      </a:r>
                      <a:r>
                        <a:rPr lang="en-GB" sz="1800" b="0" noProof="0" dirty="0">
                          <a:solidFill>
                            <a:schemeClr val="tx1"/>
                          </a:solidFill>
                          <a:latin typeface="Times New Roman" panose="02020603050405020304" pitchFamily="18" charset="0"/>
                          <a:cs typeface="Times New Roman" panose="02020603050405020304" pitchFamily="18" charset="0"/>
                        </a:rPr>
                        <a:t>increases </a:t>
                      </a:r>
                      <a:r>
                        <a:rPr lang="en-GB" sz="1800" noProof="0" dirty="0">
                          <a:latin typeface="Times New Roman" panose="02020603050405020304" pitchFamily="18" charset="0"/>
                          <a:cs typeface="Times New Roman" panose="02020603050405020304" pitchFamily="18" charset="0"/>
                        </a:rPr>
                        <a:t>in minimum wage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rgbClr val="002060"/>
                          </a:solidFill>
                          <a:latin typeface="Times New Roman" panose="02020603050405020304" pitchFamily="18" charset="0"/>
                          <a:ea typeface="+mn-ea"/>
                          <a:cs typeface="Times New Roman" panose="02020603050405020304" pitchFamily="18" charset="0"/>
                        </a:rPr>
                        <a:t>Fiscal policy: </a:t>
                      </a:r>
                      <a:r>
                        <a:rPr lang="en-GB" sz="1800" b="0" kern="1200" noProof="0" dirty="0">
                          <a:solidFill>
                            <a:schemeClr val="tx1"/>
                          </a:solidFill>
                          <a:latin typeface="Times New Roman" panose="02020603050405020304" pitchFamily="18" charset="0"/>
                          <a:ea typeface="+mn-ea"/>
                          <a:cs typeface="Times New Roman" panose="02020603050405020304" pitchFamily="18" charset="0"/>
                        </a:rPr>
                        <a:t>Emphasis on social transfers</a:t>
                      </a:r>
                      <a:endParaRPr lang="en-GB" sz="1800" b="1" kern="1200" noProof="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rgbClr val="002060"/>
                          </a:solidFill>
                          <a:latin typeface="Times New Roman" panose="02020603050405020304" pitchFamily="18" charset="0"/>
                          <a:ea typeface="+mn-ea"/>
                          <a:cs typeface="Times New Roman" panose="02020603050405020304" pitchFamily="18" charset="0"/>
                        </a:rPr>
                        <a:t>Trade policy: </a:t>
                      </a:r>
                      <a:r>
                        <a:rPr lang="en-GB" sz="1800" b="0" noProof="0" dirty="0">
                          <a:solidFill>
                            <a:schemeClr val="tx1"/>
                          </a:solidFill>
                          <a:latin typeface="Times New Roman" panose="02020603050405020304" pitchFamily="18" charset="0"/>
                          <a:cs typeface="Times New Roman" panose="02020603050405020304" pitchFamily="18" charset="0"/>
                        </a:rPr>
                        <a:t>Moderate trade protectionism </a:t>
                      </a:r>
                      <a:endParaRPr lang="en-GB" sz="1800" noProof="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noProof="0" dirty="0">
                          <a:solidFill>
                            <a:srgbClr val="002060"/>
                          </a:solidFill>
                          <a:latin typeface="Times New Roman" panose="02020603050405020304" pitchFamily="18" charset="0"/>
                          <a:ea typeface="+mn-ea"/>
                          <a:cs typeface="Times New Roman" panose="02020603050405020304" pitchFamily="18" charset="0"/>
                        </a:rPr>
                        <a:t>Trade policy: Competitive RER policy; Industrial policy </a:t>
                      </a:r>
                      <a:r>
                        <a:rPr lang="en-GB" sz="1600" noProof="0" dirty="0">
                          <a:latin typeface="Times New Roman" panose="02020603050405020304" pitchFamily="18" charset="0"/>
                          <a:cs typeface="Times New Roman" panose="02020603050405020304" pitchFamily="18" charset="0"/>
                        </a:rPr>
                        <a:t>for export promotion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noProof="0" dirty="0">
                          <a:solidFill>
                            <a:srgbClr val="002060"/>
                          </a:solidFill>
                          <a:latin typeface="Times New Roman" panose="02020603050405020304" pitchFamily="18" charset="0"/>
                          <a:ea typeface="+mn-ea"/>
                          <a:cs typeface="Times New Roman" panose="02020603050405020304" pitchFamily="18" charset="0"/>
                        </a:rPr>
                        <a:t>Fiscal policy: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noProof="0" dirty="0">
                          <a:latin typeface="Times New Roman" panose="02020603050405020304" pitchFamily="18" charset="0"/>
                          <a:cs typeface="Times New Roman" panose="02020603050405020304" pitchFamily="18" charset="0"/>
                        </a:rPr>
                        <a:t>Long-term balance with room for counter-cyclicality;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noProof="0" dirty="0">
                          <a:latin typeface="Times New Roman" panose="02020603050405020304" pitchFamily="18" charset="0"/>
                          <a:cs typeface="Times New Roman" panose="02020603050405020304" pitchFamily="18" charset="0"/>
                        </a:rPr>
                        <a:t>Progressive tax reforms </a:t>
                      </a:r>
                    </a:p>
                  </a:txBody>
                  <a:tcPr/>
                </a:tc>
                <a:extLst>
                  <a:ext uri="{0D108BD9-81ED-4DB2-BD59-A6C34878D82A}">
                    <a16:rowId xmlns:a16="http://schemas.microsoft.com/office/drawing/2014/main" val="2478262710"/>
                  </a:ext>
                </a:extLst>
              </a:tr>
            </a:tbl>
          </a:graphicData>
        </a:graphic>
      </p:graphicFrame>
      <p:sp>
        <p:nvSpPr>
          <p:cNvPr id="2" name="TextBox 1">
            <a:extLst>
              <a:ext uri="{FF2B5EF4-FFF2-40B4-BE49-F238E27FC236}">
                <a16:creationId xmlns:a16="http://schemas.microsoft.com/office/drawing/2014/main" id="{B0AD0BD9-D333-7F72-7822-9941C16952A8}"/>
              </a:ext>
            </a:extLst>
          </p:cNvPr>
          <p:cNvSpPr txBox="1"/>
          <p:nvPr/>
        </p:nvSpPr>
        <p:spPr>
          <a:xfrm>
            <a:off x="187890" y="5848208"/>
            <a:ext cx="4847573" cy="584775"/>
          </a:xfrm>
          <a:prstGeom prst="rect">
            <a:avLst/>
          </a:prstGeom>
          <a:solidFill>
            <a:schemeClr val="bg1"/>
          </a:solidFill>
          <a:ln>
            <a:noFill/>
          </a:ln>
        </p:spPr>
        <p:txBody>
          <a:bodyPr wrap="square" rtlCol="0">
            <a:spAutoFit/>
          </a:bodyPr>
          <a:lstStyle/>
          <a:p>
            <a:r>
              <a:rPr lang="en-US" sz="1600" dirty="0">
                <a:latin typeface="Times New Roman" panose="02020603050405020304" pitchFamily="18" charset="0"/>
                <a:cs typeface="Times New Roman" panose="02020603050405020304" pitchFamily="18" charset="0"/>
              </a:rPr>
              <a:t>Source: My elaborations based on Fritz </a:t>
            </a:r>
            <a:r>
              <a:rPr lang="en-US" sz="1600" i="1" dirty="0">
                <a:latin typeface="Times New Roman" panose="02020603050405020304" pitchFamily="18" charset="0"/>
                <a:cs typeface="Times New Roman" panose="02020603050405020304" pitchFamily="18" charset="0"/>
              </a:rPr>
              <a:t>et al. </a:t>
            </a:r>
            <a:r>
              <a:rPr lang="en-US" sz="1600" dirty="0">
                <a:latin typeface="Times New Roman" panose="02020603050405020304" pitchFamily="18" charset="0"/>
                <a:cs typeface="Times New Roman" panose="02020603050405020304" pitchFamily="18" charset="0"/>
              </a:rPr>
              <a:t>(2022)</a:t>
            </a:r>
          </a:p>
          <a:p>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05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E4E5-A81E-6859-8FEA-10E0B742F66D}"/>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84DAF1CB-1499-61A9-1022-934DC224CBE1}"/>
              </a:ext>
            </a:extLst>
          </p:cNvPr>
          <p:cNvSpPr>
            <a:spLocks noGrp="1"/>
          </p:cNvSpPr>
          <p:nvPr>
            <p:ph idx="1"/>
          </p:nvPr>
        </p:nvSpPr>
        <p:spPr>
          <a:xfrm>
            <a:off x="838199" y="1825625"/>
            <a:ext cx="10811005" cy="4351338"/>
          </a:xfrm>
        </p:spPr>
        <p:txBody>
          <a:bodyPr>
            <a:normAutofit fontScale="92500"/>
          </a:bodyPr>
          <a:lstStyle/>
          <a:p>
            <a:pPr marL="571500" lvl="1" indent="-571500">
              <a:spcBef>
                <a:spcPts val="1000"/>
              </a:spcBef>
              <a:buFont typeface="+mj-lt"/>
              <a:buAutoNum type="arabicPeriod"/>
            </a:pPr>
            <a:r>
              <a:rPr lang="en-GB" sz="2800" dirty="0">
                <a:latin typeface="Times New Roman" panose="02020603050405020304" pitchFamily="18" charset="0"/>
                <a:cs typeface="Times New Roman" panose="02020603050405020304" pitchFamily="18" charset="0"/>
              </a:rPr>
              <a:t>Thirlwall’s Balance of Payments Constrained Growth Model (BPCGM) </a:t>
            </a:r>
          </a:p>
          <a:p>
            <a:pPr marL="896938" lvl="1" indent="-230188"/>
            <a:r>
              <a:rPr lang="en-GB" dirty="0">
                <a:latin typeface="Times New Roman" panose="02020603050405020304" pitchFamily="18" charset="0"/>
                <a:cs typeface="Times New Roman" panose="02020603050405020304" pitchFamily="18" charset="0"/>
              </a:rPr>
              <a:t>Background  </a:t>
            </a:r>
          </a:p>
          <a:p>
            <a:pPr marL="896938" lvl="1" indent="-230188"/>
            <a:r>
              <a:rPr lang="en-GB" dirty="0">
                <a:latin typeface="Times New Roman" panose="02020603050405020304" pitchFamily="18" charset="0"/>
                <a:cs typeface="Times New Roman" panose="02020603050405020304" pitchFamily="18" charset="0"/>
              </a:rPr>
              <a:t>Formal model</a:t>
            </a:r>
          </a:p>
          <a:p>
            <a:pPr marL="896938" lvl="1" indent="-230188"/>
            <a:r>
              <a:rPr lang="en-GB" dirty="0">
                <a:latin typeface="Times New Roman" panose="02020603050405020304" pitchFamily="18" charset="0"/>
                <a:cs typeface="Times New Roman" panose="02020603050405020304" pitchFamily="18" charset="0"/>
              </a:rPr>
              <a:t>Policy implications</a:t>
            </a:r>
          </a:p>
          <a:p>
            <a:pPr marL="896938" lvl="1" indent="-230188"/>
            <a:r>
              <a:rPr lang="en-GB" dirty="0">
                <a:latin typeface="Times New Roman" panose="02020603050405020304" pitchFamily="18" charset="0"/>
                <a:cs typeface="Times New Roman" panose="02020603050405020304" pitchFamily="18" charset="0"/>
              </a:rPr>
              <a:t>Extensions</a:t>
            </a:r>
          </a:p>
          <a:p>
            <a:pPr marL="896938" lvl="1" indent="-230188"/>
            <a:r>
              <a:rPr lang="en-GB" dirty="0">
                <a:latin typeface="Times New Roman" panose="02020603050405020304" pitchFamily="18" charset="0"/>
                <a:cs typeface="Times New Roman" panose="02020603050405020304" pitchFamily="18" charset="0"/>
              </a:rPr>
              <a:t>Critiques</a:t>
            </a:r>
          </a:p>
          <a:p>
            <a:pPr marL="571500" lvl="1" indent="-571500">
              <a:spcBef>
                <a:spcPts val="1000"/>
              </a:spcBef>
              <a:buFont typeface="+mj-lt"/>
              <a:buAutoNum type="arabicPeriod" startAt="2"/>
            </a:pPr>
            <a:r>
              <a:rPr lang="en-GB" sz="2800" dirty="0">
                <a:latin typeface="Times New Roman" panose="02020603050405020304" pitchFamily="18" charset="0"/>
                <a:cs typeface="Times New Roman" panose="02020603050405020304" pitchFamily="18" charset="0"/>
              </a:rPr>
              <a:t>Alternative Views on the Real Exchange Rate (RER) Policy </a:t>
            </a:r>
          </a:p>
          <a:p>
            <a:pPr marL="1009650" lvl="1" indent="-342900"/>
            <a:r>
              <a:rPr lang="en-GB" dirty="0">
                <a:latin typeface="Times New Roman" panose="02020603050405020304" pitchFamily="18" charset="0"/>
                <a:cs typeface="Times New Roman" panose="02020603050405020304" pitchFamily="18" charset="0"/>
              </a:rPr>
              <a:t>Economics of RER undervaluation</a:t>
            </a:r>
          </a:p>
          <a:p>
            <a:pPr marL="1009650" lvl="1" indent="-342900"/>
            <a:r>
              <a:rPr lang="en-GB" dirty="0">
                <a:latin typeface="Times New Roman" panose="02020603050405020304" pitchFamily="18" charset="0"/>
                <a:cs typeface="Times New Roman" panose="02020603050405020304" pitchFamily="18" charset="0"/>
              </a:rPr>
              <a:t>Data &amp; stylised facts</a:t>
            </a:r>
          </a:p>
          <a:p>
            <a:pPr marL="1009650" lvl="1" indent="-342900"/>
            <a:r>
              <a:rPr lang="en-GB" dirty="0">
                <a:latin typeface="Times New Roman" panose="02020603050405020304" pitchFamily="18" charset="0"/>
                <a:cs typeface="Times New Roman" panose="02020603050405020304" pitchFamily="18" charset="0"/>
              </a:rPr>
              <a:t>Political economy considerations</a:t>
            </a:r>
          </a:p>
          <a:p>
            <a:pPr marL="1009650" lvl="1" indent="-342900"/>
            <a:r>
              <a:rPr lang="en-GB" dirty="0">
                <a:latin typeface="Times New Roman" panose="02020603050405020304" pitchFamily="18" charset="0"/>
                <a:cs typeface="Times New Roman" panose="02020603050405020304" pitchFamily="18" charset="0"/>
              </a:rPr>
              <a:t>Changing perspectives on exchange rate scepticism</a:t>
            </a:r>
            <a:endParaRPr lang="en-GB" sz="2400" dirty="0">
              <a:latin typeface="Times New Roman" panose="02020603050405020304" pitchFamily="18" charset="0"/>
              <a:cs typeface="Times New Roman" panose="02020603050405020304" pitchFamily="18" charset="0"/>
            </a:endParaRPr>
          </a:p>
          <a:p>
            <a:pPr marL="896938" lvl="1" indent="-230188"/>
            <a:endParaRPr lang="en-GB" sz="2400" dirty="0">
              <a:latin typeface="Times New Roman" panose="02020603050405020304" pitchFamily="18" charset="0"/>
              <a:cs typeface="Times New Roman" panose="02020603050405020304" pitchFamily="18" charset="0"/>
            </a:endParaRPr>
          </a:p>
          <a:p>
            <a:pPr marL="571500" lvl="1" indent="-571500">
              <a:spcBef>
                <a:spcPts val="1000"/>
              </a:spcBef>
              <a:buFont typeface="+mj-lt"/>
              <a:buAutoNum type="arabicPeriod" startAt="2"/>
            </a:pP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18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6D67-AACA-7931-CB4A-9CCD7B89715A}"/>
              </a:ext>
            </a:extLst>
          </p:cNvPr>
          <p:cNvSpPr>
            <a:spLocks noGrp="1"/>
          </p:cNvSpPr>
          <p:nvPr>
            <p:ph type="title"/>
          </p:nvPr>
        </p:nvSpPr>
        <p:spPr>
          <a:xfrm>
            <a:off x="838200" y="80513"/>
            <a:ext cx="10515600" cy="1325563"/>
          </a:xfrm>
        </p:spPr>
        <p:txBody>
          <a:bodyPr>
            <a:normAutofit/>
          </a:bodyPr>
          <a:lstStyle/>
          <a:p>
            <a:r>
              <a:rPr lang="en-GB" sz="4000" b="1" dirty="0">
                <a:latin typeface="Times New Roman" panose="02020603050405020304" pitchFamily="18" charset="0"/>
                <a:cs typeface="Times New Roman" panose="02020603050405020304" pitchFamily="18" charset="0"/>
              </a:rPr>
              <a:t>Key Takeaways</a:t>
            </a:r>
          </a:p>
        </p:txBody>
      </p:sp>
      <p:sp>
        <p:nvSpPr>
          <p:cNvPr id="3" name="Content Placeholder 2">
            <a:extLst>
              <a:ext uri="{FF2B5EF4-FFF2-40B4-BE49-F238E27FC236}">
                <a16:creationId xmlns:a16="http://schemas.microsoft.com/office/drawing/2014/main" id="{198E00D2-91B5-CBCB-EBBC-00693FEEE5A4}"/>
              </a:ext>
            </a:extLst>
          </p:cNvPr>
          <p:cNvSpPr>
            <a:spLocks noGrp="1"/>
          </p:cNvSpPr>
          <p:nvPr>
            <p:ph idx="1"/>
          </p:nvPr>
        </p:nvSpPr>
        <p:spPr>
          <a:xfrm>
            <a:off x="838200" y="1406076"/>
            <a:ext cx="10515600" cy="4351338"/>
          </a:xfrm>
        </p:spPr>
        <p:txBody>
          <a:bodyPr>
            <a:noAutofit/>
          </a:bodyPr>
          <a:lstStyle/>
          <a:p>
            <a:r>
              <a:rPr lang="en-GB" sz="2000" dirty="0">
                <a:latin typeface="Times New Roman" panose="02020603050405020304" pitchFamily="18" charset="0"/>
                <a:cs typeface="Times New Roman" panose="02020603050405020304" pitchFamily="18" charset="0"/>
              </a:rPr>
              <a:t>According to the Thirlwall’s BPCGM;</a:t>
            </a:r>
          </a:p>
          <a:p>
            <a:pPr lvl="1"/>
            <a:r>
              <a:rPr lang="en-GB" sz="2000" dirty="0">
                <a:latin typeface="Times New Roman" panose="02020603050405020304" pitchFamily="18" charset="0"/>
                <a:cs typeface="Times New Roman" panose="02020603050405020304" pitchFamily="18" charset="0"/>
              </a:rPr>
              <a:t>increasing the growth rate of exports is key to raising the long run growth rate. </a:t>
            </a:r>
          </a:p>
          <a:p>
            <a:pPr lvl="1"/>
            <a:r>
              <a:rPr lang="en-GB" sz="2000" dirty="0">
                <a:latin typeface="Times New Roman" panose="02020603050405020304" pitchFamily="18" charset="0"/>
                <a:cs typeface="Times New Roman" panose="02020603050405020304" pitchFamily="18" charset="0"/>
              </a:rPr>
              <a:t>policies that increase the income elasticity of export demand or lower the income elasticity of import demand can permit faster growth in the long run. </a:t>
            </a:r>
          </a:p>
          <a:p>
            <a:pPr lvl="1"/>
            <a:r>
              <a:rPr lang="en-GB" sz="2000" dirty="0">
                <a:latin typeface="Times New Roman" panose="02020603050405020304" pitchFamily="18" charset="0"/>
                <a:cs typeface="Times New Roman" panose="02020603050405020304" pitchFamily="18" charset="0"/>
              </a:rPr>
              <a:t>the exchange rate policy is not likely to have a significant impact in the long run. </a:t>
            </a:r>
          </a:p>
          <a:p>
            <a:pPr lvl="1"/>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Extensions; large empirical literature testing the law; criticisms</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Theoretical and empirical literature on the economics of RER undervaluation </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RER has been historically overvalued in L. America. This could partly be explained by ‘elasticity pessimism’ and the intellectual biases of the L. American structuralist tradition. </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The thinking on the exchange rate policy has been changing. </a:t>
            </a: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33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6AA9E-B2BD-181F-3BF6-5102CE24C8B2}"/>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sz="3600" dirty="0">
                <a:latin typeface="Times New Roman" panose="02020603050405020304" pitchFamily="18" charset="0"/>
                <a:cs typeface="Times New Roman" panose="02020603050405020304" pitchFamily="18" charset="0"/>
              </a:rPr>
              <a:t>Thank you!</a:t>
            </a:r>
          </a:p>
          <a:p>
            <a:pPr marL="0" indent="0">
              <a:buNone/>
            </a:pPr>
            <a:endParaRPr lang="en-GB" sz="3600" dirty="0">
              <a:latin typeface="Times New Roman" panose="02020603050405020304" pitchFamily="18" charset="0"/>
              <a:cs typeface="Times New Roman" panose="02020603050405020304" pitchFamily="18" charset="0"/>
            </a:endParaRPr>
          </a:p>
          <a:p>
            <a:pPr marL="0" indent="0">
              <a:buNone/>
            </a:pPr>
            <a:r>
              <a:rPr lang="en-GB" sz="3600" dirty="0">
                <a:latin typeface="Times New Roman" panose="02020603050405020304" pitchFamily="18" charset="0"/>
                <a:cs typeface="Times New Roman" panose="02020603050405020304" pitchFamily="18" charset="0"/>
              </a:rPr>
              <a:t>If you have any other questions, you can email me @ E.N.Ugurlu@leeds.ac.uk</a:t>
            </a:r>
          </a:p>
        </p:txBody>
      </p:sp>
    </p:spTree>
    <p:extLst>
      <p:ext uri="{BB962C8B-B14F-4D97-AF65-F5344CB8AC3E}">
        <p14:creationId xmlns:p14="http://schemas.microsoft.com/office/powerpoint/2010/main" val="382632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F443-541D-C5CB-9D9B-23E559972ABA}"/>
              </a:ext>
            </a:extLst>
          </p:cNvPr>
          <p:cNvSpPr>
            <a:spLocks noGrp="1"/>
          </p:cNvSpPr>
          <p:nvPr>
            <p:ph type="title"/>
          </p:nvPr>
        </p:nvSpPr>
        <p:spPr>
          <a:xfrm>
            <a:off x="141962" y="0"/>
            <a:ext cx="10515600" cy="899678"/>
          </a:xfrm>
        </p:spPr>
        <p:txBody>
          <a:bodyPr>
            <a:normAutofit/>
          </a:bodyPr>
          <a:lstStyle/>
          <a:p>
            <a:r>
              <a:rPr lang="en-GB" sz="3200"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0F2FABF2-0F7B-9011-0582-85502B4D6463}"/>
              </a:ext>
            </a:extLst>
          </p:cNvPr>
          <p:cNvSpPr>
            <a:spLocks noGrp="1"/>
          </p:cNvSpPr>
          <p:nvPr>
            <p:ph idx="1"/>
          </p:nvPr>
        </p:nvSpPr>
        <p:spPr>
          <a:xfrm>
            <a:off x="141962" y="623126"/>
            <a:ext cx="11784904" cy="6147191"/>
          </a:xfrm>
        </p:spPr>
        <p:txBody>
          <a:bodyPr>
            <a:noAutofit/>
          </a:bodyPr>
          <a:lstStyle/>
          <a:p>
            <a:pPr marL="534988" indent="-523875">
              <a:lnSpc>
                <a:spcPct val="100000"/>
              </a:lnSpc>
              <a:buNone/>
            </a:pPr>
            <a:r>
              <a:rPr lang="en-GB" sz="1400" dirty="0">
                <a:effectLst/>
                <a:latin typeface="Times New Roman" panose="02020603050405020304" pitchFamily="18" charset="0"/>
                <a:cs typeface="Times New Roman" panose="02020603050405020304" pitchFamily="18" charset="0"/>
              </a:rPr>
              <a:t>Araujo, R.A. ad G.T. Lima, 2007, A structural economic dynamics approach to balance-of payments- constrained growth, Cambridge Journal of Economics, 31 (5), 755–74.</a:t>
            </a:r>
          </a:p>
          <a:p>
            <a:pPr marL="534988" indent="-523875">
              <a:lnSpc>
                <a:spcPct val="100000"/>
              </a:lnSpc>
              <a:buNone/>
            </a:pPr>
            <a:r>
              <a:rPr lang="en-GB" sz="1400" dirty="0">
                <a:effectLst/>
                <a:latin typeface="Times New Roman" panose="02020603050405020304" pitchFamily="18" charset="0"/>
                <a:cs typeface="Times New Roman" panose="02020603050405020304" pitchFamily="18" charset="0"/>
              </a:rPr>
              <a:t>Blecker, R.A. and C.A. Ibarra (2013), ‘Trade liberalization and the balance of payments constraint</a:t>
            </a:r>
            <a:r>
              <a:rPr lang="en-GB" sz="1400" dirty="0">
                <a:latin typeface="Times New Roman" panose="02020603050405020304" pitchFamily="18" charset="0"/>
                <a:cs typeface="Times New Roman" panose="02020603050405020304" pitchFamily="18" charset="0"/>
              </a:rPr>
              <a:t> </a:t>
            </a:r>
            <a:r>
              <a:rPr lang="en-GB" sz="1400" dirty="0">
                <a:effectLst/>
                <a:latin typeface="Times New Roman" panose="02020603050405020304" pitchFamily="18" charset="0"/>
                <a:cs typeface="Times New Roman" panose="02020603050405020304" pitchFamily="18" charset="0"/>
              </a:rPr>
              <a:t>with intermediate imports: the case of Mexico revisited’, Structural Change and Economic</a:t>
            </a:r>
            <a:r>
              <a:rPr lang="en-GB" sz="1400" dirty="0">
                <a:latin typeface="Times New Roman" panose="02020603050405020304" pitchFamily="18" charset="0"/>
                <a:cs typeface="Times New Roman" panose="02020603050405020304" pitchFamily="18" charset="0"/>
              </a:rPr>
              <a:t> </a:t>
            </a:r>
            <a:r>
              <a:rPr lang="en-GB" sz="1400" dirty="0">
                <a:effectLst/>
                <a:latin typeface="Times New Roman" panose="02020603050405020304" pitchFamily="18" charset="0"/>
                <a:cs typeface="Times New Roman" panose="02020603050405020304" pitchFamily="18" charset="0"/>
              </a:rPr>
              <a:t>Dynamics, 25 (June), 33–47.</a:t>
            </a:r>
          </a:p>
          <a:p>
            <a:pPr marL="534988" indent="-523875">
              <a:lnSpc>
                <a:spcPct val="100000"/>
              </a:lnSpc>
              <a:buNone/>
            </a:pPr>
            <a:r>
              <a:rPr lang="en-GB" sz="1400" b="0" dirty="0">
                <a:solidFill>
                  <a:srgbClr val="222222"/>
                </a:solidFill>
                <a:effectLst/>
                <a:latin typeface="Times New Roman" panose="02020603050405020304" pitchFamily="18" charset="0"/>
                <a:cs typeface="Times New Roman" panose="02020603050405020304" pitchFamily="18" charset="0"/>
              </a:rPr>
              <a:t>Blecker, R.A. and Setterfield, M., 2019. Heterodox macroeconomics: Models of demand, distribution and growth. Edward Elgar Publishing.</a:t>
            </a:r>
          </a:p>
          <a:p>
            <a:pPr marL="534988" indent="-534988">
              <a:lnSpc>
                <a:spcPct val="100000"/>
              </a:lnSpc>
              <a:buNone/>
            </a:pPr>
            <a:r>
              <a:rPr lang="en-GB" sz="1400" dirty="0">
                <a:effectLst/>
                <a:latin typeface="Times New Roman" panose="02020603050405020304" pitchFamily="18" charset="0"/>
                <a:cs typeface="Times New Roman" panose="02020603050405020304" pitchFamily="18" charset="0"/>
              </a:rPr>
              <a:t>Demir, F., Razmi, A., 2021. The Real Exchange Rate and Development Theory, Evidence, Issues and Challenges. Journal of Economic Surveys. </a:t>
            </a:r>
          </a:p>
          <a:p>
            <a:pPr marL="534988" indent="-534988">
              <a:lnSpc>
                <a:spcPct val="100000"/>
              </a:lnSpc>
              <a:buNone/>
            </a:pPr>
            <a:r>
              <a:rPr lang="en-GB" sz="1400" dirty="0">
                <a:effectLst/>
                <a:latin typeface="Times New Roman" panose="02020603050405020304" pitchFamily="18" charset="0"/>
                <a:cs typeface="Times New Roman" panose="02020603050405020304" pitchFamily="18" charset="0"/>
              </a:rPr>
              <a:t>Eichengreen, B., 2007. The real exchange rate and economic growth. Social and Economic Studies 7–20.</a:t>
            </a:r>
          </a:p>
          <a:p>
            <a:pPr marL="534988" indent="-523875">
              <a:lnSpc>
                <a:spcPct val="100000"/>
              </a:lnSpc>
              <a:buNone/>
            </a:pPr>
            <a:r>
              <a:rPr lang="en-GB" sz="1400" dirty="0">
                <a:latin typeface="Times New Roman" panose="02020603050405020304" pitchFamily="18" charset="0"/>
                <a:cs typeface="Times New Roman" panose="02020603050405020304" pitchFamily="18" charset="0"/>
              </a:rPr>
              <a:t>Erten, B., Metzger, M., 2019. The real exchange rate, structural change, and female labor force participation. World Development 117, 296–312. </a:t>
            </a:r>
          </a:p>
          <a:p>
            <a:pPr marL="534988" indent="-523875">
              <a:lnSpc>
                <a:spcPct val="100000"/>
              </a:lnSpc>
              <a:buNone/>
            </a:pPr>
            <a:r>
              <a:rPr lang="en-GB" sz="1400" dirty="0">
                <a:latin typeface="Times New Roman" panose="02020603050405020304" pitchFamily="18" charset="0"/>
                <a:cs typeface="Times New Roman" panose="02020603050405020304" pitchFamily="18" charset="0"/>
              </a:rPr>
              <a:t>Krugman, P., Taylor, L., 1978. Contractionary effects of devaluation. Journal of international economics 8, 445–456.</a:t>
            </a:r>
          </a:p>
          <a:p>
            <a:pPr marL="534988" indent="-523875">
              <a:lnSpc>
                <a:spcPct val="100000"/>
              </a:lnSpc>
              <a:buNone/>
            </a:pPr>
            <a:r>
              <a:rPr lang="en-GB" sz="1400" dirty="0">
                <a:latin typeface="Times New Roman" panose="02020603050405020304" pitchFamily="18" charset="0"/>
                <a:cs typeface="Times New Roman" panose="02020603050405020304" pitchFamily="18" charset="0"/>
              </a:rPr>
              <a:t>Libman, E., </a:t>
            </a:r>
            <a:r>
              <a:rPr lang="en-GB" sz="1400" dirty="0" err="1">
                <a:latin typeface="Times New Roman" panose="02020603050405020304" pitchFamily="18" charset="0"/>
                <a:cs typeface="Times New Roman" panose="02020603050405020304" pitchFamily="18" charset="0"/>
              </a:rPr>
              <a:t>Montecino</a:t>
            </a:r>
            <a:r>
              <a:rPr lang="en-GB" sz="1400" dirty="0">
                <a:latin typeface="Times New Roman" panose="02020603050405020304" pitchFamily="18" charset="0"/>
                <a:cs typeface="Times New Roman" panose="02020603050405020304" pitchFamily="18" charset="0"/>
              </a:rPr>
              <a:t>, J.A., Razmi, A., 2019. Sustained investment surges. Oxford Economic Papers 71, 1071–1095. </a:t>
            </a:r>
          </a:p>
          <a:p>
            <a:pPr marL="534988" indent="-523875">
              <a:lnSpc>
                <a:spcPct val="100000"/>
              </a:lnSpc>
              <a:buNone/>
            </a:pPr>
            <a:r>
              <a:rPr lang="en-GB" sz="1400" dirty="0">
                <a:latin typeface="Times New Roman" panose="02020603050405020304" pitchFamily="18" charset="0"/>
                <a:cs typeface="Times New Roman" panose="02020603050405020304" pitchFamily="18" charset="0"/>
              </a:rPr>
              <a:t>Razmi, A. 2016a ‘Growth and distribution in low-income economies: modifying post-Keynesian analysis in light of theory and history’, Review of Keynesian Economics, 4 (4), 429–49.</a:t>
            </a:r>
          </a:p>
          <a:p>
            <a:pPr marL="534988" indent="-523875">
              <a:lnSpc>
                <a:spcPct val="100000"/>
              </a:lnSpc>
              <a:buNone/>
              <a:defRPr/>
            </a:pPr>
            <a:r>
              <a:rPr lang="en-GB" sz="1400" dirty="0">
                <a:latin typeface="Times New Roman" panose="02020603050405020304" pitchFamily="18" charset="0"/>
                <a:cs typeface="Times New Roman" panose="02020603050405020304" pitchFamily="18" charset="0"/>
              </a:rPr>
              <a:t>Razmi, A., 2016b, Correctly analysing the balance-of-payments constraint on growth, Cambridge Journal of Economics, 40 (6), 1581–1608.</a:t>
            </a:r>
          </a:p>
          <a:p>
            <a:pPr marL="534988" indent="-523875">
              <a:lnSpc>
                <a:spcPct val="100000"/>
              </a:lnSpc>
              <a:buNone/>
              <a:defRPr/>
            </a:pPr>
            <a:r>
              <a:rPr lang="en-GB" sz="1400" dirty="0">
                <a:latin typeface="Times New Roman" panose="02020603050405020304" pitchFamily="18" charset="0"/>
                <a:cs typeface="Times New Roman" panose="02020603050405020304" pitchFamily="18" charset="0"/>
              </a:rPr>
              <a:t>Razmi, A., Rapetti, M., Skott, P., 2012. The real exchange rate and economic development. Structural Change and Economic Dynamics 23, 151–169.</a:t>
            </a:r>
          </a:p>
          <a:p>
            <a:pPr marL="534988" marR="0" lvl="0" indent="-523875" fontAlgn="auto">
              <a:lnSpc>
                <a:spcPct val="100000"/>
              </a:lnSpc>
              <a:spcAft>
                <a:spcPts val="0"/>
              </a:spcAft>
              <a:buClrTx/>
              <a:buSzTx/>
              <a:buNone/>
              <a:tabLst/>
              <a:defRPr/>
            </a:pPr>
            <a:r>
              <a:rPr lang="en-GB" sz="1400" dirty="0">
                <a:latin typeface="Times New Roman" panose="02020603050405020304" pitchFamily="18" charset="0"/>
                <a:cs typeface="Times New Roman" panose="02020603050405020304" pitchFamily="18" charset="0"/>
              </a:rPr>
              <a:t>Rodrik, D., 2008. The real exchange rate and economic growth. Brookings papers on economic activity 2008, 365–412.</a:t>
            </a:r>
          </a:p>
          <a:p>
            <a:pPr marL="0" indent="0">
              <a:buNone/>
            </a:pPr>
            <a:r>
              <a:rPr lang="en-GB" sz="1400" dirty="0">
                <a:latin typeface="Times New Roman" panose="02020603050405020304" pitchFamily="18" charset="0"/>
                <a:cs typeface="Times New Roman" panose="02020603050405020304" pitchFamily="18" charset="0"/>
              </a:rPr>
              <a:t>Ros, J., 2013, Rethinking Economic Development, Growth, and Institutions, Oxford, UK: Oxford University Press.</a:t>
            </a:r>
          </a:p>
          <a:p>
            <a:pPr marL="534988" indent="-523875">
              <a:lnSpc>
                <a:spcPct val="100000"/>
              </a:lnSpc>
              <a:buNone/>
            </a:pPr>
            <a:r>
              <a:rPr lang="en-GB" sz="1400" dirty="0">
                <a:latin typeface="Times New Roman" panose="02020603050405020304" pitchFamily="18" charset="0"/>
                <a:cs typeface="Times New Roman" panose="02020603050405020304" pitchFamily="18" charset="0"/>
              </a:rPr>
              <a:t>Thirlwall, A.P. and M.N. Hussain, 1982, The balance of payments constraint, capital flows and growth rate differences between developing countries, Oxford Economic Papers, 34 (3), 498–510.</a:t>
            </a:r>
          </a:p>
          <a:p>
            <a:pPr marL="534988" indent="-523875">
              <a:lnSpc>
                <a:spcPct val="100000"/>
              </a:lnSpc>
              <a:buNone/>
            </a:pPr>
            <a:r>
              <a:rPr lang="en-GB" sz="1400" dirty="0">
                <a:latin typeface="Times New Roman" panose="02020603050405020304" pitchFamily="18" charset="0"/>
                <a:cs typeface="Times New Roman" panose="02020603050405020304" pitchFamily="18" charset="0"/>
              </a:rPr>
              <a:t>Ugurlu, E.N., Razmi, A., 2023. Political economy of real exchange rate levels. Journal of Comparative Economics 51, 918-940</a:t>
            </a:r>
          </a:p>
          <a:p>
            <a:pPr marL="534988" indent="-523875">
              <a:lnSpc>
                <a:spcPct val="100000"/>
              </a:lnSpc>
              <a:buNone/>
            </a:pPr>
            <a:endParaRPr lang="en-GB" sz="1400" dirty="0">
              <a:latin typeface="Times New Roman" panose="02020603050405020304" pitchFamily="18" charset="0"/>
              <a:cs typeface="Times New Roman" panose="02020603050405020304" pitchFamily="18" charset="0"/>
            </a:endParaRPr>
          </a:p>
          <a:p>
            <a:pPr marL="0" indent="0">
              <a:buNone/>
            </a:pP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40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DD252-5A98-580E-BA32-0BDD8D2DBE59}"/>
              </a:ext>
            </a:extLst>
          </p:cNvPr>
          <p:cNvSpPr>
            <a:spLocks noGrp="1"/>
          </p:cNvSpPr>
          <p:nvPr>
            <p:ph idx="1"/>
          </p:nvPr>
        </p:nvSpPr>
        <p:spPr/>
        <p:txBody>
          <a:bodyPr>
            <a:normAutofit/>
          </a:bodyPr>
          <a:lstStyle/>
          <a:p>
            <a:pPr marL="0" indent="0">
              <a:buNone/>
            </a:pPr>
            <a:endParaRPr lang="en-GB" sz="4000" dirty="0">
              <a:latin typeface="Times New Roman" panose="02020603050405020304" pitchFamily="18" charset="0"/>
              <a:cs typeface="Times New Roman" panose="02020603050405020304" pitchFamily="18" charset="0"/>
            </a:endParaRPr>
          </a:p>
          <a:p>
            <a:pPr marL="0" indent="0">
              <a:buNone/>
            </a:pPr>
            <a:endParaRPr lang="en-GB" sz="4000" dirty="0">
              <a:latin typeface="Times New Roman" panose="02020603050405020304" pitchFamily="18" charset="0"/>
              <a:cs typeface="Times New Roman" panose="02020603050405020304" pitchFamily="18" charset="0"/>
            </a:endParaRPr>
          </a:p>
          <a:p>
            <a:pPr marL="0" indent="0">
              <a:buNone/>
            </a:pPr>
            <a:endParaRPr lang="en-GB" sz="4000" dirty="0">
              <a:latin typeface="Times New Roman" panose="02020603050405020304" pitchFamily="18" charset="0"/>
              <a:cs typeface="Times New Roman" panose="02020603050405020304" pitchFamily="18" charset="0"/>
            </a:endParaRPr>
          </a:p>
          <a:p>
            <a:pPr marL="0" indent="0">
              <a:buNone/>
            </a:pPr>
            <a:r>
              <a:rPr lang="en-GB" sz="3600" dirty="0">
                <a:latin typeface="Times New Roman" panose="02020603050405020304" pitchFamily="18" charset="0"/>
                <a:cs typeface="Times New Roman" panose="02020603050405020304" pitchFamily="18" charset="0"/>
              </a:rPr>
              <a:t>1. Thirlwall’s Balance of Payments Constrained Growth Model (BPCGM) </a:t>
            </a:r>
          </a:p>
          <a:p>
            <a:pPr marL="0" indent="0">
              <a:buNone/>
            </a:pP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59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D039-C9A2-49C6-F78D-77967092F775}"/>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Background (1/2)</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71077B1-704F-6478-F69E-66ED4EADE6C0}"/>
                  </a:ext>
                </a:extLst>
              </p:cNvPr>
              <p:cNvSpPr>
                <a:spLocks noGrp="1"/>
              </p:cNvSpPr>
              <p:nvPr>
                <p:ph idx="1"/>
              </p:nvPr>
            </p:nvSpPr>
            <p:spPr/>
            <p:txBody>
              <a:bodyPr>
                <a:normAutofit fontScale="85000" lnSpcReduction="20000"/>
              </a:bodyPr>
              <a:lstStyle/>
              <a:p>
                <a:r>
                  <a:rPr lang="en-GB" sz="2600" dirty="0">
                    <a:latin typeface="Times New Roman" panose="02020603050405020304" pitchFamily="18" charset="0"/>
                    <a:cs typeface="Times New Roman" panose="02020603050405020304" pitchFamily="18" charset="0"/>
                  </a:rPr>
                  <a:t>One of the most used approaches to modelling long-run growth among post-Keynesian economists. </a:t>
                </a:r>
              </a:p>
              <a:p>
                <a:r>
                  <a:rPr lang="en-GB" sz="2600" dirty="0">
                    <a:latin typeface="Times New Roman" panose="02020603050405020304" pitchFamily="18" charset="0"/>
                    <a:cs typeface="Times New Roman" panose="02020603050405020304" pitchFamily="18" charset="0"/>
                  </a:rPr>
                  <a:t>Popular approach to study development issues and (the lack of) convergence of developing countries to the per capita income levels achieved by advanced economies.</a:t>
                </a:r>
              </a:p>
              <a:p>
                <a:r>
                  <a:rPr lang="en-GB" sz="2600" dirty="0">
                    <a:latin typeface="Times New Roman" panose="02020603050405020304" pitchFamily="18" charset="0"/>
                    <a:cs typeface="Times New Roman" panose="02020603050405020304" pitchFamily="18" charset="0"/>
                  </a:rPr>
                  <a:t>Why do countries grow at different rates?</a:t>
                </a:r>
              </a:p>
              <a:p>
                <a:r>
                  <a:rPr lang="en-GB" sz="2600" dirty="0">
                    <a:latin typeface="Times New Roman" panose="02020603050405020304" pitchFamily="18" charset="0"/>
                    <a:cs typeface="Times New Roman" panose="02020603050405020304" pitchFamily="18" charset="0"/>
                  </a:rPr>
                  <a:t>Thirlwall shares </a:t>
                </a:r>
                <a:r>
                  <a:rPr lang="en-GB" sz="2600" b="1" dirty="0">
                    <a:latin typeface="Times New Roman" panose="02020603050405020304" pitchFamily="18" charset="0"/>
                    <a:cs typeface="Times New Roman" panose="02020603050405020304" pitchFamily="18" charset="0"/>
                  </a:rPr>
                  <a:t>the post-Keynesian </a:t>
                </a:r>
                <a:r>
                  <a:rPr lang="en-GB" sz="2600" dirty="0">
                    <a:latin typeface="Times New Roman" panose="02020603050405020304" pitchFamily="18" charset="0"/>
                    <a:cs typeface="Times New Roman" panose="02020603050405020304" pitchFamily="18" charset="0"/>
                  </a:rPr>
                  <a:t>belief that </a:t>
                </a:r>
                <a:r>
                  <a:rPr lang="en-GB" sz="2600" b="1" dirty="0">
                    <a:latin typeface="Times New Roman" panose="02020603050405020304" pitchFamily="18" charset="0"/>
                    <a:cs typeface="Times New Roman" panose="02020603050405020304" pitchFamily="18" charset="0"/>
                  </a:rPr>
                  <a:t>AD</a:t>
                </a:r>
                <a:r>
                  <a:rPr lang="en-GB" sz="2600" dirty="0">
                    <a:latin typeface="Times New Roman" panose="02020603050405020304" pitchFamily="18" charset="0"/>
                    <a:cs typeface="Times New Roman" panose="02020603050405020304" pitchFamily="18" charset="0"/>
                  </a:rPr>
                  <a:t> is paramount in determining a country’s growth rate.</a:t>
                </a:r>
              </a:p>
              <a:p>
                <a:r>
                  <a:rPr lang="en-GB" sz="2600" dirty="0">
                    <a:latin typeface="Times New Roman" panose="02020603050405020304" pitchFamily="18" charset="0"/>
                    <a:cs typeface="Times New Roman" panose="02020603050405020304" pitchFamily="18" charset="0"/>
                  </a:rPr>
                  <a:t>The key constraint lie in the international domain</a:t>
                </a:r>
              </a:p>
              <a:p>
                <a:r>
                  <a:rPr lang="en-GB" sz="2600" dirty="0">
                    <a:latin typeface="Times New Roman" panose="02020603050405020304" pitchFamily="18" charset="0"/>
                    <a:cs typeface="Times New Roman" panose="02020603050405020304" pitchFamily="18" charset="0"/>
                  </a:rPr>
                  <a:t>What does it mean for an economy to be balance-of-payments constrained?</a:t>
                </a:r>
              </a:p>
              <a:p>
                <a:r>
                  <a:rPr lang="en-GB" sz="2600" dirty="0">
                    <a:latin typeface="Times New Roman" panose="02020603050405020304" pitchFamily="18" charset="0"/>
                    <a:cs typeface="Times New Roman" panose="02020603050405020304" pitchFamily="18" charset="0"/>
                  </a:rPr>
                  <a:t>Thirlwall’s Law: </a:t>
                </a:r>
              </a:p>
              <a:p>
                <a:pPr marL="0" indent="0">
                  <a:buNone/>
                </a:pPr>
                <a:endParaRPr lang="en-US" sz="2800" dirty="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𝑡h𝑒</m:t>
                        </m:r>
                        <m:r>
                          <a:rPr lang="en-US" sz="2800" b="0" i="1" smtClean="0">
                            <a:latin typeface="Cambria Math" panose="02040503050406030204" pitchFamily="18" charset="0"/>
                          </a:rPr>
                          <m:t> </m:t>
                        </m:r>
                        <m:r>
                          <a:rPr lang="en-US" sz="2800" b="0" i="1" smtClean="0">
                            <a:latin typeface="Cambria Math" panose="02040503050406030204" pitchFamily="18" charset="0"/>
                          </a:rPr>
                          <m:t>𝑔𝑟𝑜𝑤𝑡h</m:t>
                        </m:r>
                        <m:r>
                          <a:rPr lang="en-US" sz="2800" b="0" i="1" smtClean="0">
                            <a:latin typeface="Cambria Math" panose="02040503050406030204" pitchFamily="18" charset="0"/>
                          </a:rPr>
                          <m:t> </m:t>
                        </m:r>
                        <m:r>
                          <a:rPr lang="en-US" sz="2800" b="0" i="1" smtClean="0">
                            <a:latin typeface="Cambria Math" panose="02040503050406030204" pitchFamily="18" charset="0"/>
                          </a:rPr>
                          <m:t>𝑟𝑎𝑡𝑒</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𝑒𝑥𝑝𝑜𝑟𝑡𝑠</m:t>
                        </m:r>
                      </m:num>
                      <m:den>
                        <m:r>
                          <a:rPr lang="en-US" sz="2800" b="0" i="1" smtClean="0">
                            <a:latin typeface="Cambria Math" panose="02040503050406030204" pitchFamily="18" charset="0"/>
                          </a:rPr>
                          <m:t>𝑖𝑛𝑐𝑜𝑚𝑒</m:t>
                        </m:r>
                        <m:r>
                          <a:rPr lang="en-US" sz="2800" b="0" i="1" smtClean="0">
                            <a:latin typeface="Cambria Math" panose="02040503050406030204" pitchFamily="18" charset="0"/>
                          </a:rPr>
                          <m:t> </m:t>
                        </m:r>
                        <m:r>
                          <a:rPr lang="en-US" sz="2800" b="0" i="1" smtClean="0">
                            <a:latin typeface="Cambria Math" panose="02040503050406030204" pitchFamily="18" charset="0"/>
                          </a:rPr>
                          <m:t>𝑒𝑙𝑎𝑠𝑡𝑖𝑐𝑖𝑡𝑦</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𝑑𝑒𝑚𝑎𝑛𝑑</m:t>
                        </m:r>
                        <m:r>
                          <a:rPr lang="en-US" sz="2800" b="0" i="1" smtClean="0">
                            <a:latin typeface="Cambria Math" panose="02040503050406030204" pitchFamily="18" charset="0"/>
                          </a:rPr>
                          <m:t> </m:t>
                        </m:r>
                        <m:r>
                          <a:rPr lang="en-US" sz="2800" b="0" i="1" smtClean="0">
                            <a:latin typeface="Cambria Math" panose="02040503050406030204" pitchFamily="18" charset="0"/>
                          </a:rPr>
                          <m:t>𝑓𝑜𝑟</m:t>
                        </m:r>
                        <m:r>
                          <a:rPr lang="en-US" sz="2800" b="0" i="1" smtClean="0">
                            <a:latin typeface="Cambria Math" panose="02040503050406030204" pitchFamily="18" charset="0"/>
                          </a:rPr>
                          <m:t> </m:t>
                        </m:r>
                        <m:r>
                          <a:rPr lang="en-US" sz="2800" b="0" i="1" smtClean="0">
                            <a:latin typeface="Cambria Math" panose="02040503050406030204" pitchFamily="18" charset="0"/>
                          </a:rPr>
                          <m:t>𝑖𝑚𝑝𝑜𝑟𝑡𝑠</m:t>
                        </m:r>
                      </m:den>
                    </m:f>
                  </m:oMath>
                </a14:m>
                <a:r>
                  <a:rPr lang="en-US" sz="2800" dirty="0">
                    <a:latin typeface="Times New Roman" panose="02020603050405020304" pitchFamily="18" charset="0"/>
                    <a:cs typeface="Times New Roman" panose="02020603050405020304" pitchFamily="18" charset="0"/>
                  </a:rPr>
                  <a:t> </a:t>
                </a:r>
              </a:p>
              <a:p>
                <a:endParaRPr lang="en-GB" dirty="0"/>
              </a:p>
              <a:p>
                <a:endParaRPr lang="en-GB" dirty="0"/>
              </a:p>
              <a:p>
                <a:endParaRPr lang="en-GB" dirty="0"/>
              </a:p>
              <a:p>
                <a:endParaRPr lang="en-GB" dirty="0"/>
              </a:p>
              <a:p>
                <a:endParaRPr lang="en-GB" dirty="0"/>
              </a:p>
              <a:p>
                <a:endParaRPr lang="en-GB" dirty="0"/>
              </a:p>
            </p:txBody>
          </p:sp>
        </mc:Choice>
        <mc:Fallback xmlns="">
          <p:sp>
            <p:nvSpPr>
              <p:cNvPr id="4" name="Content Placeholder 3">
                <a:extLst>
                  <a:ext uri="{FF2B5EF4-FFF2-40B4-BE49-F238E27FC236}">
                    <a16:creationId xmlns:a16="http://schemas.microsoft.com/office/drawing/2014/main" id="{A71077B1-704F-6478-F69E-66ED4EADE6C0}"/>
                  </a:ext>
                </a:extLst>
              </p:cNvPr>
              <p:cNvSpPr>
                <a:spLocks noGrp="1" noRot="1" noChangeAspect="1" noMove="1" noResize="1" noEditPoints="1" noAdjustHandles="1" noChangeArrowheads="1" noChangeShapeType="1" noTextEdit="1"/>
              </p:cNvSpPr>
              <p:nvPr>
                <p:ph idx="1"/>
              </p:nvPr>
            </p:nvSpPr>
            <p:spPr>
              <a:blipFill>
                <a:blip r:embed="rId3"/>
                <a:stretch>
                  <a:fillRect l="-724" t="-2907"/>
                </a:stretch>
              </a:blipFill>
            </p:spPr>
            <p:txBody>
              <a:bodyPr/>
              <a:lstStyle/>
              <a:p>
                <a:r>
                  <a:rPr lang="en-GB">
                    <a:noFill/>
                  </a:rPr>
                  <a:t> </a:t>
                </a:r>
              </a:p>
            </p:txBody>
          </p:sp>
        </mc:Fallback>
      </mc:AlternateContent>
    </p:spTree>
    <p:extLst>
      <p:ext uri="{BB962C8B-B14F-4D97-AF65-F5344CB8AC3E}">
        <p14:creationId xmlns:p14="http://schemas.microsoft.com/office/powerpoint/2010/main" val="2904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7958B3-0845-CC14-9755-F05B7BF40131}"/>
              </a:ext>
            </a:extLst>
          </p:cNvPr>
          <p:cNvSpPr txBox="1"/>
          <p:nvPr/>
        </p:nvSpPr>
        <p:spPr>
          <a:xfrm>
            <a:off x="668414" y="1751527"/>
            <a:ext cx="7190192" cy="4937597"/>
          </a:xfrm>
          <a:prstGeom prst="rect">
            <a:avLst/>
          </a:prstGeom>
        </p:spPr>
        <p:txBody>
          <a:bodyPr vert="horz" lIns="91440" tIns="45720" rIns="91440" bIns="45720" rtlCol="0">
            <a:normAutofit/>
          </a:bodyPr>
          <a:lstStyle/>
          <a:p>
            <a:pPr marL="228600" indent="-228600">
              <a:lnSpc>
                <a:spcPct val="8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goods: </a:t>
            </a:r>
          </a:p>
          <a:p>
            <a:pPr marL="685800" lvl="2" indent="-228600">
              <a:lnSpc>
                <a:spcPct val="8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domestically produced good (can be purchased at home or exported)</a:t>
            </a:r>
          </a:p>
          <a:p>
            <a:pPr marL="685800" lvl="2" indent="-228600">
              <a:lnSpc>
                <a:spcPct val="8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foreign produced import good </a:t>
            </a:r>
          </a:p>
          <a:p>
            <a:pPr marL="228600" lvl="1" indent="-228600">
              <a:lnSpc>
                <a:spcPct val="8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Imperfect substitutes </a:t>
            </a:r>
          </a:p>
          <a:p>
            <a:pPr marL="228600" lvl="1" indent="-228600">
              <a:lnSpc>
                <a:spcPct val="8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‘law of one price’ does not apply </a:t>
            </a:r>
          </a:p>
          <a:p>
            <a:pPr marL="228600" lvl="1" indent="-228600">
              <a:lnSpc>
                <a:spcPct val="8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Supplies of exports and imports are infinitely elastic</a:t>
            </a:r>
          </a:p>
          <a:p>
            <a:pPr marL="228600" lvl="1" indent="-228600">
              <a:lnSpc>
                <a:spcPct val="80000"/>
              </a:lnSpc>
              <a:spcBef>
                <a:spcPts val="10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quantities traded are uniquely determined by the demand for each. </a:t>
            </a:r>
          </a:p>
          <a:p>
            <a:pPr marL="228600" lvl="1" indent="-228600">
              <a:lnSpc>
                <a:spcPct val="80000"/>
              </a:lnSpc>
              <a:spcBef>
                <a:spcPts val="1000"/>
              </a:spcBef>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Do you find these assumptions convincing? </a:t>
            </a:r>
          </a:p>
        </p:txBody>
      </p:sp>
      <p:pic>
        <p:nvPicPr>
          <p:cNvPr id="11" name="Picture 10">
            <a:extLst>
              <a:ext uri="{FF2B5EF4-FFF2-40B4-BE49-F238E27FC236}">
                <a16:creationId xmlns:a16="http://schemas.microsoft.com/office/drawing/2014/main" id="{263B248B-3772-88CA-9D67-6BED5F0C1161}"/>
              </a:ext>
            </a:extLst>
          </p:cNvPr>
          <p:cNvPicPr>
            <a:picLocks noChangeAspect="1"/>
          </p:cNvPicPr>
          <p:nvPr/>
        </p:nvPicPr>
        <p:blipFill>
          <a:blip r:embed="rId3"/>
          <a:stretch>
            <a:fillRect/>
          </a:stretch>
        </p:blipFill>
        <p:spPr>
          <a:xfrm>
            <a:off x="8161327" y="153633"/>
            <a:ext cx="3724903" cy="2904157"/>
          </a:xfrm>
          <a:prstGeom prst="rect">
            <a:avLst/>
          </a:prstGeom>
        </p:spPr>
      </p:pic>
      <p:pic>
        <p:nvPicPr>
          <p:cNvPr id="8" name="Picture 7">
            <a:extLst>
              <a:ext uri="{FF2B5EF4-FFF2-40B4-BE49-F238E27FC236}">
                <a16:creationId xmlns:a16="http://schemas.microsoft.com/office/drawing/2014/main" id="{B8D8D3F5-6932-B9F3-ABEF-178CB79C942D}"/>
              </a:ext>
            </a:extLst>
          </p:cNvPr>
          <p:cNvPicPr>
            <a:picLocks noChangeAspect="1"/>
          </p:cNvPicPr>
          <p:nvPr/>
        </p:nvPicPr>
        <p:blipFill>
          <a:blip r:embed="rId4"/>
          <a:stretch>
            <a:fillRect/>
          </a:stretch>
        </p:blipFill>
        <p:spPr>
          <a:xfrm>
            <a:off x="8303800" y="3315130"/>
            <a:ext cx="3582430" cy="3138616"/>
          </a:xfrm>
          <a:prstGeom prst="rect">
            <a:avLst/>
          </a:prstGeom>
        </p:spPr>
      </p:pic>
      <p:sp>
        <p:nvSpPr>
          <p:cNvPr id="13" name="TextBox 12">
            <a:extLst>
              <a:ext uri="{FF2B5EF4-FFF2-40B4-BE49-F238E27FC236}">
                <a16:creationId xmlns:a16="http://schemas.microsoft.com/office/drawing/2014/main" id="{E2004BF5-2D60-31DA-0069-E8E8BA80B764}"/>
              </a:ext>
            </a:extLst>
          </p:cNvPr>
          <p:cNvSpPr txBox="1"/>
          <p:nvPr/>
        </p:nvSpPr>
        <p:spPr>
          <a:xfrm>
            <a:off x="7081827" y="6486978"/>
            <a:ext cx="6336405" cy="338554"/>
          </a:xfrm>
          <a:prstGeom prst="rect">
            <a:avLst/>
          </a:prstGeom>
          <a:noFill/>
        </p:spPr>
        <p:txBody>
          <a:bodyPr wrap="square" rtlCol="0">
            <a:spAutoFit/>
          </a:bodyPr>
          <a:lstStyle/>
          <a:p>
            <a:pPr>
              <a:spcAft>
                <a:spcPts val="600"/>
              </a:spcAft>
            </a:pPr>
            <a:r>
              <a:rPr lang="en-GB" sz="1600" dirty="0">
                <a:latin typeface="Times New Roman" panose="02020603050405020304" pitchFamily="18" charset="0"/>
                <a:cs typeface="Times New Roman" panose="02020603050405020304" pitchFamily="18" charset="0"/>
              </a:rPr>
              <a:t>Source: Blecker and Setterfield (2019,  p. 432 , Figure 432)</a:t>
            </a:r>
          </a:p>
        </p:txBody>
      </p:sp>
      <p:sp>
        <p:nvSpPr>
          <p:cNvPr id="5" name="Title 1">
            <a:extLst>
              <a:ext uri="{FF2B5EF4-FFF2-40B4-BE49-F238E27FC236}">
                <a16:creationId xmlns:a16="http://schemas.microsoft.com/office/drawing/2014/main" id="{B35CB262-B55D-EF8B-A294-EF081E09CCAE}"/>
              </a:ext>
            </a:extLst>
          </p:cNvPr>
          <p:cNvSpPr txBox="1">
            <a:spLocks/>
          </p:cNvSpPr>
          <p:nvPr/>
        </p:nvSpPr>
        <p:spPr>
          <a:xfrm>
            <a:off x="668414" y="451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imes New Roman" panose="02020603050405020304" pitchFamily="18" charset="0"/>
                <a:cs typeface="Times New Roman" panose="02020603050405020304" pitchFamily="18" charset="0"/>
              </a:rPr>
              <a:t>Background (2/2)</a:t>
            </a:r>
          </a:p>
        </p:txBody>
      </p:sp>
    </p:spTree>
    <p:extLst>
      <p:ext uri="{BB962C8B-B14F-4D97-AF65-F5344CB8AC3E}">
        <p14:creationId xmlns:p14="http://schemas.microsoft.com/office/powerpoint/2010/main" val="198084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8A0F-5A66-5B32-4935-B7BCD7386F47}"/>
              </a:ext>
            </a:extLst>
          </p:cNvPr>
          <p:cNvSpPr>
            <a:spLocks noGrp="1"/>
          </p:cNvSpPr>
          <p:nvPr>
            <p:ph type="title"/>
          </p:nvPr>
        </p:nvSpPr>
        <p:spPr>
          <a:xfrm>
            <a:off x="838200" y="0"/>
            <a:ext cx="10515600" cy="1325563"/>
          </a:xfrm>
        </p:spPr>
        <p:txBody>
          <a:bodyPr>
            <a:normAutofit/>
          </a:bodyPr>
          <a:lstStyle/>
          <a:p>
            <a:r>
              <a:rPr lang="en-GB" sz="3600" b="1" dirty="0">
                <a:latin typeface="Times New Roman" panose="02020603050405020304" pitchFamily="18" charset="0"/>
                <a:cs typeface="Times New Roman" panose="02020603050405020304" pitchFamily="18" charset="0"/>
              </a:rPr>
              <a:t>The Model (1/3)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F8FC39-D078-1AA2-149E-636C9A4FE260}"/>
                  </a:ext>
                </a:extLst>
              </p:cNvPr>
              <p:cNvSpPr>
                <a:spLocks noGrp="1"/>
              </p:cNvSpPr>
              <p:nvPr>
                <p:ph idx="1"/>
              </p:nvPr>
            </p:nvSpPr>
            <p:spPr>
              <a:xfrm>
                <a:off x="838200" y="1171074"/>
                <a:ext cx="10515600" cy="5686926"/>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Export demand: </a:t>
                </a:r>
              </a:p>
              <a:p>
                <a:pPr marL="0" indent="0" algn="ctr">
                  <a:buNone/>
                </a:pPr>
                <a14:m>
                  <m:oMath xmlns:m="http://schemas.openxmlformats.org/officeDocument/2006/math">
                    <m:r>
                      <a:rPr lang="en-US" b="0" i="1" smtClean="0">
                        <a:latin typeface="Cambria Math" panose="02040503050406030204" pitchFamily="18" charset="0"/>
                      </a:rPr>
                      <m:t>𝑋</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𝑓</m:t>
                                </m:r>
                              </m:sub>
                            </m:sSub>
                          </m:num>
                          <m:den>
                            <m:r>
                              <a:rPr lang="en-US" b="0" i="1" smtClean="0">
                                <a:latin typeface="Cambria Math" panose="02040503050406030204" pitchFamily="18" charset="0"/>
                              </a:rPr>
                              <m:t>𝑃</m:t>
                            </m:r>
                          </m:den>
                        </m:f>
                        <m:r>
                          <a:rPr lang="en-US" i="1">
                            <a:latin typeface="Cambria Math" panose="02040503050406030204" pitchFamily="18" charset="0"/>
                          </a:rPr>
                          <m:t>)</m:t>
                        </m:r>
                      </m:e>
                      <m: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𝑋</m:t>
                            </m:r>
                          </m:sub>
                        </m:sSub>
                      </m:sup>
                    </m:sSup>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𝑓</m:t>
                        </m:r>
                      </m:sub>
                      <m:sup>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𝑋</m:t>
                            </m:r>
                          </m:sub>
                        </m:sSub>
                      </m:sup>
                    </m:sSub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𝑋</m:t>
                        </m:r>
                      </m:sub>
                    </m:sSub>
                    <m:r>
                      <a:rPr lang="en-US" b="0" i="1" smtClean="0">
                        <a:latin typeface="Cambria Math" panose="02040503050406030204" pitchFamily="18" charset="0"/>
                        <a:ea typeface="Cambria Math" panose="02040503050406030204" pitchFamily="18" charset="0"/>
                      </a:rPr>
                      <m:t>&gt;0;</m:t>
                    </m:r>
                    <m:r>
                      <a:rPr lang="en-US" b="0" i="0"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𝑋</m:t>
                        </m:r>
                      </m:sub>
                    </m:sSub>
                    <m:r>
                      <a:rPr lang="en-US" b="0" i="1" smtClean="0">
                        <a:latin typeface="Cambria Math" panose="02040503050406030204" pitchFamily="18" charset="0"/>
                        <a:ea typeface="Cambria Math" panose="02040503050406030204" pitchFamily="18" charset="0"/>
                      </a:rPr>
                      <m:t>&gt;0</m:t>
                    </m:r>
                  </m:oMath>
                </a14:m>
                <a:r>
                  <a:rPr lang="en-GB" dirty="0">
                    <a:latin typeface="Times New Roman" panose="02020603050405020304" pitchFamily="18" charset="0"/>
                    <a:cs typeface="Times New Roman" panose="02020603050405020304" pitchFamily="18" charset="0"/>
                  </a:rPr>
                  <a:t>			(1)</a:t>
                </a:r>
              </a:p>
              <a:p>
                <a:r>
                  <a:rPr lang="en-GB" dirty="0">
                    <a:latin typeface="Times New Roman" panose="02020603050405020304" pitchFamily="18" charset="0"/>
                    <a:cs typeface="Times New Roman" panose="02020603050405020304" pitchFamily="18" charset="0"/>
                  </a:rPr>
                  <a:t>Import demand:</a:t>
                </a:r>
              </a:p>
              <a:p>
                <a:pPr marL="0" indent="0" algn="ctr">
                  <a:buNone/>
                </a:pP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𝑓</m:t>
                                </m:r>
                              </m:sub>
                            </m:sSub>
                          </m:num>
                          <m:den>
                            <m:r>
                              <a:rPr lang="en-US" i="1">
                                <a:latin typeface="Cambria Math" panose="02040503050406030204" pitchFamily="18" charset="0"/>
                              </a:rPr>
                              <m:t>𝑃</m:t>
                            </m:r>
                          </m:den>
                        </m:f>
                        <m:r>
                          <a:rPr lang="en-US" i="1">
                            <a:latin typeface="Cambria Math" panose="02040503050406030204" pitchFamily="18" charset="0"/>
                          </a:rPr>
                          <m:t>)</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𝑀</m:t>
                            </m:r>
                          </m:sub>
                        </m:sSub>
                      </m:sup>
                    </m:sSup>
                    <m:sSup>
                      <m:sSupPr>
                        <m:ctrlPr>
                          <a:rPr lang="en-US" i="1">
                            <a:latin typeface="Cambria Math" panose="02040503050406030204" pitchFamily="18" charset="0"/>
                          </a:rPr>
                        </m:ctrlPr>
                      </m:sSupPr>
                      <m:e>
                        <m:r>
                          <a:rPr lang="en-US" i="1">
                            <a:latin typeface="Cambria Math" panose="02040503050406030204" pitchFamily="18" charset="0"/>
                          </a:rPr>
                          <m:t>𝑌</m:t>
                        </m:r>
                      </m:e>
                      <m:sup>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𝑀</m:t>
                            </m:r>
                          </m:sub>
                        </m:sSub>
                      </m:sup>
                    </m:sSup>
                  </m:oMath>
                </a14:m>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𝑀</m:t>
                        </m:r>
                      </m:sub>
                    </m:sSub>
                    <m:r>
                      <a:rPr lang="en-US" i="1">
                        <a:latin typeface="Cambria Math" panose="02040503050406030204" pitchFamily="18" charset="0"/>
                      </a:rPr>
                      <m:t>&gt;0; </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𝑀</m:t>
                        </m:r>
                      </m:sub>
                    </m:sSub>
                    <m:r>
                      <a:rPr lang="en-US" i="1">
                        <a:latin typeface="Cambria Math" panose="02040503050406030204" pitchFamily="18" charset="0"/>
                      </a:rPr>
                      <m:t>&gt;0</m:t>
                    </m:r>
                  </m:oMath>
                </a14:m>
                <a:r>
                  <a:rPr lang="en-GB" i="1" dirty="0">
                    <a:latin typeface="Cambria Math" panose="02040503050406030204" pitchFamily="18" charset="0"/>
                  </a:rPr>
                  <a:t>		</a:t>
                </a:r>
                <a:r>
                  <a:rPr lang="en-GB" dirty="0">
                    <a:latin typeface="Times New Roman" panose="02020603050405020304" pitchFamily="18" charset="0"/>
                    <a:cs typeface="Times New Roman" panose="02020603050405020304" pitchFamily="18" charset="0"/>
                  </a:rPr>
                  <a:t>(2)</a:t>
                </a:r>
              </a:p>
              <a:p>
                <a:r>
                  <a:rPr lang="en-GB" dirty="0">
                    <a:latin typeface="Times New Roman" panose="02020603050405020304" pitchFamily="18" charset="0"/>
                    <a:cs typeface="Times New Roman" panose="02020603050405020304" pitchFamily="18" charset="0"/>
                  </a:rPr>
                  <a:t>Balance of payments (assuming no net financial flows in the LR) </a:t>
                </a:r>
              </a:p>
              <a:p>
                <a:pPr marL="0" indent="0" algn="ctr">
                  <a:buNone/>
                </a:pP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𝐸</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𝑓</m:t>
                        </m:r>
                      </m:sub>
                    </m:sSub>
                    <m:r>
                      <a:rPr lang="en-US" b="0" i="1" smtClean="0">
                        <a:latin typeface="Cambria Math" panose="02040503050406030204" pitchFamily="18" charset="0"/>
                      </a:rPr>
                      <m:t>𝑀</m:t>
                    </m:r>
                  </m:oMath>
                </a14:m>
                <a:r>
                  <a:rPr lang="en-GB" dirty="0">
                    <a:latin typeface="Times New Roman" panose="02020603050405020304" pitchFamily="18" charset="0"/>
                    <a:cs typeface="Times New Roman" panose="02020603050405020304" pitchFamily="18" charset="0"/>
                  </a:rPr>
                  <a:t>							(3)</a:t>
                </a:r>
              </a:p>
              <a:p>
                <a:r>
                  <a:rPr lang="en-GB" dirty="0">
                    <a:latin typeface="Times New Roman" panose="02020603050405020304" pitchFamily="18" charset="0"/>
                    <a:cs typeface="Times New Roman" panose="02020603050405020304" pitchFamily="18" charset="0"/>
                  </a:rPr>
                  <a:t>Expressing in the growth-rate form:</a:t>
                </a:r>
              </a:p>
              <a:p>
                <a:pPr marL="0" indent="0" algn="ctr">
                  <a:buNone/>
                </a:pP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sSub>
                      <m:sSubPr>
                        <m:ctrlPr>
                          <a:rPr lang="en-US" i="1" smtClean="0">
                            <a:latin typeface="Cambria Math" panose="02040503050406030204" pitchFamily="18" charset="0"/>
                          </a:rPr>
                        </m:ctrlPr>
                      </m:sSubPr>
                      <m:e>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𝑚</m:t>
                    </m:r>
                  </m:oMath>
                </a14:m>
                <a:r>
                  <a:rPr lang="en-GB" dirty="0">
                    <a:latin typeface="Times New Roman" panose="02020603050405020304" pitchFamily="18" charset="0"/>
                    <a:cs typeface="Times New Roman" panose="02020603050405020304" pitchFamily="18" charset="0"/>
                  </a:rPr>
                  <a:t>						(4)</a:t>
                </a:r>
              </a:p>
              <a:p>
                <a:pPr marL="0" indent="0" algn="ctr">
                  <a:buNone/>
                </a:pPr>
                <a14:m>
                  <m:oMath xmlns:m="http://schemas.openxmlformats.org/officeDocument/2006/math">
                    <m:r>
                      <a:rPr lang="en-US" b="0" i="1" smtClean="0">
                        <a:latin typeface="Cambria Math" panose="02040503050406030204" pitchFamily="18" charset="0"/>
                      </a:rPr>
                      <m:t>𝑥</m:t>
                    </m:r>
                  </m:oMath>
                </a14:m>
                <a:r>
                  <a:rPr lang="en-GB"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𝑋</m:t>
                        </m:r>
                      </m:sub>
                    </m:sSub>
                    <m:d>
                      <m:dPr>
                        <m:ctrlPr>
                          <a:rPr lang="en-US" b="0" i="1" smtClean="0">
                            <a:solidFill>
                              <a:srgbClr val="C00000"/>
                            </a:solidFill>
                            <a:latin typeface="Cambria Math" panose="02040503050406030204" pitchFamily="18" charset="0"/>
                            <a:ea typeface="Cambria Math" panose="02040503050406030204" pitchFamily="18" charset="0"/>
                          </a:rPr>
                        </m:ctrlPr>
                      </m:dPr>
                      <m:e>
                        <m:acc>
                          <m:accPr>
                            <m:chr m:val="̂"/>
                            <m:ctrlPr>
                              <a:rPr lang="en-US" b="0" i="1" smtClean="0">
                                <a:solidFill>
                                  <a:srgbClr val="C00000"/>
                                </a:solidFill>
                                <a:latin typeface="Cambria Math" panose="02040503050406030204" pitchFamily="18" charset="0"/>
                                <a:ea typeface="Cambria Math" panose="02040503050406030204" pitchFamily="18" charset="0"/>
                              </a:rPr>
                            </m:ctrlPr>
                          </m:accPr>
                          <m:e>
                            <m:r>
                              <a:rPr lang="en-US" b="0" i="1" smtClean="0">
                                <a:solidFill>
                                  <a:srgbClr val="C00000"/>
                                </a:solidFill>
                                <a:latin typeface="Cambria Math" panose="02040503050406030204" pitchFamily="18" charset="0"/>
                                <a:ea typeface="Cambria Math" panose="02040503050406030204" pitchFamily="18" charset="0"/>
                              </a:rPr>
                              <m:t>𝐸</m:t>
                            </m:r>
                          </m:e>
                        </m:acc>
                        <m:r>
                          <a:rPr lang="en-US" b="0" i="1" smtClean="0">
                            <a:solidFill>
                              <a:srgbClr val="C00000"/>
                            </a:solidFill>
                            <a:latin typeface="Cambria Math" panose="02040503050406030204" pitchFamily="18" charset="0"/>
                            <a:ea typeface="Cambria Math" panose="02040503050406030204" pitchFamily="18" charset="0"/>
                          </a:rPr>
                          <m:t>+</m:t>
                        </m:r>
                        <m:acc>
                          <m:accPr>
                            <m:chr m:val="̂"/>
                            <m:ctrlPr>
                              <a:rPr lang="en-US" i="1" smtClean="0">
                                <a:solidFill>
                                  <a:srgbClr val="C00000"/>
                                </a:solidFill>
                                <a:latin typeface="Cambria Math" panose="02040503050406030204" pitchFamily="18" charset="0"/>
                                <a:ea typeface="Cambria Math" panose="02040503050406030204" pitchFamily="18" charset="0"/>
                              </a:rPr>
                            </m:ctrlPr>
                          </m:acc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𝑓</m:t>
                                </m:r>
                              </m:sub>
                            </m:sSub>
                          </m:e>
                        </m:acc>
                        <m:r>
                          <a:rPr lang="en-US" b="0" i="1" smtClean="0">
                            <a:solidFill>
                              <a:srgbClr val="C00000"/>
                            </a:solidFill>
                            <a:latin typeface="Cambria Math" panose="02040503050406030204" pitchFamily="18" charset="0"/>
                            <a:ea typeface="Cambria Math" panose="02040503050406030204" pitchFamily="18" charset="0"/>
                          </a:rPr>
                          <m:t>−</m:t>
                        </m:r>
                        <m:acc>
                          <m:accPr>
                            <m:chr m:val="̂"/>
                            <m:ctrlPr>
                              <a:rPr lang="en-US" i="1" smtClean="0">
                                <a:solidFill>
                                  <a:srgbClr val="C00000"/>
                                </a:solidFill>
                                <a:latin typeface="Cambria Math" panose="02040503050406030204" pitchFamily="18" charset="0"/>
                                <a:ea typeface="Cambria Math" panose="02040503050406030204" pitchFamily="18" charset="0"/>
                              </a:rPr>
                            </m:ctrlPr>
                          </m:accPr>
                          <m:e>
                            <m:r>
                              <a:rPr lang="en-US" b="0" i="1" smtClean="0">
                                <a:solidFill>
                                  <a:srgbClr val="C00000"/>
                                </a:solidFill>
                                <a:latin typeface="Cambria Math" panose="02040503050406030204" pitchFamily="18" charset="0"/>
                                <a:ea typeface="Cambria Math" panose="02040503050406030204" pitchFamily="18" charset="0"/>
                              </a:rPr>
                              <m:t>𝑃</m:t>
                            </m:r>
                          </m:e>
                        </m:acc>
                      </m:e>
                    </m:d>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𝑋</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𝑓</m:t>
                        </m:r>
                      </m:sub>
                    </m:sSub>
                  </m:oMath>
                </a14:m>
                <a:r>
                  <a:rPr lang="en-GB" dirty="0">
                    <a:latin typeface="Times New Roman" panose="02020603050405020304" pitchFamily="18" charset="0"/>
                    <a:cs typeface="Times New Roman" panose="02020603050405020304" pitchFamily="18" charset="0"/>
                  </a:rPr>
                  <a:t>				(5)</a:t>
                </a:r>
              </a:p>
              <a:p>
                <a:pPr marL="0" indent="0" algn="ctr">
                  <a:buNone/>
                </a:pPr>
                <a14:m>
                  <m:oMath xmlns:m="http://schemas.openxmlformats.org/officeDocument/2006/math">
                    <m:r>
                      <a:rPr lang="en-US" b="0" i="1" smtClean="0">
                        <a:latin typeface="Cambria Math" panose="02040503050406030204" pitchFamily="18" charset="0"/>
                      </a:rPr>
                      <m:t>𝑚</m:t>
                    </m:r>
                  </m:oMath>
                </a14:m>
                <a:r>
                  <a:rPr lang="en-GB"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𝑀</m:t>
                        </m:r>
                      </m:sub>
                    </m:sSub>
                    <m:d>
                      <m:dPr>
                        <m:ctrlPr>
                          <a:rPr lang="en-US" b="0" i="1" smtClean="0">
                            <a:solidFill>
                              <a:srgbClr val="C00000"/>
                            </a:solidFill>
                            <a:latin typeface="Cambria Math" panose="02040503050406030204" pitchFamily="18" charset="0"/>
                            <a:ea typeface="Cambria Math" panose="02040503050406030204" pitchFamily="18" charset="0"/>
                          </a:rPr>
                        </m:ctrlPr>
                      </m:dPr>
                      <m:e>
                        <m:acc>
                          <m:accPr>
                            <m:chr m:val="̂"/>
                            <m:ctrlPr>
                              <a:rPr lang="en-US" b="0" i="1" smtClean="0">
                                <a:solidFill>
                                  <a:srgbClr val="C00000"/>
                                </a:solidFill>
                                <a:latin typeface="Cambria Math" panose="02040503050406030204" pitchFamily="18" charset="0"/>
                                <a:ea typeface="Cambria Math" panose="02040503050406030204" pitchFamily="18" charset="0"/>
                              </a:rPr>
                            </m:ctrlPr>
                          </m:accPr>
                          <m:e>
                            <m:r>
                              <a:rPr lang="en-US" b="0" i="1" smtClean="0">
                                <a:solidFill>
                                  <a:srgbClr val="C00000"/>
                                </a:solidFill>
                                <a:latin typeface="Cambria Math" panose="02040503050406030204" pitchFamily="18" charset="0"/>
                                <a:ea typeface="Cambria Math" panose="02040503050406030204" pitchFamily="18" charset="0"/>
                              </a:rPr>
                              <m:t>𝐸</m:t>
                            </m:r>
                          </m:e>
                        </m:acc>
                        <m:r>
                          <a:rPr lang="en-US" b="0" i="1" smtClean="0">
                            <a:solidFill>
                              <a:srgbClr val="C00000"/>
                            </a:solidFill>
                            <a:latin typeface="Cambria Math" panose="02040503050406030204" pitchFamily="18" charset="0"/>
                            <a:ea typeface="Cambria Math" panose="02040503050406030204" pitchFamily="18" charset="0"/>
                          </a:rPr>
                          <m:t>+</m:t>
                        </m:r>
                        <m:acc>
                          <m:accPr>
                            <m:chr m:val="̂"/>
                            <m:ctrlPr>
                              <a:rPr lang="en-US" i="1" smtClean="0">
                                <a:solidFill>
                                  <a:srgbClr val="C00000"/>
                                </a:solidFill>
                                <a:latin typeface="Cambria Math" panose="02040503050406030204" pitchFamily="18" charset="0"/>
                                <a:ea typeface="Cambria Math" panose="02040503050406030204" pitchFamily="18" charset="0"/>
                              </a:rPr>
                            </m:ctrlPr>
                          </m:accPr>
                          <m:e>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𝑃</m:t>
                                </m:r>
                              </m:e>
                              <m:sub>
                                <m:r>
                                  <a:rPr lang="en-US" b="0" i="1" smtClean="0">
                                    <a:solidFill>
                                      <a:srgbClr val="C00000"/>
                                    </a:solidFill>
                                    <a:latin typeface="Cambria Math" panose="02040503050406030204" pitchFamily="18" charset="0"/>
                                  </a:rPr>
                                  <m:t>𝑓</m:t>
                                </m:r>
                              </m:sub>
                            </m:sSub>
                          </m:e>
                        </m:acc>
                        <m:r>
                          <a:rPr lang="en-US" b="0" i="1" smtClean="0">
                            <a:solidFill>
                              <a:srgbClr val="C00000"/>
                            </a:solidFill>
                            <a:latin typeface="Cambria Math" panose="02040503050406030204" pitchFamily="18" charset="0"/>
                            <a:ea typeface="Cambria Math" panose="02040503050406030204" pitchFamily="18" charset="0"/>
                          </a:rPr>
                          <m:t>−</m:t>
                        </m:r>
                        <m:acc>
                          <m:accPr>
                            <m:chr m:val="̂"/>
                            <m:ctrlPr>
                              <a:rPr lang="en-US" i="1" smtClean="0">
                                <a:solidFill>
                                  <a:srgbClr val="C00000"/>
                                </a:solidFill>
                                <a:latin typeface="Cambria Math" panose="02040503050406030204" pitchFamily="18" charset="0"/>
                                <a:ea typeface="Cambria Math" panose="02040503050406030204" pitchFamily="18" charset="0"/>
                              </a:rPr>
                            </m:ctrlPr>
                          </m:accPr>
                          <m:e>
                            <m:r>
                              <a:rPr lang="en-US" b="0" i="1" smtClean="0">
                                <a:solidFill>
                                  <a:srgbClr val="C00000"/>
                                </a:solidFill>
                                <a:latin typeface="Cambria Math" panose="02040503050406030204" pitchFamily="18" charset="0"/>
                                <a:ea typeface="Cambria Math" panose="02040503050406030204" pitchFamily="18" charset="0"/>
                              </a:rPr>
                              <m:t>𝑃</m:t>
                            </m:r>
                          </m:e>
                        </m:acc>
                      </m:e>
                    </m:d>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𝑀</m:t>
                        </m:r>
                      </m:sub>
                    </m:sSub>
                    <m:r>
                      <a:rPr lang="en-US" b="0" i="1" smtClean="0">
                        <a:latin typeface="Cambria Math" panose="02040503050406030204" pitchFamily="18" charset="0"/>
                        <a:ea typeface="Cambria Math" panose="02040503050406030204" pitchFamily="18" charset="0"/>
                      </a:rPr>
                      <m:t>𝑦</m:t>
                    </m:r>
                  </m:oMath>
                </a14:m>
                <a:r>
                  <a:rPr lang="en-GB" dirty="0">
                    <a:latin typeface="Times New Roman" panose="02020603050405020304" pitchFamily="18" charset="0"/>
                    <a:cs typeface="Times New Roman" panose="02020603050405020304" pitchFamily="18" charset="0"/>
                  </a:rPr>
                  <a:t>				(6)</a:t>
                </a:r>
              </a:p>
              <a:p>
                <a:r>
                  <a:rPr lang="en-GB" dirty="0">
                    <a:latin typeface="Times New Roman" panose="02020603050405020304" pitchFamily="18" charset="0"/>
                    <a:cs typeface="Times New Roman" panose="02020603050405020304" pitchFamily="18" charset="0"/>
                  </a:rPr>
                  <a:t>Substituting (5)-(6) into (4)</a:t>
                </a:r>
              </a:p>
              <a:p>
                <a:pPr marL="0" indent="0" algn="ctr">
                  <a:buNone/>
                </a:pPr>
                <a14:m>
                  <m:oMath xmlns:m="http://schemas.openxmlformats.org/officeDocument/2006/math">
                    <m:d>
                      <m:dPr>
                        <m:ctrlPr>
                          <a:rPr lang="en-US" b="0" i="1" smtClean="0">
                            <a:solidFill>
                              <a:srgbClr val="C00000"/>
                            </a:solidFill>
                            <a:latin typeface="Cambria Math" panose="02040503050406030204" pitchFamily="18" charset="0"/>
                            <a:ea typeface="Cambria Math" panose="02040503050406030204" pitchFamily="18" charset="0"/>
                          </a:rPr>
                        </m:ctrlPr>
                      </m:dPr>
                      <m:e>
                        <m:sSub>
                          <m:sSubPr>
                            <m:ctrlPr>
                              <a:rPr lang="en-US" i="1" smtClean="0">
                                <a:solidFill>
                                  <a:srgbClr val="C00000"/>
                                </a:solidFill>
                                <a:latin typeface="Cambria Math" panose="02040503050406030204" pitchFamily="18" charset="0"/>
                                <a:ea typeface="Cambria Math" panose="02040503050406030204" pitchFamily="18" charset="0"/>
                              </a:rPr>
                            </m:ctrlPr>
                          </m:sSubPr>
                          <m:e>
                            <m:r>
                              <a:rPr lang="en-US" i="1" smtClean="0">
                                <a:solidFill>
                                  <a:srgbClr val="C00000"/>
                                </a:solidFill>
                                <a:latin typeface="Cambria Math" panose="02040503050406030204" pitchFamily="18" charset="0"/>
                                <a:ea typeface="Cambria Math" panose="02040503050406030204" pitchFamily="18" charset="0"/>
                              </a:rPr>
                              <m:t>𝜀</m:t>
                            </m:r>
                          </m:e>
                          <m:sub>
                            <m:r>
                              <a:rPr lang="en-US" b="0" i="1" smtClean="0">
                                <a:solidFill>
                                  <a:srgbClr val="C00000"/>
                                </a:solidFill>
                                <a:latin typeface="Cambria Math" panose="02040503050406030204" pitchFamily="18" charset="0"/>
                                <a:ea typeface="Cambria Math" panose="02040503050406030204" pitchFamily="18" charset="0"/>
                              </a:rPr>
                              <m:t>𝑋</m:t>
                            </m:r>
                          </m:sub>
                        </m:sSub>
                        <m:r>
                          <a:rPr lang="en-US" b="0" i="1" smtClean="0">
                            <a:solidFill>
                              <a:srgbClr val="C00000"/>
                            </a:solidFill>
                            <a:latin typeface="Cambria Math" panose="02040503050406030204" pitchFamily="18" charset="0"/>
                            <a:ea typeface="Cambria Math" panose="02040503050406030204" pitchFamily="18" charset="0"/>
                          </a:rPr>
                          <m:t>+</m:t>
                        </m:r>
                        <m:sSub>
                          <m:sSubPr>
                            <m:ctrlPr>
                              <a:rPr lang="en-US" i="1" smtClean="0">
                                <a:solidFill>
                                  <a:srgbClr val="C00000"/>
                                </a:solidFill>
                                <a:latin typeface="Cambria Math" panose="02040503050406030204" pitchFamily="18" charset="0"/>
                                <a:ea typeface="Cambria Math" panose="02040503050406030204" pitchFamily="18" charset="0"/>
                              </a:rPr>
                            </m:ctrlPr>
                          </m:sSubPr>
                          <m:e>
                            <m:r>
                              <a:rPr lang="en-US" i="1" smtClean="0">
                                <a:solidFill>
                                  <a:srgbClr val="C00000"/>
                                </a:solidFill>
                                <a:latin typeface="Cambria Math" panose="02040503050406030204" pitchFamily="18" charset="0"/>
                                <a:ea typeface="Cambria Math" panose="02040503050406030204" pitchFamily="18" charset="0"/>
                              </a:rPr>
                              <m:t>𝜀</m:t>
                            </m:r>
                          </m:e>
                          <m:sub>
                            <m:r>
                              <a:rPr lang="en-US" b="0" i="1" smtClean="0">
                                <a:solidFill>
                                  <a:srgbClr val="C00000"/>
                                </a:solidFill>
                                <a:latin typeface="Cambria Math" panose="02040503050406030204" pitchFamily="18" charset="0"/>
                                <a:ea typeface="Cambria Math" panose="02040503050406030204" pitchFamily="18" charset="0"/>
                              </a:rPr>
                              <m:t>𝑀</m:t>
                            </m:r>
                          </m:sub>
                        </m:sSub>
                        <m:r>
                          <a:rPr lang="en-US" b="0" i="1" smtClean="0">
                            <a:solidFill>
                              <a:srgbClr val="C00000"/>
                            </a:solidFill>
                            <a:latin typeface="Cambria Math" panose="02040503050406030204" pitchFamily="18" charset="0"/>
                            <a:ea typeface="Cambria Math" panose="02040503050406030204" pitchFamily="18" charset="0"/>
                          </a:rPr>
                          <m:t>−1</m:t>
                        </m:r>
                      </m:e>
                    </m:d>
                    <m:d>
                      <m:dPr>
                        <m:ctrlPr>
                          <a:rPr lang="en-US" b="0" i="1" smtClean="0">
                            <a:solidFill>
                              <a:schemeClr val="tx1"/>
                            </a:solidFill>
                            <a:latin typeface="Cambria Math" panose="02040503050406030204" pitchFamily="18" charset="0"/>
                            <a:ea typeface="Cambria Math" panose="02040503050406030204" pitchFamily="18" charset="0"/>
                          </a:rPr>
                        </m:ctrlPr>
                      </m:dPr>
                      <m:e>
                        <m:acc>
                          <m:accPr>
                            <m:chr m:val="̂"/>
                            <m:ctrlPr>
                              <a:rPr lang="en-US" b="0"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𝐸</m:t>
                            </m:r>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smtClean="0">
                                <a:solidFill>
                                  <a:schemeClr val="tx1"/>
                                </a:solidFill>
                                <a:latin typeface="Cambria Math" panose="02040503050406030204" pitchFamily="18" charset="0"/>
                                <a:ea typeface="Cambria Math" panose="02040503050406030204" pitchFamily="18" charset="0"/>
                              </a:rPr>
                            </m:ctrlPr>
                          </m:accPr>
                          <m:e>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𝑓</m:t>
                                </m:r>
                              </m:sub>
                            </m:sSub>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𝑃</m:t>
                            </m:r>
                          </m:e>
                        </m:acc>
                      </m:e>
                    </m:d>
                    <m:r>
                      <a:rPr lang="en-US" b="0" i="1" smtClean="0">
                        <a:solidFill>
                          <a:schemeClr val="tx1"/>
                        </a:solidFill>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𝑀</m:t>
                        </m:r>
                      </m:sub>
                    </m:sSub>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𝑋</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=0</m:t>
                    </m:r>
                  </m:oMath>
                </a14:m>
                <a:r>
                  <a:rPr lang="en-GB" dirty="0">
                    <a:latin typeface="Times New Roman" panose="02020603050405020304" pitchFamily="18" charset="0"/>
                    <a:cs typeface="Times New Roman" panose="02020603050405020304" pitchFamily="18" charset="0"/>
                  </a:rPr>
                  <a:t>	(7)</a:t>
                </a:r>
              </a:p>
              <a:p>
                <a:endParaRPr lang="en-GB" dirty="0">
                  <a:latin typeface="Times New Roman" panose="02020603050405020304" pitchFamily="18" charset="0"/>
                  <a:cs typeface="Times New Roman" panose="02020603050405020304" pitchFamily="18" charset="0"/>
                </a:endParaRPr>
              </a:p>
              <a:p>
                <a:pPr marL="0" indent="0" algn="ctr">
                  <a:buNone/>
                </a:pP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DF8FC39-D078-1AA2-149E-636C9A4FE260}"/>
                  </a:ext>
                </a:extLst>
              </p:cNvPr>
              <p:cNvSpPr>
                <a:spLocks noGrp="1" noRot="1" noChangeAspect="1" noMove="1" noResize="1" noEditPoints="1" noAdjustHandles="1" noChangeArrowheads="1" noChangeShapeType="1" noTextEdit="1"/>
              </p:cNvSpPr>
              <p:nvPr>
                <p:ph idx="1"/>
              </p:nvPr>
            </p:nvSpPr>
            <p:spPr>
              <a:xfrm>
                <a:off x="838200" y="1171074"/>
                <a:ext cx="10515600" cy="5686926"/>
              </a:xfrm>
              <a:blipFill>
                <a:blip r:embed="rId3"/>
                <a:stretch>
                  <a:fillRect l="-965" t="-3125"/>
                </a:stretch>
              </a:blipFill>
            </p:spPr>
            <p:txBody>
              <a:bodyPr/>
              <a:lstStyle/>
              <a:p>
                <a:r>
                  <a:rPr lang="en-GB">
                    <a:noFill/>
                  </a:rPr>
                  <a:t> </a:t>
                </a:r>
              </a:p>
            </p:txBody>
          </p:sp>
        </mc:Fallback>
      </mc:AlternateContent>
    </p:spTree>
    <p:extLst>
      <p:ext uri="{BB962C8B-B14F-4D97-AF65-F5344CB8AC3E}">
        <p14:creationId xmlns:p14="http://schemas.microsoft.com/office/powerpoint/2010/main" val="4648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D81-4398-B5DF-3B25-0E0294E0C762}"/>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The Model (2/3)</a:t>
            </a:r>
            <a:endParaRPr lang="en-GB" sz="36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F4F804-30CD-ABD0-DA40-976EB35B2D1C}"/>
                  </a:ext>
                </a:extLst>
              </p:cNvPr>
              <p:cNvSpPr>
                <a:spLocks noGrp="1"/>
              </p:cNvSpPr>
              <p:nvPr>
                <p:ph idx="1"/>
              </p:nvPr>
            </p:nvSpPr>
            <p:spPr/>
            <p:txBody>
              <a:bodyPr/>
              <a:lstStyle/>
              <a:p>
                <a:pPr marL="0" indent="0" algn="ctr">
                  <a:buNone/>
                </a:pPr>
                <a14:m>
                  <m:oMath xmlns:m="http://schemas.openxmlformats.org/officeDocument/2006/math">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𝜀</m:t>
                            </m:r>
                          </m:e>
                          <m:sub>
                            <m:r>
                              <a:rPr lang="en-US" b="0" i="1" smtClean="0">
                                <a:solidFill>
                                  <a:schemeClr val="tx1"/>
                                </a:solidFill>
                                <a:latin typeface="Cambria Math" panose="02040503050406030204" pitchFamily="18" charset="0"/>
                                <a:ea typeface="Cambria Math" panose="02040503050406030204" pitchFamily="18" charset="0"/>
                              </a:rPr>
                              <m:t>𝑋</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𝜀</m:t>
                            </m:r>
                          </m:e>
                          <m:sub>
                            <m:r>
                              <a:rPr lang="en-US" b="0" i="1" smtClean="0">
                                <a:solidFill>
                                  <a:schemeClr val="tx1"/>
                                </a:solidFill>
                                <a:latin typeface="Cambria Math" panose="02040503050406030204" pitchFamily="18" charset="0"/>
                                <a:ea typeface="Cambria Math" panose="02040503050406030204" pitchFamily="18" charset="0"/>
                              </a:rPr>
                              <m:t>𝑀</m:t>
                            </m:r>
                          </m:sub>
                        </m:sSub>
                        <m:r>
                          <a:rPr lang="en-US" b="0" i="1" smtClean="0">
                            <a:solidFill>
                              <a:schemeClr val="tx1"/>
                            </a:solidFill>
                            <a:latin typeface="Cambria Math" panose="02040503050406030204" pitchFamily="18" charset="0"/>
                            <a:ea typeface="Cambria Math" panose="02040503050406030204" pitchFamily="18" charset="0"/>
                          </a:rPr>
                          <m:t>−1</m:t>
                        </m:r>
                      </m:e>
                    </m:d>
                    <m:d>
                      <m:dPr>
                        <m:ctrlPr>
                          <a:rPr lang="en-US" b="0" i="1" smtClean="0">
                            <a:solidFill>
                              <a:schemeClr val="tx1"/>
                            </a:solidFill>
                            <a:latin typeface="Cambria Math" panose="02040503050406030204" pitchFamily="18" charset="0"/>
                            <a:ea typeface="Cambria Math" panose="02040503050406030204" pitchFamily="18" charset="0"/>
                          </a:rPr>
                        </m:ctrlPr>
                      </m:dPr>
                      <m:e>
                        <m:acc>
                          <m:accPr>
                            <m:chr m:val="̂"/>
                            <m:ctrlPr>
                              <a:rPr lang="en-US" b="0"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𝐸</m:t>
                            </m:r>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smtClean="0">
                                <a:solidFill>
                                  <a:schemeClr val="tx1"/>
                                </a:solidFill>
                                <a:latin typeface="Cambria Math" panose="02040503050406030204" pitchFamily="18" charset="0"/>
                                <a:ea typeface="Cambria Math" panose="02040503050406030204" pitchFamily="18" charset="0"/>
                              </a:rPr>
                            </m:ctrlPr>
                          </m:accPr>
                          <m:e>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𝑓</m:t>
                                </m:r>
                              </m:sub>
                            </m:sSub>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𝑃</m:t>
                            </m:r>
                          </m:e>
                        </m:acc>
                      </m:e>
                    </m:d>
                    <m:r>
                      <a:rPr lang="en-US" b="0" i="1" smtClean="0">
                        <a:solidFill>
                          <a:schemeClr val="tx1"/>
                        </a:solidFill>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𝑀</m:t>
                        </m:r>
                      </m:sub>
                    </m:sSub>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𝑋</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=0</m:t>
                    </m:r>
                  </m:oMath>
                </a14:m>
                <a:r>
                  <a:rPr lang="en-GB" dirty="0">
                    <a:latin typeface="Times New Roman" panose="02020603050405020304" pitchFamily="18" charset="0"/>
                    <a:cs typeface="Times New Roman" panose="02020603050405020304" pitchFamily="18" charset="0"/>
                  </a:rPr>
                  <a:t>	(7)</a:t>
                </a:r>
              </a:p>
              <a:p>
                <a:r>
                  <a:rPr lang="en-GB" b="1" dirty="0">
                    <a:solidFill>
                      <a:srgbClr val="C00000"/>
                    </a:solidFill>
                    <a:latin typeface="Times New Roman" panose="02020603050405020304" pitchFamily="18" charset="0"/>
                    <a:cs typeface="Times New Roman" panose="02020603050405020304" pitchFamily="18" charset="0"/>
                  </a:rPr>
                  <a:t>Which variables adjust to make this equilibrium hold in the LR? </a:t>
                </a:r>
              </a:p>
              <a:p>
                <a:pPr lvl="1"/>
                <a14:m>
                  <m:oMath xmlns:m="http://schemas.openxmlformats.org/officeDocument/2006/math">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𝜀</m:t>
                        </m:r>
                      </m:e>
                      <m:sub>
                        <m:r>
                          <a:rPr lang="en-US" b="0" i="1" smtClean="0">
                            <a:solidFill>
                              <a:schemeClr val="tx1"/>
                            </a:solidFill>
                            <a:latin typeface="Cambria Math" panose="02040503050406030204" pitchFamily="18" charset="0"/>
                            <a:ea typeface="Cambria Math" panose="02040503050406030204" pitchFamily="18" charset="0"/>
                          </a:rPr>
                          <m:t>𝑖</m:t>
                        </m:r>
                      </m:sub>
                    </m:sSub>
                  </m:oMath>
                </a14:m>
                <a:r>
                  <a:rPr lang="en-US"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and </a:t>
                </a:r>
                <a14:m>
                  <m:oMath xmlns:m="http://schemas.openxmlformats.org/officeDocument/2006/math">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𝜂</m:t>
                        </m:r>
                      </m:e>
                      <m:sub>
                        <m:r>
                          <a:rPr lang="en-US" b="0" i="1" smtClean="0">
                            <a:solidFill>
                              <a:schemeClr val="tx1"/>
                            </a:solidFill>
                            <a:latin typeface="Cambria Math" panose="02040503050406030204" pitchFamily="18" charset="0"/>
                            <a:ea typeface="Cambria Math" panose="02040503050406030204" pitchFamily="18" charset="0"/>
                          </a:rPr>
                          <m:t>𝑖</m:t>
                        </m:r>
                      </m:sub>
                    </m:sSub>
                  </m:oMath>
                </a14:m>
                <a:r>
                  <a:rPr lang="en-GB"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𝑋</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𝑀</m:t>
                    </m:r>
                  </m:oMath>
                </a14:m>
                <a:r>
                  <a:rPr lang="en-GB" dirty="0">
                    <a:solidFill>
                      <a:schemeClr val="tx1"/>
                    </a:solidFill>
                    <a:latin typeface="Times New Roman" panose="02020603050405020304" pitchFamily="18" charset="0"/>
                    <a:cs typeface="Times New Roman" panose="02020603050405020304" pitchFamily="18" charset="0"/>
                  </a:rPr>
                  <a:t>) are exogenously given </a:t>
                </a:r>
              </a:p>
              <a:p>
                <a:pPr lvl="1"/>
                <a14:m>
                  <m:oMath xmlns:m="http://schemas.openxmlformats.org/officeDocument/2006/math">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𝑦</m:t>
                        </m:r>
                      </m:e>
                      <m:sub>
                        <m:r>
                          <a:rPr lang="en-US" b="0" i="1" smtClean="0">
                            <a:solidFill>
                              <a:schemeClr val="tx1"/>
                            </a:solidFill>
                            <a:latin typeface="Cambria Math" panose="02040503050406030204" pitchFamily="18" charset="0"/>
                            <a:ea typeface="Cambria Math" panose="02040503050406030204" pitchFamily="18" charset="0"/>
                          </a:rPr>
                          <m:t>𝑓</m:t>
                        </m:r>
                      </m:sub>
                    </m:sSub>
                  </m:oMath>
                </a14:m>
                <a:r>
                  <a:rPr lang="en-GB" dirty="0">
                    <a:solidFill>
                      <a:schemeClr val="tx1"/>
                    </a:solidFill>
                    <a:latin typeface="Times New Roman" panose="02020603050405020304" pitchFamily="18" charset="0"/>
                    <a:cs typeface="Times New Roman" panose="02020603050405020304" pitchFamily="18" charset="0"/>
                  </a:rPr>
                  <a:t> is </a:t>
                </a:r>
                <a:r>
                  <a:rPr lang="en-GB" dirty="0">
                    <a:latin typeface="Times New Roman" panose="02020603050405020304" pitchFamily="18" charset="0"/>
                    <a:cs typeface="Times New Roman" panose="02020603050405020304" pitchFamily="18" charset="0"/>
                  </a:rPr>
                  <a:t>exogenously given</a:t>
                </a:r>
              </a:p>
              <a:p>
                <a:pPr lvl="1"/>
                <a:r>
                  <a:rPr lang="en-GB" dirty="0">
                    <a:latin typeface="Times New Roman" panose="02020603050405020304" pitchFamily="18" charset="0"/>
                    <a:cs typeface="Times New Roman" panose="02020603050405020304" pitchFamily="18" charset="0"/>
                  </a:rPr>
                  <a:t>Three possibilities: (1) </a:t>
                </a:r>
                <a14:m>
                  <m:oMath xmlns:m="http://schemas.openxmlformats.org/officeDocument/2006/math">
                    <m:r>
                      <a:rPr lang="en-US" b="0" i="1" smtClean="0">
                        <a:latin typeface="Cambria Math" panose="02040503050406030204" pitchFamily="18" charset="0"/>
                        <a:ea typeface="Cambria Math" panose="02040503050406030204" pitchFamily="18" charset="0"/>
                      </a:rPr>
                      <m:t>𝑦</m:t>
                    </m:r>
                  </m:oMath>
                </a14:m>
                <a:r>
                  <a:rPr lang="en-GB" dirty="0">
                    <a:latin typeface="Times New Roman" panose="02020603050405020304" pitchFamily="18" charset="0"/>
                    <a:cs typeface="Times New Roman" panose="02020603050405020304" pitchFamily="18" charset="0"/>
                  </a:rPr>
                  <a:t>, (2) </a:t>
                </a:r>
                <a14:m>
                  <m:oMath xmlns:m="http://schemas.openxmlformats.org/officeDocument/2006/math">
                    <m:d>
                      <m:dPr>
                        <m:ctrlPr>
                          <a:rPr lang="en-US" b="0" i="1" smtClean="0">
                            <a:solidFill>
                              <a:schemeClr val="tx1"/>
                            </a:solidFill>
                            <a:latin typeface="Cambria Math" panose="02040503050406030204" pitchFamily="18" charset="0"/>
                            <a:ea typeface="Cambria Math" panose="02040503050406030204" pitchFamily="18" charset="0"/>
                          </a:rPr>
                        </m:ctrlPr>
                      </m:dPr>
                      <m:e>
                        <m:acc>
                          <m:accPr>
                            <m:chr m:val="̂"/>
                            <m:ctrlPr>
                              <a:rPr lang="en-US" b="0"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𝐸</m:t>
                            </m:r>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smtClean="0">
                                <a:solidFill>
                                  <a:schemeClr val="tx1"/>
                                </a:solidFill>
                                <a:latin typeface="Cambria Math" panose="02040503050406030204" pitchFamily="18" charset="0"/>
                                <a:ea typeface="Cambria Math" panose="02040503050406030204" pitchFamily="18" charset="0"/>
                              </a:rPr>
                            </m:ctrlPr>
                          </m:accPr>
                          <m:e>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𝑓</m:t>
                                </m:r>
                              </m:sub>
                            </m:sSub>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𝑃</m:t>
                            </m:r>
                          </m:e>
                        </m:acc>
                      </m:e>
                    </m:d>
                  </m:oMath>
                </a14:m>
                <a:r>
                  <a:rPr lang="en-GB" dirty="0">
                    <a:latin typeface="Times New Roman" panose="02020603050405020304" pitchFamily="18" charset="0"/>
                    <a:cs typeface="Times New Roman" panose="02020603050405020304" pitchFamily="18" charset="0"/>
                  </a:rPr>
                  <a:t>, or (3) a combination of (1) and (2)</a:t>
                </a:r>
              </a:p>
              <a:p>
                <a:pPr marL="228600" lvl="1">
                  <a:spcBef>
                    <a:spcPts val="1000"/>
                  </a:spcBef>
                </a:pPr>
                <a:r>
                  <a:rPr lang="en-GB" sz="2800" dirty="0">
                    <a:latin typeface="Times New Roman" panose="02020603050405020304" pitchFamily="18" charset="0"/>
                    <a:cs typeface="Times New Roman" panose="02020603050405020304" pitchFamily="18" charset="0"/>
                  </a:rPr>
                  <a:t>Thirlwall assumed that income (or output) is the adjusting variable, not RER.</a:t>
                </a:r>
              </a:p>
              <a:p>
                <a:pPr marL="0" lvl="1" indent="0" algn="ctr">
                  <a:spcBef>
                    <a:spcPts val="1000"/>
                  </a:spcBef>
                  <a:buNone/>
                </a:pPr>
                <a14:m>
                  <m:oMath xmlns:m="http://schemas.openxmlformats.org/officeDocument/2006/math">
                    <m:sSub>
                      <m:sSubPr>
                        <m:ctrlPr>
                          <a:rPr lang="en-US" sz="3200" b="0" i="1" smtClean="0">
                            <a:solidFill>
                              <a:schemeClr val="tx1"/>
                            </a:solidFill>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solidFill>
                              <a:schemeClr val="tx1"/>
                            </a:solidFill>
                            <a:latin typeface="Cambria Math" panose="02040503050406030204" pitchFamily="18" charset="0"/>
                            <a:ea typeface="Cambria Math" panose="02040503050406030204" pitchFamily="18" charset="0"/>
                          </a:rPr>
                          <m:t>𝐵</m:t>
                        </m:r>
                      </m:sub>
                    </m:sSub>
                    <m:r>
                      <a:rPr lang="en-US" sz="3200" b="0" i="1" smtClean="0">
                        <a:solidFill>
                          <a:schemeClr val="tx1"/>
                        </a:solidFill>
                        <a:latin typeface="Cambria Math" panose="02040503050406030204" pitchFamily="18" charset="0"/>
                        <a:ea typeface="Cambria Math" panose="02040503050406030204" pitchFamily="18" charset="0"/>
                      </a:rPr>
                      <m:t>=</m:t>
                    </m:r>
                    <m:f>
                      <m:fPr>
                        <m:ctrlPr>
                          <a:rPr lang="en-US" sz="3200" b="0" i="1" smtClean="0">
                            <a:solidFill>
                              <a:schemeClr val="tx1"/>
                            </a:solidFill>
                            <a:latin typeface="Cambria Math" panose="02040503050406030204" pitchFamily="18" charset="0"/>
                            <a:ea typeface="Cambria Math" panose="02040503050406030204" pitchFamily="18" charset="0"/>
                          </a:rPr>
                        </m:ctrlPr>
                      </m:fPr>
                      <m:num>
                        <m:d>
                          <m:dPr>
                            <m:ctrlPr>
                              <a:rPr lang="en-US" sz="3200" b="0" i="1" smtClean="0">
                                <a:solidFill>
                                  <a:schemeClr val="tx1"/>
                                </a:solidFill>
                                <a:latin typeface="Cambria Math" panose="02040503050406030204" pitchFamily="18" charset="0"/>
                                <a:ea typeface="Cambria Math" panose="02040503050406030204" pitchFamily="18" charset="0"/>
                              </a:rPr>
                            </m:ctrlPr>
                          </m:dPr>
                          <m:e>
                            <m:sSub>
                              <m:sSubPr>
                                <m:ctrlPr>
                                  <a:rPr lang="en-US" sz="3200" i="1" smtClean="0">
                                    <a:solidFill>
                                      <a:schemeClr val="tx1"/>
                                    </a:solidFill>
                                    <a:latin typeface="Cambria Math" panose="02040503050406030204" pitchFamily="18" charset="0"/>
                                    <a:ea typeface="Cambria Math" panose="02040503050406030204" pitchFamily="18" charset="0"/>
                                  </a:rPr>
                                </m:ctrlPr>
                              </m:sSubPr>
                              <m:e>
                                <m:r>
                                  <a:rPr lang="en-US" sz="3200" i="1" smtClean="0">
                                    <a:solidFill>
                                      <a:schemeClr val="tx1"/>
                                    </a:solidFill>
                                    <a:latin typeface="Cambria Math" panose="02040503050406030204" pitchFamily="18" charset="0"/>
                                    <a:ea typeface="Cambria Math" panose="02040503050406030204" pitchFamily="18" charset="0"/>
                                  </a:rPr>
                                  <m:t>𝜀</m:t>
                                </m:r>
                              </m:e>
                              <m:sub>
                                <m:r>
                                  <a:rPr lang="en-US" sz="3200" b="0" i="1" smtClean="0">
                                    <a:solidFill>
                                      <a:schemeClr val="tx1"/>
                                    </a:solidFill>
                                    <a:latin typeface="Cambria Math" panose="02040503050406030204" pitchFamily="18" charset="0"/>
                                    <a:ea typeface="Cambria Math" panose="02040503050406030204" pitchFamily="18" charset="0"/>
                                  </a:rPr>
                                  <m:t>𝑋</m:t>
                                </m:r>
                              </m:sub>
                            </m:sSub>
                            <m:r>
                              <a:rPr lang="en-US" sz="3200" b="0" i="1" smtClean="0">
                                <a:solidFill>
                                  <a:schemeClr val="tx1"/>
                                </a:solidFill>
                                <a:latin typeface="Cambria Math" panose="02040503050406030204" pitchFamily="18" charset="0"/>
                                <a:ea typeface="Cambria Math" panose="02040503050406030204" pitchFamily="18" charset="0"/>
                              </a:rPr>
                              <m:t>+</m:t>
                            </m:r>
                            <m:sSub>
                              <m:sSubPr>
                                <m:ctrlPr>
                                  <a:rPr lang="en-US" sz="3200" i="1" smtClean="0">
                                    <a:solidFill>
                                      <a:schemeClr val="tx1"/>
                                    </a:solidFill>
                                    <a:latin typeface="Cambria Math" panose="02040503050406030204" pitchFamily="18" charset="0"/>
                                    <a:ea typeface="Cambria Math" panose="02040503050406030204" pitchFamily="18" charset="0"/>
                                  </a:rPr>
                                </m:ctrlPr>
                              </m:sSubPr>
                              <m:e>
                                <m:r>
                                  <a:rPr lang="en-US" sz="3200" i="1" smtClean="0">
                                    <a:solidFill>
                                      <a:schemeClr val="tx1"/>
                                    </a:solidFill>
                                    <a:latin typeface="Cambria Math" panose="02040503050406030204" pitchFamily="18" charset="0"/>
                                    <a:ea typeface="Cambria Math" panose="02040503050406030204" pitchFamily="18" charset="0"/>
                                  </a:rPr>
                                  <m:t>𝜀</m:t>
                                </m:r>
                              </m:e>
                              <m:sub>
                                <m:r>
                                  <a:rPr lang="en-US" sz="3200" b="0" i="1" smtClean="0">
                                    <a:solidFill>
                                      <a:schemeClr val="tx1"/>
                                    </a:solidFill>
                                    <a:latin typeface="Cambria Math" panose="02040503050406030204" pitchFamily="18" charset="0"/>
                                    <a:ea typeface="Cambria Math" panose="02040503050406030204" pitchFamily="18" charset="0"/>
                                  </a:rPr>
                                  <m:t>𝑀</m:t>
                                </m:r>
                              </m:sub>
                            </m:sSub>
                            <m:r>
                              <a:rPr lang="en-US" sz="3200" b="0" i="1" smtClean="0">
                                <a:solidFill>
                                  <a:schemeClr val="tx1"/>
                                </a:solidFill>
                                <a:latin typeface="Cambria Math" panose="02040503050406030204" pitchFamily="18" charset="0"/>
                                <a:ea typeface="Cambria Math" panose="02040503050406030204" pitchFamily="18" charset="0"/>
                              </a:rPr>
                              <m:t>−1</m:t>
                            </m:r>
                          </m:e>
                        </m:d>
                        <m:d>
                          <m:dPr>
                            <m:ctrlPr>
                              <a:rPr lang="en-US" sz="3200" b="0" i="1" smtClean="0">
                                <a:solidFill>
                                  <a:schemeClr val="tx1"/>
                                </a:solidFill>
                                <a:latin typeface="Cambria Math" panose="02040503050406030204" pitchFamily="18" charset="0"/>
                                <a:ea typeface="Cambria Math" panose="02040503050406030204" pitchFamily="18" charset="0"/>
                              </a:rPr>
                            </m:ctrlPr>
                          </m:dPr>
                          <m:e>
                            <m:acc>
                              <m:accPr>
                                <m:chr m:val="̂"/>
                                <m:ctrlPr>
                                  <a:rPr lang="en-US" sz="3200" b="0" i="1" smtClean="0">
                                    <a:solidFill>
                                      <a:schemeClr val="tx1"/>
                                    </a:solidFill>
                                    <a:latin typeface="Cambria Math" panose="02040503050406030204" pitchFamily="18" charset="0"/>
                                    <a:ea typeface="Cambria Math" panose="02040503050406030204" pitchFamily="18" charset="0"/>
                                  </a:rPr>
                                </m:ctrlPr>
                              </m:accPr>
                              <m:e>
                                <m:r>
                                  <a:rPr lang="en-US" sz="3200" b="0" i="1" smtClean="0">
                                    <a:solidFill>
                                      <a:schemeClr val="tx1"/>
                                    </a:solidFill>
                                    <a:latin typeface="Cambria Math" panose="02040503050406030204" pitchFamily="18" charset="0"/>
                                    <a:ea typeface="Cambria Math" panose="02040503050406030204" pitchFamily="18" charset="0"/>
                                  </a:rPr>
                                  <m:t>𝐸</m:t>
                                </m:r>
                              </m:e>
                            </m:acc>
                            <m:r>
                              <a:rPr lang="en-US" sz="3200" b="0" i="1" smtClean="0">
                                <a:solidFill>
                                  <a:schemeClr val="tx1"/>
                                </a:solidFill>
                                <a:latin typeface="Cambria Math" panose="02040503050406030204" pitchFamily="18" charset="0"/>
                                <a:ea typeface="Cambria Math" panose="02040503050406030204" pitchFamily="18" charset="0"/>
                              </a:rPr>
                              <m:t>+</m:t>
                            </m:r>
                            <m:acc>
                              <m:accPr>
                                <m:chr m:val="̂"/>
                                <m:ctrlPr>
                                  <a:rPr lang="en-US" sz="3200" i="1" smtClean="0">
                                    <a:solidFill>
                                      <a:schemeClr val="tx1"/>
                                    </a:solidFill>
                                    <a:latin typeface="Cambria Math" panose="02040503050406030204" pitchFamily="18" charset="0"/>
                                    <a:ea typeface="Cambria Math" panose="02040503050406030204" pitchFamily="18" charset="0"/>
                                  </a:rPr>
                                </m:ctrlPr>
                              </m:accPr>
                              <m:e>
                                <m:sSub>
                                  <m:sSubPr>
                                    <m:ctrlPr>
                                      <a:rPr lang="en-US" sz="3200" i="1" smtClean="0">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𝑓</m:t>
                                    </m:r>
                                  </m:sub>
                                </m:sSub>
                              </m:e>
                            </m:acc>
                            <m:r>
                              <a:rPr lang="en-US" sz="3200" b="0" i="1" smtClean="0">
                                <a:solidFill>
                                  <a:schemeClr val="tx1"/>
                                </a:solidFill>
                                <a:latin typeface="Cambria Math" panose="02040503050406030204" pitchFamily="18" charset="0"/>
                                <a:ea typeface="Cambria Math" panose="02040503050406030204" pitchFamily="18" charset="0"/>
                              </a:rPr>
                              <m:t>−</m:t>
                            </m:r>
                            <m:acc>
                              <m:accPr>
                                <m:chr m:val="̂"/>
                                <m:ctrlPr>
                                  <a:rPr lang="en-US" sz="3200" i="1" smtClean="0">
                                    <a:solidFill>
                                      <a:schemeClr val="tx1"/>
                                    </a:solidFill>
                                    <a:latin typeface="Cambria Math" panose="02040503050406030204" pitchFamily="18" charset="0"/>
                                    <a:ea typeface="Cambria Math" panose="02040503050406030204" pitchFamily="18" charset="0"/>
                                  </a:rPr>
                                </m:ctrlPr>
                              </m:accPr>
                              <m:e>
                                <m:r>
                                  <a:rPr lang="en-US" sz="3200" b="0" i="1" smtClean="0">
                                    <a:solidFill>
                                      <a:schemeClr val="tx1"/>
                                    </a:solidFill>
                                    <a:latin typeface="Cambria Math" panose="02040503050406030204" pitchFamily="18" charset="0"/>
                                    <a:ea typeface="Cambria Math" panose="02040503050406030204" pitchFamily="18" charset="0"/>
                                  </a:rPr>
                                  <m:t>𝑃</m:t>
                                </m:r>
                              </m:e>
                            </m:acc>
                          </m:e>
                        </m:d>
                        <m:r>
                          <a:rPr lang="en-US" sz="2800" b="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𝑋</m:t>
                            </m:r>
                          </m:sub>
                        </m:sSub>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𝑦</m:t>
                            </m:r>
                          </m:e>
                          <m:sub>
                            <m:r>
                              <a:rPr lang="en-US" sz="2800" b="0" i="1" smtClean="0">
                                <a:latin typeface="Cambria Math" panose="02040503050406030204" pitchFamily="18" charset="0"/>
                                <a:ea typeface="Cambria Math" panose="02040503050406030204" pitchFamily="18" charset="0"/>
                              </a:rPr>
                              <m:t>𝑓</m:t>
                            </m:r>
                          </m:sub>
                        </m:sSub>
                      </m:num>
                      <m:den>
                        <m:sSub>
                          <m:sSubPr>
                            <m:ctrlPr>
                              <a:rPr lang="en-US" sz="320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𝜂</m:t>
                            </m:r>
                          </m:e>
                          <m:sub>
                            <m:r>
                              <a:rPr lang="en-US" sz="3200" b="0" i="1" smtClean="0">
                                <a:latin typeface="Cambria Math" panose="02040503050406030204" pitchFamily="18" charset="0"/>
                                <a:ea typeface="Cambria Math" panose="02040503050406030204" pitchFamily="18" charset="0"/>
                              </a:rPr>
                              <m:t>𝑀</m:t>
                            </m:r>
                          </m:sub>
                        </m:sSub>
                      </m:den>
                    </m:f>
                  </m:oMath>
                </a14:m>
                <a:r>
                  <a:rPr lang="en-GB" sz="2800" dirty="0">
                    <a:latin typeface="Times New Roman" panose="02020603050405020304" pitchFamily="18" charset="0"/>
                    <a:cs typeface="Times New Roman" panose="02020603050405020304" pitchFamily="18" charset="0"/>
                  </a:rPr>
                  <a:t> 			(8)</a:t>
                </a:r>
              </a:p>
            </p:txBody>
          </p:sp>
        </mc:Choice>
        <mc:Fallback xmlns="">
          <p:sp>
            <p:nvSpPr>
              <p:cNvPr id="3" name="Content Placeholder 2">
                <a:extLst>
                  <a:ext uri="{FF2B5EF4-FFF2-40B4-BE49-F238E27FC236}">
                    <a16:creationId xmlns:a16="http://schemas.microsoft.com/office/drawing/2014/main" id="{0CF4F804-30CD-ABD0-DA40-976EB35B2D1C}"/>
                  </a:ext>
                </a:extLst>
              </p:cNvPr>
              <p:cNvSpPr>
                <a:spLocks noGrp="1" noRot="1" noChangeAspect="1" noMove="1" noResize="1" noEditPoints="1" noAdjustHandles="1" noChangeArrowheads="1" noChangeShapeType="1" noTextEdit="1"/>
              </p:cNvSpPr>
              <p:nvPr>
                <p:ph idx="1"/>
              </p:nvPr>
            </p:nvSpPr>
            <p:spPr>
              <a:blipFill>
                <a:blip r:embed="rId3"/>
                <a:stretch>
                  <a:fillRect l="-1086" t="-1744" r="-724"/>
                </a:stretch>
              </a:blipFill>
            </p:spPr>
            <p:txBody>
              <a:bodyPr/>
              <a:lstStyle/>
              <a:p>
                <a:r>
                  <a:rPr lang="en-GB">
                    <a:noFill/>
                  </a:rPr>
                  <a:t> </a:t>
                </a:r>
              </a:p>
            </p:txBody>
          </p:sp>
        </mc:Fallback>
      </mc:AlternateContent>
    </p:spTree>
    <p:extLst>
      <p:ext uri="{BB962C8B-B14F-4D97-AF65-F5344CB8AC3E}">
        <p14:creationId xmlns:p14="http://schemas.microsoft.com/office/powerpoint/2010/main" val="277111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D572-D3C5-2D09-D993-21893847D2FE}"/>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The Model (3/3) </a:t>
            </a:r>
            <a:endParaRPr lang="en-GB" sz="36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195B6B-55E5-D754-DC0B-52ADAB8BBF97}"/>
                  </a:ext>
                </a:extLst>
              </p:cNvPr>
              <p:cNvSpPr>
                <a:spLocks noGrp="1"/>
              </p:cNvSpPr>
              <p:nvPr>
                <p:ph idx="1"/>
              </p:nvPr>
            </p:nvSpPr>
            <p:spPr>
              <a:xfrm>
                <a:off x="838200" y="1357745"/>
                <a:ext cx="10515600" cy="4819218"/>
              </a:xfrm>
            </p:spPr>
            <p:txBody>
              <a:bodyPr>
                <a:normAutofit fontScale="92500" lnSpcReduction="10000"/>
              </a:bodyPr>
              <a:lstStyle/>
              <a:p>
                <a:pPr marL="0" lvl="1" indent="0" algn="ctr">
                  <a:spcBef>
                    <a:spcPts val="1000"/>
                  </a:spcBef>
                  <a:buNone/>
                </a:pPr>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𝑦</m:t>
                        </m:r>
                      </m:e>
                      <m:sub>
                        <m:r>
                          <a:rPr lang="en-US" sz="2800" i="1">
                            <a:latin typeface="Cambria Math" panose="02040503050406030204" pitchFamily="18" charset="0"/>
                            <a:ea typeface="Cambria Math" panose="02040503050406030204" pitchFamily="18" charset="0"/>
                          </a:rPr>
                          <m:t>𝐵</m:t>
                        </m:r>
                      </m:sub>
                    </m:sSub>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𝑋</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𝑀</m:t>
                                </m:r>
                              </m:sub>
                            </m:sSub>
                            <m:r>
                              <a:rPr lang="en-US" sz="2800" i="1">
                                <a:latin typeface="Cambria Math" panose="02040503050406030204" pitchFamily="18" charset="0"/>
                                <a:ea typeface="Cambria Math" panose="02040503050406030204" pitchFamily="18" charset="0"/>
                              </a:rPr>
                              <m:t>−1</m:t>
                            </m:r>
                          </m:e>
                        </m:d>
                        <m:d>
                          <m:dPr>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𝐸</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𝑓</m:t>
                                    </m:r>
                                  </m:sub>
                                </m:sSub>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𝑃</m:t>
                                </m:r>
                              </m:e>
                            </m:acc>
                          </m:e>
                        </m:d>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i="1">
                                <a:latin typeface="Cambria Math" panose="02040503050406030204" pitchFamily="18" charset="0"/>
                                <a:ea typeface="Cambria Math" panose="02040503050406030204" pitchFamily="18" charset="0"/>
                              </a:rPr>
                              <m:t>𝑋</m:t>
                            </m:r>
                          </m:sub>
                        </m:sSub>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𝑦</m:t>
                            </m:r>
                          </m:e>
                          <m:sub>
                            <m:r>
                              <a:rPr lang="en-US" sz="2800" i="1">
                                <a:latin typeface="Cambria Math" panose="02040503050406030204" pitchFamily="18" charset="0"/>
                                <a:ea typeface="Cambria Math" panose="02040503050406030204" pitchFamily="18" charset="0"/>
                              </a:rPr>
                              <m:t>𝑓</m:t>
                            </m:r>
                          </m:sub>
                        </m:sSub>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i="1">
                                <a:latin typeface="Cambria Math" panose="02040503050406030204" pitchFamily="18" charset="0"/>
                                <a:ea typeface="Cambria Math" panose="02040503050406030204" pitchFamily="18" charset="0"/>
                              </a:rPr>
                              <m:t>𝑀</m:t>
                            </m:r>
                          </m:sub>
                        </m:sSub>
                      </m:den>
                    </m:f>
                  </m:oMath>
                </a14:m>
                <a:r>
                  <a:rPr lang="en-GB" sz="2800" i="1" dirty="0">
                    <a:latin typeface="Cambria Math" panose="02040503050406030204" pitchFamily="18" charset="0"/>
                    <a:ea typeface="Cambria Math" panose="02040503050406030204" pitchFamily="18" charset="0"/>
                  </a:rPr>
                  <a:t> 	</a:t>
                </a:r>
                <a:r>
                  <a:rPr lang="en-GB" dirty="0">
                    <a:latin typeface="Times New Roman" panose="02020603050405020304" pitchFamily="18" charset="0"/>
                    <a:cs typeface="Times New Roman" panose="02020603050405020304" pitchFamily="18" charset="0"/>
                  </a:rPr>
                  <a:t>   (8)</a:t>
                </a:r>
              </a:p>
              <a:p>
                <a:pPr marL="444500" lvl="1" indent="-266700">
                  <a:buFont typeface="+mj-lt"/>
                  <a:buAutoNum type="romanLcPeriod"/>
                </a:pPr>
                <a:endParaRPr lang="en-GB" dirty="0"/>
              </a:p>
              <a:p>
                <a:pPr marL="444500" lvl="1" indent="-266700">
                  <a:buFont typeface="+mj-lt"/>
                  <a:buAutoNum type="romanLcPeriod"/>
                </a:pPr>
                <a:r>
                  <a:rPr lang="en-GB" dirty="0"/>
                  <a:t>Mixed empirical support for the ML condition</a:t>
                </a:r>
              </a:p>
              <a:p>
                <a:pPr lvl="1"/>
                <a:r>
                  <a:rPr lang="en-GB" dirty="0"/>
                  <a:t>‘Elasticity pessimism’</a:t>
                </a:r>
              </a:p>
              <a:p>
                <a:pPr lvl="1"/>
                <a14:m>
                  <m:oMath xmlns:m="http://schemas.openxmlformats.org/officeDocument/2006/math">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𝜀</m:t>
                        </m:r>
                      </m:e>
                      <m:sub>
                        <m:r>
                          <a:rPr lang="en-US" b="0" i="1" smtClean="0">
                            <a:solidFill>
                              <a:schemeClr val="tx1"/>
                            </a:solidFill>
                            <a:latin typeface="Cambria Math" panose="02040503050406030204" pitchFamily="18" charset="0"/>
                            <a:ea typeface="Cambria Math" panose="02040503050406030204" pitchFamily="18" charset="0"/>
                          </a:rPr>
                          <m:t>𝑋</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𝜀</m:t>
                        </m:r>
                      </m:e>
                      <m:sub>
                        <m:r>
                          <a:rPr lang="en-US" b="0" i="1" smtClean="0">
                            <a:solidFill>
                              <a:schemeClr val="tx1"/>
                            </a:solidFill>
                            <a:latin typeface="Cambria Math" panose="02040503050406030204" pitchFamily="18" charset="0"/>
                            <a:ea typeface="Cambria Math" panose="02040503050406030204" pitchFamily="18" charset="0"/>
                          </a:rPr>
                          <m:t>𝑀</m:t>
                        </m:r>
                      </m:sub>
                    </m:sSub>
                    <m:r>
                      <a:rPr lang="en-US" b="0" i="1" smtClean="0">
                        <a:solidFill>
                          <a:schemeClr val="tx1"/>
                        </a:solidFill>
                        <a:latin typeface="Cambria Math" panose="02040503050406030204" pitchFamily="18" charset="0"/>
                        <a:ea typeface="Cambria Math" panose="02040503050406030204" pitchFamily="18" charset="0"/>
                      </a:rPr>
                      <m:t>≈1</m:t>
                    </m:r>
                  </m:oMath>
                </a14:m>
                <a:r>
                  <a:rPr lang="en-GB" dirty="0"/>
                  <a:t>, then;</a:t>
                </a:r>
              </a:p>
              <a:p>
                <a:pPr marL="0" lvl="1" indent="0" algn="ctr">
                  <a:spcBef>
                    <a:spcPts val="1000"/>
                  </a:spcBef>
                  <a:buNone/>
                </a:pP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𝑦</m:t>
                        </m:r>
                      </m:e>
                      <m:sub>
                        <m:r>
                          <a:rPr lang="en-US" sz="2800" i="1">
                            <a:latin typeface="Cambria Math" panose="02040503050406030204" pitchFamily="18" charset="0"/>
                            <a:ea typeface="Cambria Math" panose="02040503050406030204" pitchFamily="18" charset="0"/>
                          </a:rPr>
                          <m:t>𝐵</m:t>
                        </m:r>
                      </m:sub>
                    </m:sSub>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i="1">
                                <a:latin typeface="Cambria Math" panose="02040503050406030204" pitchFamily="18" charset="0"/>
                                <a:ea typeface="Cambria Math" panose="02040503050406030204" pitchFamily="18" charset="0"/>
                              </a:rPr>
                              <m:t>𝑋</m:t>
                            </m:r>
                          </m:sub>
                        </m:sSub>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𝑦</m:t>
                            </m:r>
                          </m:e>
                          <m:sub>
                            <m:r>
                              <a:rPr lang="en-US" sz="2800" i="1">
                                <a:latin typeface="Cambria Math" panose="02040503050406030204" pitchFamily="18" charset="0"/>
                                <a:ea typeface="Cambria Math" panose="02040503050406030204" pitchFamily="18" charset="0"/>
                              </a:rPr>
                              <m:t>𝑓</m:t>
                            </m:r>
                          </m:sub>
                        </m:sSub>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i="1">
                                <a:latin typeface="Cambria Math" panose="02040503050406030204" pitchFamily="18" charset="0"/>
                                <a:ea typeface="Cambria Math" panose="02040503050406030204" pitchFamily="18" charset="0"/>
                              </a:rPr>
                              <m:t>𝑀</m:t>
                            </m:r>
                          </m:sub>
                        </m:sSub>
                      </m:den>
                    </m:f>
                  </m:oMath>
                </a14:m>
                <a:r>
                  <a:rPr lang="en-GB" sz="2800" i="1" dirty="0">
                    <a:latin typeface="Cambria Math" panose="02040503050406030204" pitchFamily="18" charset="0"/>
                    <a:ea typeface="Cambria Math" panose="02040503050406030204" pitchFamily="18" charset="0"/>
                  </a:rPr>
                  <a:t> 			</a:t>
                </a:r>
                <a:r>
                  <a:rPr lang="en-GB" dirty="0">
                    <a:latin typeface="Times New Roman" panose="02020603050405020304" pitchFamily="18" charset="0"/>
                    <a:cs typeface="Times New Roman" panose="02020603050405020304" pitchFamily="18" charset="0"/>
                  </a:rPr>
                  <a:t>(9)</a:t>
                </a:r>
              </a:p>
              <a:p>
                <a:pPr marL="692150" lvl="1" indent="-514350">
                  <a:buFont typeface="+mj-lt"/>
                  <a:buAutoNum type="romanLcPeriod" startAt="2"/>
                </a:pPr>
                <a:r>
                  <a:rPr lang="en-GB" dirty="0"/>
                  <a:t>Even if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𝜀</m:t>
                        </m:r>
                      </m:e>
                      <m:sub>
                        <m:r>
                          <a:rPr lang="en-US">
                            <a:latin typeface="Cambria Math" panose="02040503050406030204" pitchFamily="18" charset="0"/>
                          </a:rPr>
                          <m:t>𝑋</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𝜀</m:t>
                        </m:r>
                      </m:e>
                      <m:sub>
                        <m:r>
                          <a:rPr lang="en-US">
                            <a:latin typeface="Cambria Math" panose="02040503050406030204" pitchFamily="18" charset="0"/>
                          </a:rPr>
                          <m:t>𝑀</m:t>
                        </m:r>
                      </m:sub>
                    </m:sSub>
                    <m:r>
                      <a:rPr lang="en-US">
                        <a:latin typeface="Cambria Math" panose="02040503050406030204" pitchFamily="18" charset="0"/>
                      </a:rPr>
                      <m:t>&gt;1, </m:t>
                    </m:r>
                  </m:oMath>
                </a14:m>
                <a:r>
                  <a:rPr lang="en-GB" dirty="0"/>
                  <a:t>we can assume </a:t>
                </a:r>
                <a14:m>
                  <m:oMath xmlns:m="http://schemas.openxmlformats.org/officeDocument/2006/math">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a:latin typeface="Cambria Math" panose="02040503050406030204" pitchFamily="18" charset="0"/>
                              </a:rPr>
                              <m:t>𝐸</m:t>
                            </m:r>
                          </m:e>
                        </m:acc>
                        <m:r>
                          <a:rPr lang="en-US">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𝑓</m:t>
                                </m:r>
                              </m:sub>
                            </m:sSub>
                          </m:e>
                        </m:acc>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𝑃</m:t>
                            </m:r>
                          </m:e>
                        </m:acc>
                      </m:e>
                    </m:d>
                    <m:r>
                      <a:rPr lang="en-US">
                        <a:latin typeface="Cambria Math" panose="02040503050406030204" pitchFamily="18" charset="0"/>
                      </a:rPr>
                      <m:t>=0</m:t>
                    </m:r>
                  </m:oMath>
                </a14:m>
                <a:endParaRPr lang="en-GB" dirty="0"/>
              </a:p>
              <a:p>
                <a:pPr lvl="1"/>
                <a:r>
                  <a:rPr lang="en-GB" dirty="0"/>
                  <a:t>Constant RER in the long-run</a:t>
                </a:r>
              </a:p>
              <a:p>
                <a:pPr lvl="1"/>
                <a:r>
                  <a:rPr lang="en-GB" dirty="0"/>
                  <a:t>Substituting </a:t>
                </a:r>
                <a14:m>
                  <m:oMath xmlns:m="http://schemas.openxmlformats.org/officeDocument/2006/math">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a:latin typeface="Cambria Math" panose="02040503050406030204" pitchFamily="18" charset="0"/>
                              </a:rPr>
                              <m:t>𝐸</m:t>
                            </m:r>
                          </m:e>
                        </m:acc>
                        <m:r>
                          <a:rPr lang="en-US">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𝑓</m:t>
                                </m:r>
                              </m:sub>
                            </m:sSub>
                          </m:e>
                        </m:acc>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𝑃</m:t>
                            </m:r>
                          </m:e>
                        </m:acc>
                      </m:e>
                    </m:d>
                    <m:r>
                      <a:rPr lang="en-US">
                        <a:latin typeface="Cambria Math" panose="02040503050406030204" pitchFamily="18" charset="0"/>
                      </a:rPr>
                      <m:t>=0</m:t>
                    </m:r>
                  </m:oMath>
                </a14:m>
                <a:r>
                  <a:rPr lang="en-GB" dirty="0"/>
                  <a:t> into the export demand function (</a:t>
                </a:r>
                <a14:m>
                  <m:oMath xmlns:m="http://schemas.openxmlformats.org/officeDocument/2006/math">
                    <m:r>
                      <a:rPr lang="en-US">
                        <a:latin typeface="Cambria Math" panose="02040503050406030204" pitchFamily="18" charset="0"/>
                      </a:rPr>
                      <m:t>𝑥</m:t>
                    </m:r>
                  </m:oMath>
                </a14:m>
                <a:r>
                  <a:rPr lang="en-GB" dirty="0"/>
                  <a:t>=</a:t>
                </a:r>
                <a:r>
                  <a:rPr lang="en-US" dirty="0"/>
                  <a: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𝜀</m:t>
                        </m:r>
                      </m:e>
                      <m:sub>
                        <m:r>
                          <a:rPr lang="en-US">
                            <a:latin typeface="Cambria Math" panose="02040503050406030204" pitchFamily="18" charset="0"/>
                          </a:rPr>
                          <m:t>𝑋</m:t>
                        </m:r>
                      </m:sub>
                    </m:sSub>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a:latin typeface="Cambria Math" panose="02040503050406030204" pitchFamily="18" charset="0"/>
                              </a:rPr>
                              <m:t>𝐸</m:t>
                            </m:r>
                          </m:e>
                        </m:acc>
                        <m:r>
                          <a:rPr lang="en-US">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𝑓</m:t>
                                </m:r>
                              </m:sub>
                            </m:sSub>
                          </m:e>
                        </m:acc>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𝑃</m:t>
                            </m:r>
                          </m:e>
                        </m:acc>
                      </m:e>
                    </m:d>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𝜂</m:t>
                        </m:r>
                      </m:e>
                      <m:sub>
                        <m:r>
                          <a:rPr lang="en-US">
                            <a:latin typeface="Cambria Math" panose="02040503050406030204" pitchFamily="18" charset="0"/>
                          </a:rPr>
                          <m:t>𝑋</m:t>
                        </m:r>
                      </m:sub>
                    </m:sSub>
                    <m:sSub>
                      <m:sSubPr>
                        <m:ctrlPr>
                          <a:rPr lang="en-US" i="1">
                            <a:latin typeface="Cambria Math" panose="02040503050406030204" pitchFamily="18" charset="0"/>
                          </a:rPr>
                        </m:ctrlPr>
                      </m:sSubPr>
                      <m:e>
                        <m:r>
                          <a:rPr lang="en-US">
                            <a:latin typeface="Cambria Math" panose="02040503050406030204" pitchFamily="18" charset="0"/>
                          </a:rPr>
                          <m:t>𝑦</m:t>
                        </m:r>
                      </m:e>
                      <m:sub>
                        <m:r>
                          <a:rPr lang="en-US">
                            <a:latin typeface="Cambria Math" panose="02040503050406030204" pitchFamily="18" charset="0"/>
                          </a:rPr>
                          <m:t>𝑓</m:t>
                        </m:r>
                      </m:sub>
                    </m:sSub>
                  </m:oMath>
                </a14:m>
                <a:r>
                  <a:rPr lang="en-GB" dirty="0"/>
                  <a:t>) </a:t>
                </a:r>
              </a:p>
              <a:p>
                <a:pPr marL="0" lvl="1" indent="0" algn="ctr">
                  <a:spcBef>
                    <a:spcPts val="1000"/>
                  </a:spcBef>
                  <a:buNone/>
                </a:pPr>
                <a14:m>
                  <m:oMath xmlns:m="http://schemas.openxmlformats.org/officeDocument/2006/math">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𝑦</m:t>
                        </m:r>
                      </m:e>
                      <m:sub>
                        <m:r>
                          <a:rPr lang="en-US" sz="2800" b="0" i="1" smtClean="0">
                            <a:solidFill>
                              <a:schemeClr val="tx1"/>
                            </a:solidFill>
                            <a:latin typeface="Cambria Math" panose="02040503050406030204" pitchFamily="18" charset="0"/>
                            <a:ea typeface="Cambria Math" panose="02040503050406030204" pitchFamily="18" charset="0"/>
                          </a:rPr>
                          <m:t>𝐵</m:t>
                        </m:r>
                      </m:sub>
                    </m:sSub>
                    <m:r>
                      <a:rPr lang="en-US" sz="2800" b="0" i="1" smtClean="0">
                        <a:solidFill>
                          <a:schemeClr val="tx1"/>
                        </a:solidFill>
                        <a:latin typeface="Cambria Math" panose="02040503050406030204" pitchFamily="18" charset="0"/>
                        <a:ea typeface="Cambria Math" panose="02040503050406030204" pitchFamily="18" charset="0"/>
                      </a:rPr>
                      <m:t>=</m:t>
                    </m:r>
                    <m:f>
                      <m:fPr>
                        <m:ctrlPr>
                          <a:rPr lang="en-US" sz="2800" b="0" i="1" smtClean="0">
                            <a:solidFill>
                              <a:schemeClr val="tx1"/>
                            </a:solidFill>
                            <a:latin typeface="Cambria Math" panose="02040503050406030204" pitchFamily="18" charset="0"/>
                            <a:ea typeface="Cambria Math" panose="02040503050406030204" pitchFamily="18" charset="0"/>
                          </a:rPr>
                        </m:ctrlPr>
                      </m:fPr>
                      <m:num>
                        <m:r>
                          <a:rPr lang="en-US" sz="2800" b="0" i="1" smtClean="0">
                            <a:solidFill>
                              <a:schemeClr val="tx1"/>
                            </a:solidFill>
                            <a:latin typeface="Cambria Math" panose="02040503050406030204" pitchFamily="18" charset="0"/>
                            <a:ea typeface="Cambria Math" panose="02040503050406030204" pitchFamily="18" charset="0"/>
                          </a:rPr>
                          <m:t>𝑥</m:t>
                        </m:r>
                      </m:num>
                      <m:den>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𝑀</m:t>
                            </m:r>
                          </m:sub>
                        </m:sSub>
                      </m:den>
                    </m:f>
                  </m:oMath>
                </a14:m>
                <a:r>
                  <a:rPr lang="en-GB" sz="2400" dirty="0">
                    <a:latin typeface="Times New Roman" panose="02020603050405020304" pitchFamily="18" charset="0"/>
                    <a:cs typeface="Times New Roman" panose="02020603050405020304" pitchFamily="18" charset="0"/>
                  </a:rPr>
                  <a:t> 			(10)</a:t>
                </a:r>
              </a:p>
              <a:p>
                <a:pPr marL="228600" lvl="1">
                  <a:spcBef>
                    <a:spcPts val="1000"/>
                  </a:spcBef>
                </a:pPr>
                <a:endParaRPr lang="en-GB" sz="2800" dirty="0"/>
              </a:p>
              <a:p>
                <a:pPr lvl="1"/>
                <a:endParaRPr lang="en-GB" dirty="0"/>
              </a:p>
            </p:txBody>
          </p:sp>
        </mc:Choice>
        <mc:Fallback xmlns="">
          <p:sp>
            <p:nvSpPr>
              <p:cNvPr id="3" name="Content Placeholder 2">
                <a:extLst>
                  <a:ext uri="{FF2B5EF4-FFF2-40B4-BE49-F238E27FC236}">
                    <a16:creationId xmlns:a16="http://schemas.microsoft.com/office/drawing/2014/main" id="{C9195B6B-55E5-D754-DC0B-52ADAB8BBF97}"/>
                  </a:ext>
                </a:extLst>
              </p:cNvPr>
              <p:cNvSpPr>
                <a:spLocks noGrp="1" noRot="1" noChangeAspect="1" noMove="1" noResize="1" noEditPoints="1" noAdjustHandles="1" noChangeArrowheads="1" noChangeShapeType="1" noTextEdit="1"/>
              </p:cNvSpPr>
              <p:nvPr>
                <p:ph idx="1"/>
              </p:nvPr>
            </p:nvSpPr>
            <p:spPr>
              <a:xfrm>
                <a:off x="838200" y="1357745"/>
                <a:ext cx="10515600" cy="4819218"/>
              </a:xfrm>
              <a:blipFill>
                <a:blip r:embed="rId3"/>
                <a:stretch>
                  <a:fillRect t="-2105" b="-6842"/>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3E7F5784-C440-4E4F-1BEC-59FA66836DCC}"/>
              </a:ext>
            </a:extLst>
          </p:cNvPr>
          <p:cNvSpPr txBox="1"/>
          <p:nvPr/>
        </p:nvSpPr>
        <p:spPr>
          <a:xfrm>
            <a:off x="8581620" y="3287494"/>
            <a:ext cx="1970467" cy="646331"/>
          </a:xfrm>
          <a:prstGeom prst="rect">
            <a:avLst/>
          </a:prstGeom>
          <a:noFill/>
          <a:ln>
            <a:solidFill>
              <a:srgbClr val="C00000"/>
            </a:solidFill>
          </a:ln>
        </p:spPr>
        <p:txBody>
          <a:bodyPr wrap="square" rtlCol="0">
            <a:spAutoFit/>
          </a:bodyPr>
          <a:lstStyle/>
          <a:p>
            <a:r>
              <a:rPr lang="en-GB" dirty="0">
                <a:solidFill>
                  <a:srgbClr val="C00000"/>
                </a:solidFill>
              </a:rPr>
              <a:t>The strong form of Thirlwall’s Law</a:t>
            </a:r>
          </a:p>
        </p:txBody>
      </p:sp>
      <p:sp>
        <p:nvSpPr>
          <p:cNvPr id="5" name="TextBox 4">
            <a:extLst>
              <a:ext uri="{FF2B5EF4-FFF2-40B4-BE49-F238E27FC236}">
                <a16:creationId xmlns:a16="http://schemas.microsoft.com/office/drawing/2014/main" id="{229A6653-3B56-189B-650C-524CE43BBBB7}"/>
              </a:ext>
            </a:extLst>
          </p:cNvPr>
          <p:cNvSpPr txBox="1"/>
          <p:nvPr/>
        </p:nvSpPr>
        <p:spPr>
          <a:xfrm>
            <a:off x="8581620" y="5197689"/>
            <a:ext cx="1970467" cy="646331"/>
          </a:xfrm>
          <a:prstGeom prst="rect">
            <a:avLst/>
          </a:prstGeom>
          <a:noFill/>
          <a:ln>
            <a:solidFill>
              <a:srgbClr val="C00000"/>
            </a:solidFill>
          </a:ln>
        </p:spPr>
        <p:txBody>
          <a:bodyPr wrap="square" rtlCol="0">
            <a:spAutoFit/>
          </a:bodyPr>
          <a:lstStyle/>
          <a:p>
            <a:r>
              <a:rPr lang="en-GB" dirty="0">
                <a:solidFill>
                  <a:srgbClr val="C00000"/>
                </a:solidFill>
              </a:rPr>
              <a:t>The weak form of Thirlwall’s Law</a:t>
            </a:r>
          </a:p>
        </p:txBody>
      </p:sp>
    </p:spTree>
    <p:extLst>
      <p:ext uri="{BB962C8B-B14F-4D97-AF65-F5344CB8AC3E}">
        <p14:creationId xmlns:p14="http://schemas.microsoft.com/office/powerpoint/2010/main" val="153952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AE4A-0895-ADCE-CB09-1965921FC3F1}"/>
              </a:ext>
            </a:extLst>
          </p:cNvPr>
          <p:cNvSpPr>
            <a:spLocks noGrp="1"/>
          </p:cNvSpPr>
          <p:nvPr>
            <p:ph type="title"/>
          </p:nvPr>
        </p:nvSpPr>
        <p:spPr>
          <a:xfrm>
            <a:off x="749474" y="365125"/>
            <a:ext cx="10515600" cy="1325563"/>
          </a:xfrm>
        </p:spPr>
        <p:txBody>
          <a:bodyPr>
            <a:normAutofit/>
          </a:bodyPr>
          <a:lstStyle/>
          <a:p>
            <a:r>
              <a:rPr lang="en-GB" sz="3600" b="1" dirty="0">
                <a:latin typeface="Times New Roman" panose="02020603050405020304" pitchFamily="18" charset="0"/>
                <a:cs typeface="Times New Roman" panose="02020603050405020304" pitchFamily="18" charset="0"/>
              </a:rPr>
              <a:t>Policy Implications (1/2)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9C1684-A8FA-4B7E-4EEA-5B5513168238}"/>
                  </a:ext>
                </a:extLst>
              </p:cNvPr>
              <p:cNvSpPr>
                <a:spLocks noGrp="1"/>
              </p:cNvSpPr>
              <p:nvPr>
                <p:ph idx="1"/>
              </p:nvPr>
            </p:nvSpPr>
            <p:spPr>
              <a:xfrm>
                <a:off x="712940" y="1460500"/>
                <a:ext cx="10515600" cy="5032375"/>
              </a:xfrm>
            </p:spPr>
            <p:txBody>
              <a:bodyPr>
                <a:normAutofit fontScale="85000" lnSpcReduction="10000"/>
              </a:bodyPr>
              <a:lstStyle/>
              <a:p>
                <a:r>
                  <a:rPr lang="en-GB" dirty="0">
                    <a:latin typeface="Times New Roman" panose="02020603050405020304" pitchFamily="18" charset="0"/>
                    <a:cs typeface="Times New Roman" panose="02020603050405020304" pitchFamily="18" charset="0"/>
                  </a:rPr>
                  <a:t>Exports are important. </a:t>
                </a:r>
              </a:p>
              <a:p>
                <a:r>
                  <a:rPr lang="en-GB" b="1" dirty="0">
                    <a:solidFill>
                      <a:srgbClr val="C00000"/>
                    </a:solidFill>
                    <a:latin typeface="Times New Roman" panose="02020603050405020304" pitchFamily="18" charset="0"/>
                    <a:cs typeface="Times New Roman" panose="02020603050405020304" pitchFamily="18" charset="0"/>
                  </a:rPr>
                  <a:t>Why?</a:t>
                </a:r>
              </a:p>
              <a:p>
                <a:r>
                  <a:rPr lang="en-GB" dirty="0">
                    <a:latin typeface="Times New Roman" panose="02020603050405020304" pitchFamily="18" charset="0"/>
                    <a:cs typeface="Times New Roman" panose="02020603050405020304" pitchFamily="18" charset="0"/>
                  </a:rPr>
                  <a:t>To offset imports</a:t>
                </a:r>
              </a:p>
              <a:p>
                <a:pPr marL="457200" lvl="1" indent="0">
                  <a:buNone/>
                </a:pPr>
                <a:r>
                  <a:rPr lang="en-GB" i="1" dirty="0">
                    <a:effectLst/>
                    <a:latin typeface="Times New Roman" panose="02020603050405020304" pitchFamily="18" charset="0"/>
                    <a:cs typeface="Times New Roman" panose="02020603050405020304" pitchFamily="18" charset="0"/>
                  </a:rPr>
                  <a:t>“It maybe possible to initiate a consumption-led, investment</a:t>
                </a:r>
                <a:r>
                  <a:rPr lang="en-GB" i="1" dirty="0">
                    <a:latin typeface="Times New Roman" panose="02020603050405020304" pitchFamily="18" charset="0"/>
                    <a:cs typeface="Times New Roman" panose="02020603050405020304" pitchFamily="18" charset="0"/>
                  </a:rPr>
                  <a:t>-</a:t>
                </a:r>
                <a:r>
                  <a:rPr lang="en-GB" i="1" dirty="0">
                    <a:effectLst/>
                    <a:latin typeface="Times New Roman" panose="02020603050405020304" pitchFamily="18" charset="0"/>
                    <a:cs typeface="Times New Roman" panose="02020603050405020304" pitchFamily="18" charset="0"/>
                  </a:rPr>
                  <a:t>led or government expenditure-led </a:t>
                </a:r>
                <a:r>
                  <a:rPr lang="en-GB" i="1" dirty="0">
                    <a:latin typeface="Times New Roman" panose="02020603050405020304" pitchFamily="18" charset="0"/>
                    <a:cs typeface="Times New Roman" panose="02020603050405020304" pitchFamily="18" charset="0"/>
                  </a:rPr>
                  <a:t>g</a:t>
                </a:r>
                <a:r>
                  <a:rPr lang="en-GB" i="1" dirty="0">
                    <a:effectLst/>
                    <a:latin typeface="Times New Roman" panose="02020603050405020304" pitchFamily="18" charset="0"/>
                    <a:cs typeface="Times New Roman" panose="02020603050405020304" pitchFamily="18" charset="0"/>
                  </a:rPr>
                  <a:t>rowth, for a short time, but each of these components of demand has an import component. ... If there are no export earnings to pay for the import content of other components of expenditure demand will have to be constrained.” (Thirlwall 2002, p. 53)</a:t>
                </a:r>
                <a:endParaRPr lang="en-GB" dirty="0">
                  <a:effectLst/>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Thirlwall’s Model &amp; PK approach of demand-driven growth</a:t>
                </a:r>
              </a:p>
              <a:p>
                <a:pPr lvl="1"/>
                <a:r>
                  <a:rPr lang="en-GB" dirty="0">
                    <a:latin typeface="Times New Roman" panose="02020603050405020304" pitchFamily="18" charset="0"/>
                    <a:cs typeface="Times New Roman" panose="02020603050405020304" pitchFamily="18" charset="0"/>
                  </a:rPr>
                  <a:t>Broadly consistent </a:t>
                </a:r>
              </a:p>
              <a:p>
                <a:pPr lvl="1"/>
                <a:r>
                  <a:rPr lang="en-GB" dirty="0">
                    <a:latin typeface="Times New Roman" panose="02020603050405020304" pitchFamily="18" charset="0"/>
                    <a:cs typeface="Times New Roman" panose="02020603050405020304" pitchFamily="18" charset="0"/>
                  </a:rPr>
                  <a:t>Focus on the constraints imposed by investment demand vs. exports (relative to the propensity to import)</a:t>
                </a:r>
              </a:p>
              <a:p>
                <a:r>
                  <a:rPr lang="en-GB" b="1" dirty="0">
                    <a:solidFill>
                      <a:srgbClr val="C00000"/>
                    </a:solidFill>
                    <a:latin typeface="Times New Roman" panose="02020603050405020304" pitchFamily="18" charset="0"/>
                    <a:cs typeface="Times New Roman" panose="02020603050405020304" pitchFamily="18" charset="0"/>
                  </a:rPr>
                  <a:t>Are there any supply-side policy implications following from this model?</a:t>
                </a:r>
              </a:p>
              <a:p>
                <a:pPr lvl="1"/>
                <a:r>
                  <a:rPr lang="en-US" sz="2400" dirty="0">
                    <a:latin typeface="Times New Roman" panose="02020603050405020304" pitchFamily="18" charset="0"/>
                    <a:ea typeface="Cambria Math" panose="02040503050406030204" pitchFamily="18" charset="0"/>
                    <a:cs typeface="Times New Roman" panose="02020603050405020304" pitchFamily="18" charset="0"/>
                  </a:rPr>
                  <a:t>How to achieve a high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𝑋</m:t>
                        </m:r>
                      </m:sub>
                    </m:sSub>
                  </m:oMath>
                </a14:m>
                <a:r>
                  <a:rPr lang="en-GB" dirty="0">
                    <a:latin typeface="Times New Roman" panose="02020603050405020304" pitchFamily="18" charset="0"/>
                    <a:cs typeface="Times New Roman" panose="02020603050405020304" pitchFamily="18" charset="0"/>
                  </a:rPr>
                  <a:t>? </a:t>
                </a:r>
              </a:p>
              <a:p>
                <a:pPr lvl="1"/>
                <a:r>
                  <a:rPr lang="en-GB" dirty="0">
                    <a:latin typeface="Times New Roman" panose="02020603050405020304" pitchFamily="18" charset="0"/>
                    <a:cs typeface="Times New Roman" panose="02020603050405020304" pitchFamily="18" charset="0"/>
                  </a:rPr>
                  <a:t>Composition of exports matters. </a:t>
                </a:r>
              </a:p>
              <a:p>
                <a:pPr lvl="1"/>
                <a:r>
                  <a:rPr lang="en-GB" dirty="0">
                    <a:latin typeface="Times New Roman" panose="02020603050405020304" pitchFamily="18" charset="0"/>
                    <a:cs typeface="Times New Roman" panose="02020603050405020304" pitchFamily="18" charset="0"/>
                  </a:rPr>
                  <a:t>Education, infrastructure, R&amp;D</a:t>
                </a:r>
              </a:p>
              <a:p>
                <a:pPr lvl="1"/>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89C1684-A8FA-4B7E-4EEA-5B5513168238}"/>
                  </a:ext>
                </a:extLst>
              </p:cNvPr>
              <p:cNvSpPr>
                <a:spLocks noGrp="1" noRot="1" noChangeAspect="1" noMove="1" noResize="1" noEditPoints="1" noAdjustHandles="1" noChangeArrowheads="1" noChangeShapeType="1" noTextEdit="1"/>
              </p:cNvSpPr>
              <p:nvPr>
                <p:ph idx="1"/>
              </p:nvPr>
            </p:nvSpPr>
            <p:spPr>
              <a:xfrm>
                <a:off x="712940" y="1460500"/>
                <a:ext cx="10515600" cy="5032375"/>
              </a:xfrm>
              <a:blipFill>
                <a:blip r:embed="rId3"/>
                <a:stretch>
                  <a:fillRect l="-844" t="-2519" r="-724"/>
                </a:stretch>
              </a:blipFill>
            </p:spPr>
            <p:txBody>
              <a:bodyPr/>
              <a:lstStyle/>
              <a:p>
                <a:r>
                  <a:rPr lang="en-GB">
                    <a:noFill/>
                  </a:rPr>
                  <a:t> </a:t>
                </a:r>
              </a:p>
            </p:txBody>
          </p:sp>
        </mc:Fallback>
      </mc:AlternateContent>
    </p:spTree>
    <p:extLst>
      <p:ext uri="{BB962C8B-B14F-4D97-AF65-F5344CB8AC3E}">
        <p14:creationId xmlns:p14="http://schemas.microsoft.com/office/powerpoint/2010/main" val="237924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4772</TotalTime>
  <Words>2086</Words>
  <Application>Microsoft Macintosh PowerPoint</Application>
  <PresentationFormat>Widescreen</PresentationFormat>
  <Paragraphs>250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Times</vt:lpstr>
      <vt:lpstr>Times New Roman</vt:lpstr>
      <vt:lpstr>Office Theme</vt:lpstr>
      <vt:lpstr>Development  from post-Keynesian and Institutionalist Perspectives</vt:lpstr>
      <vt:lpstr>Outline</vt:lpstr>
      <vt:lpstr>PowerPoint Presentation</vt:lpstr>
      <vt:lpstr>Background (1/2)</vt:lpstr>
      <vt:lpstr>PowerPoint Presentation</vt:lpstr>
      <vt:lpstr>The Model (1/3)</vt:lpstr>
      <vt:lpstr>The Model (2/3)</vt:lpstr>
      <vt:lpstr>The Model (3/3) </vt:lpstr>
      <vt:lpstr>Policy Implications (1/2)</vt:lpstr>
      <vt:lpstr>Policy Implications (2/2)</vt:lpstr>
      <vt:lpstr>Extensions</vt:lpstr>
      <vt:lpstr>Critiques</vt:lpstr>
      <vt:lpstr>Critiques</vt:lpstr>
      <vt:lpstr>PowerPoint Presentation</vt:lpstr>
      <vt:lpstr>Economics of RER Undervaluation</vt:lpstr>
      <vt:lpstr>Data and Stylised Facts</vt:lpstr>
      <vt:lpstr>Political Economy Considerations</vt:lpstr>
      <vt:lpstr>New Perspectives on Exchange Rate Policy</vt:lpstr>
      <vt:lpstr>PowerPoint Presentation</vt:lpstr>
      <vt:lpstr>Key Takeaways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Esra Ugurlu</dc:creator>
  <cp:lastModifiedBy>Esra Ugurlu</cp:lastModifiedBy>
  <cp:revision>7</cp:revision>
  <dcterms:created xsi:type="dcterms:W3CDTF">2023-06-12T07:51:35Z</dcterms:created>
  <dcterms:modified xsi:type="dcterms:W3CDTF">2024-06-20T11:49:19Z</dcterms:modified>
</cp:coreProperties>
</file>